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20" y="-5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274C34-61EA-4092-923F-3A558DF31B28}" type="datetimeFigureOut">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A5412A-7FE4-48DD-A98A-331E46F046E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74C34-61EA-4092-923F-3A558DF31B28}" type="datetimeFigureOut">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A5412A-7FE4-48DD-A98A-331E46F046E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74C34-61EA-4092-923F-3A558DF31B28}" type="datetimeFigureOut">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A5412A-7FE4-48DD-A98A-331E46F046E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74C34-61EA-4092-923F-3A558DF31B28}" type="datetimeFigureOut">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A5412A-7FE4-48DD-A98A-331E46F046E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274C34-61EA-4092-923F-3A558DF31B28}" type="datetimeFigureOut">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A5412A-7FE4-48DD-A98A-331E46F046E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274C34-61EA-4092-923F-3A558DF31B28}" type="datetimeFigureOut">
              <a:rPr lang="en-US" smtClean="0"/>
              <a:pPr/>
              <a:t>5/28/2015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A5412A-7FE4-48DD-A98A-331E46F046E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274C34-61EA-4092-923F-3A558DF31B28}" type="datetimeFigureOut">
              <a:rPr lang="en-US" smtClean="0"/>
              <a:pPr/>
              <a:t>5/28/2015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4A5412A-7FE4-48DD-A98A-331E46F046E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274C34-61EA-4092-923F-3A558DF31B28}" type="datetimeFigureOut">
              <a:rPr lang="en-US" smtClean="0"/>
              <a:pPr/>
              <a:t>5/28/2015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4A5412A-7FE4-48DD-A98A-331E46F046E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74C34-61EA-4092-923F-3A558DF31B28}" type="datetimeFigureOut">
              <a:rPr lang="en-US" smtClean="0"/>
              <a:pPr/>
              <a:t>5/28/2015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4A5412A-7FE4-48DD-A98A-331E46F046E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74C34-61EA-4092-923F-3A558DF31B28}" type="datetimeFigureOut">
              <a:rPr lang="en-US" smtClean="0"/>
              <a:pPr/>
              <a:t>5/28/2015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A5412A-7FE4-48DD-A98A-331E46F046E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74C34-61EA-4092-923F-3A558DF31B28}" type="datetimeFigureOut">
              <a:rPr lang="en-US" smtClean="0"/>
              <a:pPr/>
              <a:t>5/28/2015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A5412A-7FE4-48DD-A98A-331E46F046E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74C34-61EA-4092-923F-3A558DF31B28}" type="datetimeFigureOut">
              <a:rPr lang="en-US" smtClean="0"/>
              <a:pPr/>
              <a:t>5/28/2015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5412A-7FE4-48DD-A98A-331E46F046E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Arson and Fire investigation</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Flash Point and Ignition Temperature</a:t>
            </a:r>
            <a:endParaRPr lang="en-US" dirty="0"/>
          </a:p>
        </p:txBody>
      </p:sp>
      <p:sp>
        <p:nvSpPr>
          <p:cNvPr id="3" name="Content Placeholder 2"/>
          <p:cNvSpPr>
            <a:spLocks noGrp="1"/>
          </p:cNvSpPr>
          <p:nvPr>
            <p:ph idx="1"/>
          </p:nvPr>
        </p:nvSpPr>
        <p:spPr/>
        <p:txBody>
          <a:bodyPr>
            <a:normAutofit lnSpcReduction="10000"/>
          </a:bodyPr>
          <a:lstStyle/>
          <a:p>
            <a:r>
              <a:rPr lang="en-US" dirty="0" smtClean="0"/>
              <a:t>Most Hydrocarbon accelerants(Gasoline, Kerosene, and Lighter Fluid) need to be in a gas state in order to react with oxygen. </a:t>
            </a:r>
          </a:p>
          <a:p>
            <a:r>
              <a:rPr lang="en-US" dirty="0" smtClean="0"/>
              <a:t>When a liquid changes to a gas state, the process is called vaporizing. For a liquid to burn, there must first be enough heat to </a:t>
            </a:r>
            <a:r>
              <a:rPr lang="en-US" dirty="0" smtClean="0"/>
              <a:t>v</a:t>
            </a:r>
            <a:r>
              <a:rPr lang="en-US" dirty="0" smtClean="0"/>
              <a:t>aporize the liquid. </a:t>
            </a:r>
          </a:p>
          <a:p>
            <a:r>
              <a:rPr lang="en-US" dirty="0" smtClean="0"/>
              <a:t>The lowest temperature at which this occurs is called the flash point.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Pyrolysis</a:t>
            </a:r>
            <a:endParaRPr lang="en-US" dirty="0"/>
          </a:p>
        </p:txBody>
      </p:sp>
      <p:sp>
        <p:nvSpPr>
          <p:cNvPr id="3" name="Content Placeholder 2"/>
          <p:cNvSpPr>
            <a:spLocks noGrp="1"/>
          </p:cNvSpPr>
          <p:nvPr>
            <p:ph idx="1"/>
          </p:nvPr>
        </p:nvSpPr>
        <p:spPr/>
        <p:txBody>
          <a:bodyPr>
            <a:normAutofit lnSpcReduction="10000"/>
          </a:bodyPr>
          <a:lstStyle/>
          <a:p>
            <a:r>
              <a:rPr lang="en-US" dirty="0" smtClean="0"/>
              <a:t>Solid fuels, such as wood, are not flammable. However, vapors given off from the resin in the wood are flammable and will burn. As the wood itself decomposes in the fire, additional flammable vapors are released.</a:t>
            </a:r>
          </a:p>
          <a:p>
            <a:r>
              <a:rPr lang="en-US" dirty="0" smtClean="0"/>
              <a:t>The process of decomposition caused by heat in the absence of oxygen is called </a:t>
            </a:r>
            <a:r>
              <a:rPr lang="en-US" dirty="0" err="1" smtClean="0"/>
              <a:t>pyrolysis</a:t>
            </a:r>
            <a:r>
              <a:rPr lang="en-US" dirty="0" smtClean="0"/>
              <a:t>.</a:t>
            </a:r>
          </a:p>
          <a:p>
            <a:r>
              <a:rPr lang="en-US" dirty="0" smtClean="0"/>
              <a:t>Charcoal will not burn unless a liquid fuel is applied.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Origin </a:t>
            </a:r>
            <a:endParaRPr lang="en-US" dirty="0"/>
          </a:p>
        </p:txBody>
      </p:sp>
      <p:sp>
        <p:nvSpPr>
          <p:cNvPr id="3" name="Content Placeholder 2"/>
          <p:cNvSpPr>
            <a:spLocks noGrp="1"/>
          </p:cNvSpPr>
          <p:nvPr>
            <p:ph idx="1"/>
          </p:nvPr>
        </p:nvSpPr>
        <p:spPr/>
        <p:txBody>
          <a:bodyPr/>
          <a:lstStyle/>
          <a:p>
            <a:r>
              <a:rPr lang="en-US" dirty="0" smtClean="0"/>
              <a:t>The point of origin at a can provide </a:t>
            </a:r>
            <a:r>
              <a:rPr lang="en-US" dirty="0" err="1" smtClean="0"/>
              <a:t>clies</a:t>
            </a:r>
            <a:r>
              <a:rPr lang="en-US" dirty="0" smtClean="0"/>
              <a:t> about the cause of a fire. The point of </a:t>
            </a:r>
            <a:r>
              <a:rPr lang="en-US" dirty="0" err="1" smtClean="0"/>
              <a:t>orin</a:t>
            </a:r>
            <a:r>
              <a:rPr lang="en-US" dirty="0" smtClean="0"/>
              <a:t> will be marked buy a burn pattern. There often is a V-shaped burn near the point of origin. This shaped is caused as the fire travels us from the point of origin.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Patterns</a:t>
            </a:r>
            <a:endParaRPr lang="en-US" dirty="0"/>
          </a:p>
        </p:txBody>
      </p:sp>
      <p:sp>
        <p:nvSpPr>
          <p:cNvPr id="3" name="Content Placeholder 2"/>
          <p:cNvSpPr>
            <a:spLocks noGrp="1"/>
          </p:cNvSpPr>
          <p:nvPr>
            <p:ph idx="1"/>
          </p:nvPr>
        </p:nvSpPr>
        <p:spPr/>
        <p:txBody>
          <a:bodyPr/>
          <a:lstStyle/>
          <a:p>
            <a:r>
              <a:rPr lang="en-US" b="1" dirty="0" smtClean="0"/>
              <a:t>Classic V </a:t>
            </a:r>
            <a:r>
              <a:rPr lang="en-US" dirty="0" smtClean="0"/>
              <a:t>– Burn pattern narrower at bottom and spreads outward as it rises.</a:t>
            </a:r>
          </a:p>
          <a:p>
            <a:r>
              <a:rPr lang="en-US" b="1" dirty="0" smtClean="0"/>
              <a:t>Inverted Cone </a:t>
            </a:r>
            <a:r>
              <a:rPr lang="en-US" dirty="0" smtClean="0"/>
              <a:t>– Burn patter is wider along the floor and narrower as it burns upward.</a:t>
            </a:r>
          </a:p>
          <a:p>
            <a:r>
              <a:rPr lang="en-US" b="1" dirty="0" smtClean="0"/>
              <a:t>Streamers </a:t>
            </a:r>
            <a:r>
              <a:rPr lang="en-US" dirty="0" smtClean="0"/>
              <a:t>– Burn patter that shows a trail from one area to </a:t>
            </a:r>
            <a:r>
              <a:rPr lang="en-US" dirty="0" err="1" smtClean="0"/>
              <a:t>antoher</a:t>
            </a:r>
            <a:r>
              <a:rPr lang="en-US" dirty="0" smtClean="0"/>
              <a:t>.</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Patterns</a:t>
            </a:r>
            <a:endParaRPr lang="en-US" dirty="0"/>
          </a:p>
        </p:txBody>
      </p:sp>
      <p:pic>
        <p:nvPicPr>
          <p:cNvPr id="1026" name="Picture 2" descr="http://www.nebraskaiaai.org/wp-content/uploads/2013/09/Burn-scenes-012.jpg"/>
          <p:cNvPicPr>
            <a:picLocks noChangeAspect="1" noChangeArrowheads="1"/>
          </p:cNvPicPr>
          <p:nvPr/>
        </p:nvPicPr>
        <p:blipFill>
          <a:blip r:embed="rId2" cstate="print"/>
          <a:srcRect/>
          <a:stretch>
            <a:fillRect/>
          </a:stretch>
        </p:blipFill>
        <p:spPr bwMode="auto">
          <a:xfrm>
            <a:off x="2895600" y="1524000"/>
            <a:ext cx="5664200" cy="4248150"/>
          </a:xfrm>
          <a:prstGeom prst="rect">
            <a:avLst/>
          </a:prstGeom>
          <a:noFill/>
        </p:spPr>
      </p:pic>
      <p:sp>
        <p:nvSpPr>
          <p:cNvPr id="5" name="TextBox 4"/>
          <p:cNvSpPr txBox="1"/>
          <p:nvPr/>
        </p:nvSpPr>
        <p:spPr>
          <a:xfrm>
            <a:off x="304800" y="2971800"/>
            <a:ext cx="1752600" cy="646331"/>
          </a:xfrm>
          <a:prstGeom prst="rect">
            <a:avLst/>
          </a:prstGeom>
          <a:noFill/>
        </p:spPr>
        <p:txBody>
          <a:bodyPr wrap="square" rtlCol="0">
            <a:spAutoFit/>
          </a:bodyPr>
          <a:lstStyle/>
          <a:p>
            <a:r>
              <a:rPr lang="en-US" dirty="0" smtClean="0"/>
              <a:t>Notice the V Shape</a:t>
            </a:r>
            <a:endParaRPr lang="en-US" dirty="0"/>
          </a:p>
        </p:txBody>
      </p:sp>
      <p:cxnSp>
        <p:nvCxnSpPr>
          <p:cNvPr id="7" name="Straight Arrow Connector 6"/>
          <p:cNvCxnSpPr/>
          <p:nvPr/>
        </p:nvCxnSpPr>
        <p:spPr>
          <a:xfrm>
            <a:off x="1295400" y="3505200"/>
            <a:ext cx="33528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Analysis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Fore investigators will send all of the evidence to the lab fir analysis. At the lab forensic scientists will try to determine exactly what accelerant residue from the collected debris is called </a:t>
            </a:r>
            <a:r>
              <a:rPr lang="en-US" i="1" dirty="0" smtClean="0"/>
              <a:t> direct headspace extraction procedure.</a:t>
            </a:r>
            <a:endParaRPr lang="en-US" dirty="0" smtClean="0"/>
          </a:p>
          <a:p>
            <a:r>
              <a:rPr lang="en-US" dirty="0" smtClean="0"/>
              <a:t>The container is heated, the vapors move to the top of the container where a syringe is stuck to extract the vapors.</a:t>
            </a:r>
          </a:p>
          <a:p>
            <a:r>
              <a:rPr lang="en-US" dirty="0" smtClean="0"/>
              <a:t>The extracted vapors are then sent to the lab for chromatography analysis.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Analysis</a:t>
            </a:r>
            <a:endParaRPr lang="en-US" dirty="0"/>
          </a:p>
        </p:txBody>
      </p:sp>
      <p:sp>
        <p:nvSpPr>
          <p:cNvPr id="3" name="Content Placeholder 2"/>
          <p:cNvSpPr>
            <a:spLocks noGrp="1"/>
          </p:cNvSpPr>
          <p:nvPr>
            <p:ph idx="1"/>
          </p:nvPr>
        </p:nvSpPr>
        <p:spPr/>
        <p:txBody>
          <a:bodyPr/>
          <a:lstStyle/>
          <a:p>
            <a:r>
              <a:rPr lang="en-US" dirty="0" smtClean="0"/>
              <a:t>Chromatography Comparison</a:t>
            </a:r>
            <a:endParaRPr lang="en-US" dirty="0"/>
          </a:p>
        </p:txBody>
      </p:sp>
      <p:pic>
        <p:nvPicPr>
          <p:cNvPr id="27650" name="Picture 2" descr="Analysis of Flavoring Standard Analysis of Chocolate (Containing Nut Cream) 3.9 g"/>
          <p:cNvPicPr>
            <a:picLocks noChangeAspect="1" noChangeArrowheads="1"/>
          </p:cNvPicPr>
          <p:nvPr/>
        </p:nvPicPr>
        <p:blipFill>
          <a:blip r:embed="rId2" cstate="print"/>
          <a:srcRect/>
          <a:stretch>
            <a:fillRect/>
          </a:stretch>
        </p:blipFill>
        <p:spPr bwMode="auto">
          <a:xfrm>
            <a:off x="1" y="2743200"/>
            <a:ext cx="9050339" cy="41148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an Arsonist</a:t>
            </a:r>
            <a:endParaRPr lang="en-US" dirty="0"/>
          </a:p>
        </p:txBody>
      </p:sp>
      <p:sp>
        <p:nvSpPr>
          <p:cNvPr id="3" name="Content Placeholder 2"/>
          <p:cNvSpPr>
            <a:spLocks noGrp="1"/>
          </p:cNvSpPr>
          <p:nvPr>
            <p:ph idx="1"/>
          </p:nvPr>
        </p:nvSpPr>
        <p:spPr/>
        <p:txBody>
          <a:bodyPr/>
          <a:lstStyle/>
          <a:p>
            <a:r>
              <a:rPr lang="en-US" dirty="0" smtClean="0"/>
              <a:t>Criminal Profilers have put together a list of characteristics that have been found in most arson cases.</a:t>
            </a:r>
          </a:p>
          <a:p>
            <a:r>
              <a:rPr lang="en-US" dirty="0" smtClean="0"/>
              <a:t>The list of characteristics includes the following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Less than 25 years old</a:t>
            </a:r>
          </a:p>
          <a:p>
            <a:r>
              <a:rPr lang="en-US" dirty="0" smtClean="0"/>
              <a:t>Father not in the home</a:t>
            </a:r>
          </a:p>
          <a:p>
            <a:r>
              <a:rPr lang="en-US" dirty="0" smtClean="0"/>
              <a:t>Domineering mother</a:t>
            </a:r>
          </a:p>
          <a:p>
            <a:r>
              <a:rPr lang="en-US" dirty="0" smtClean="0"/>
              <a:t>Academically challenged</a:t>
            </a:r>
          </a:p>
          <a:p>
            <a:r>
              <a:rPr lang="en-US" dirty="0" smtClean="0"/>
              <a:t>Emotionally and / or psychologically disabled</a:t>
            </a:r>
          </a:p>
          <a:p>
            <a:r>
              <a:rPr lang="en-US" dirty="0" smtClean="0"/>
              <a:t>Unmarried, possibly still living at home with parents</a:t>
            </a:r>
          </a:p>
          <a:p>
            <a:r>
              <a:rPr lang="en-US" dirty="0" smtClean="0"/>
              <a:t>Feelings of inadequacy and insecurity</a:t>
            </a:r>
          </a:p>
          <a:p>
            <a:r>
              <a:rPr lang="en-US" dirty="0" smtClean="0"/>
              <a:t>Fascination with fire</a:t>
            </a:r>
          </a:p>
          <a:p>
            <a:r>
              <a:rPr lang="en-US" dirty="0" smtClean="0"/>
              <a:t>Alcoholism</a:t>
            </a:r>
          </a:p>
          <a:p>
            <a:r>
              <a:rPr lang="en-US" dirty="0" smtClean="0"/>
              <a:t>Parental neglect or abuse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Motives for Arson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Financial Gain </a:t>
            </a:r>
            <a:r>
              <a:rPr lang="en-US" dirty="0" smtClean="0"/>
              <a:t>– Some fires are started for financial gain, usually through insurance fraud.</a:t>
            </a:r>
          </a:p>
          <a:p>
            <a:r>
              <a:rPr lang="en-US" b="1" dirty="0" smtClean="0"/>
              <a:t>Revenge </a:t>
            </a:r>
            <a:r>
              <a:rPr lang="en-US" dirty="0" smtClean="0"/>
              <a:t>– A fire stated to destroy an organization or a person for the sake of a cause.</a:t>
            </a:r>
          </a:p>
          <a:p>
            <a:r>
              <a:rPr lang="en-US" b="1" dirty="0" smtClean="0"/>
              <a:t>Excitement </a:t>
            </a:r>
            <a:r>
              <a:rPr lang="en-US" dirty="0" smtClean="0"/>
              <a:t>– Fire started by someone who might be bored for seeking attention.</a:t>
            </a:r>
          </a:p>
          <a:p>
            <a:r>
              <a:rPr lang="en-US" b="1" dirty="0" smtClean="0"/>
              <a:t>Vanity </a:t>
            </a:r>
            <a:r>
              <a:rPr lang="en-US" dirty="0" smtClean="0"/>
              <a:t>–Sometimes the person who sets the fire wants to make themselves look like a hero. They crave positive attention.</a:t>
            </a:r>
          </a:p>
          <a:p>
            <a:r>
              <a:rPr lang="en-US" b="1" dirty="0" smtClean="0"/>
              <a:t>Crime </a:t>
            </a:r>
            <a:r>
              <a:rPr lang="en-US" b="1" dirty="0" smtClean="0"/>
              <a:t>C</a:t>
            </a:r>
            <a:r>
              <a:rPr lang="en-US" b="1" dirty="0" smtClean="0"/>
              <a:t>oncealment</a:t>
            </a:r>
            <a:r>
              <a:rPr lang="en-US" dirty="0" smtClean="0"/>
              <a:t> – Some fires are started to destroy evidence of another crime.</a:t>
            </a:r>
          </a:p>
          <a:p>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lstStyle/>
          <a:p>
            <a:r>
              <a:rPr lang="en-US" dirty="0" smtClean="0"/>
              <a:t>Fire investigation involves the examination of all fire-related incidents once firefighters have extinguished the fire. The practice is similar to the examination of crime scenes in that the scene must be preserved and evidence must be collected.</a:t>
            </a:r>
          </a:p>
          <a:p>
            <a:r>
              <a:rPr lang="en-US" dirty="0" smtClean="0"/>
              <a:t>The primary purpose of the investigation is to establish an origin(seat) of the fire.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cont.</a:t>
            </a:r>
            <a:endParaRPr lang="en-US" dirty="0"/>
          </a:p>
        </p:txBody>
      </p:sp>
      <p:sp>
        <p:nvSpPr>
          <p:cNvPr id="3" name="Content Placeholder 2"/>
          <p:cNvSpPr>
            <a:spLocks noGrp="1"/>
          </p:cNvSpPr>
          <p:nvPr>
            <p:ph idx="1"/>
          </p:nvPr>
        </p:nvSpPr>
        <p:spPr/>
        <p:txBody>
          <a:bodyPr/>
          <a:lstStyle/>
          <a:p>
            <a:r>
              <a:rPr lang="en-US" dirty="0" smtClean="0"/>
              <a:t>The investigation will most likely include a close survey of the </a:t>
            </a:r>
            <a:r>
              <a:rPr lang="en-US" dirty="0" err="1" smtClean="0"/>
              <a:t>damamged</a:t>
            </a:r>
            <a:r>
              <a:rPr lang="en-US" dirty="0" smtClean="0"/>
              <a:t> scene to establish the </a:t>
            </a:r>
            <a:r>
              <a:rPr lang="en-US" dirty="0" err="1" smtClean="0"/>
              <a:t>orgin</a:t>
            </a:r>
            <a:r>
              <a:rPr lang="en-US" dirty="0" smtClean="0"/>
              <a:t> of the fire.</a:t>
            </a:r>
          </a:p>
          <a:p>
            <a:r>
              <a:rPr lang="en-US" dirty="0" smtClean="0"/>
              <a:t>In order to effectively evaluate the fire, the investigator must have detailed knowledge of chemistry, behavior of fire, and its effect.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&amp; Chemistry of Fire</a:t>
            </a:r>
            <a:endParaRPr lang="en-US" dirty="0"/>
          </a:p>
        </p:txBody>
      </p:sp>
      <p:sp>
        <p:nvSpPr>
          <p:cNvPr id="3" name="Content Placeholder 2"/>
          <p:cNvSpPr>
            <a:spLocks noGrp="1"/>
          </p:cNvSpPr>
          <p:nvPr>
            <p:ph idx="1"/>
          </p:nvPr>
        </p:nvSpPr>
        <p:spPr/>
        <p:txBody>
          <a:bodyPr/>
          <a:lstStyle/>
          <a:p>
            <a:r>
              <a:rPr lang="en-US" dirty="0" smtClean="0"/>
              <a:t>Fire occurs due to the exothermic reaction of combustion(Burning), produce both heat and light. </a:t>
            </a:r>
          </a:p>
          <a:p>
            <a:r>
              <a:rPr lang="en-US" dirty="0" smtClean="0"/>
              <a:t>For fire to occur there must be three vital components present: </a:t>
            </a:r>
            <a:r>
              <a:rPr lang="en-US" b="1" dirty="0" smtClean="0"/>
              <a:t> Fuel</a:t>
            </a:r>
            <a:r>
              <a:rPr lang="en-US" dirty="0" smtClean="0"/>
              <a:t>, </a:t>
            </a:r>
            <a:r>
              <a:rPr lang="en-US" b="1" dirty="0" smtClean="0"/>
              <a:t>Oxidant</a:t>
            </a:r>
            <a:r>
              <a:rPr lang="en-US" dirty="0" smtClean="0"/>
              <a:t>(O2), and </a:t>
            </a:r>
            <a:r>
              <a:rPr lang="en-US" b="1" dirty="0" smtClean="0"/>
              <a:t>Energy</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&amp; Chemistry cont.</a:t>
            </a:r>
            <a:endParaRPr lang="en-US" dirty="0"/>
          </a:p>
        </p:txBody>
      </p:sp>
      <p:sp>
        <p:nvSpPr>
          <p:cNvPr id="3" name="Content Placeholder 2"/>
          <p:cNvSpPr>
            <a:spLocks noGrp="1"/>
          </p:cNvSpPr>
          <p:nvPr>
            <p:ph idx="1"/>
          </p:nvPr>
        </p:nvSpPr>
        <p:spPr/>
        <p:txBody>
          <a:bodyPr/>
          <a:lstStyle/>
          <a:p>
            <a:r>
              <a:rPr lang="en-US" b="1" dirty="0" smtClean="0"/>
              <a:t>Fuel</a:t>
            </a:r>
            <a:r>
              <a:rPr lang="en-US" dirty="0" smtClean="0"/>
              <a:t> – Fuels are any materials that store potential energy that can be used for work or as heat energy.</a:t>
            </a:r>
          </a:p>
          <a:p>
            <a:r>
              <a:rPr lang="en-US" b="1" dirty="0" smtClean="0"/>
              <a:t>Fuel </a:t>
            </a:r>
            <a:r>
              <a:rPr lang="en-US" dirty="0" smtClean="0"/>
              <a:t> can be organized into several types, this includes Solid Fuels(Coal), Liquid Fuels(Gasoline) and Gaseous Fuels(Methane).</a:t>
            </a:r>
          </a:p>
          <a:p>
            <a:r>
              <a:rPr lang="en-US" b="1" dirty="0" smtClean="0"/>
              <a:t>Fuel </a:t>
            </a:r>
            <a:r>
              <a:rPr lang="en-US" dirty="0" smtClean="0"/>
              <a:t>is what powers the fire, so the more of it you have, the longer the fire will burn.</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Combustion</a:t>
            </a:r>
            <a:endParaRPr lang="en-US" dirty="0"/>
          </a:p>
        </p:txBody>
      </p:sp>
      <p:sp>
        <p:nvSpPr>
          <p:cNvPr id="3" name="Content Placeholder 2"/>
          <p:cNvSpPr>
            <a:spLocks noGrp="1"/>
          </p:cNvSpPr>
          <p:nvPr>
            <p:ph idx="1"/>
          </p:nvPr>
        </p:nvSpPr>
        <p:spPr/>
        <p:txBody>
          <a:bodyPr/>
          <a:lstStyle/>
          <a:p>
            <a:r>
              <a:rPr lang="en-US" dirty="0" smtClean="0"/>
              <a:t>Some oxidation reactions are called combustion reactions.</a:t>
            </a:r>
            <a:endParaRPr lang="en-US" dirty="0" smtClean="0"/>
          </a:p>
          <a:p>
            <a:r>
              <a:rPr lang="en-US" dirty="0" smtClean="0"/>
              <a:t>Combustion Chemical reactions that release heat are called exothermic reactions.</a:t>
            </a:r>
          </a:p>
          <a:p>
            <a:endParaRPr lang="en-US" dirty="0" smtClean="0"/>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Fires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Class A – </a:t>
            </a:r>
            <a:r>
              <a:rPr lang="en-US" dirty="0" smtClean="0"/>
              <a:t>Class A fires consist of ordinary combustibles such as wood, paper, trash or anything else that leaves an ash. Water works best to extinguish class A fires.</a:t>
            </a:r>
            <a:endParaRPr lang="en-US" b="1" dirty="0" smtClean="0"/>
          </a:p>
          <a:p>
            <a:r>
              <a:rPr lang="en-US" b="1" dirty="0" smtClean="0"/>
              <a:t>Class B – </a:t>
            </a:r>
            <a:r>
              <a:rPr lang="en-US" dirty="0" smtClean="0"/>
              <a:t>Class B fires are </a:t>
            </a:r>
            <a:r>
              <a:rPr lang="en-US" dirty="0" err="1" smtClean="0"/>
              <a:t>gueled</a:t>
            </a:r>
            <a:r>
              <a:rPr lang="en-US" dirty="0" smtClean="0"/>
              <a:t> by flammable or combustible liquids, which include gasoline, and other similar materials. Smothering effects which deplete the oxygen supply work best to extinguish Class B Fires</a:t>
            </a:r>
            <a:endParaRPr lang="en-US" b="1" dirty="0" smtClean="0"/>
          </a:p>
          <a:p>
            <a:r>
              <a:rPr lang="en-US" b="1" dirty="0" smtClean="0"/>
              <a:t>Class C – 	</a:t>
            </a:r>
            <a:r>
              <a:rPr lang="en-US" dirty="0" smtClean="0"/>
              <a:t>Electrical Fires. Fires that involve electrical equipment</a:t>
            </a:r>
            <a:endParaRPr lang="en-US"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Fires cont.</a:t>
            </a:r>
            <a:endParaRPr lang="en-US" dirty="0"/>
          </a:p>
        </p:txBody>
      </p:sp>
      <p:sp>
        <p:nvSpPr>
          <p:cNvPr id="3" name="Content Placeholder 2"/>
          <p:cNvSpPr>
            <a:spLocks noGrp="1"/>
          </p:cNvSpPr>
          <p:nvPr>
            <p:ph idx="1"/>
          </p:nvPr>
        </p:nvSpPr>
        <p:spPr/>
        <p:txBody>
          <a:bodyPr>
            <a:normAutofit lnSpcReduction="10000"/>
          </a:bodyPr>
          <a:lstStyle/>
          <a:p>
            <a:r>
              <a:rPr lang="en-US" b="1" dirty="0" smtClean="0"/>
              <a:t>Class D </a:t>
            </a:r>
            <a:r>
              <a:rPr lang="en-US" dirty="0" smtClean="0"/>
              <a:t>– Class D Fires are combustible metal fires, Magnesium and Titanium are the most common types of metal fires. Once a metal ignites water will never be able to extinguish it.</a:t>
            </a:r>
          </a:p>
          <a:p>
            <a:r>
              <a:rPr lang="en-US" b="1" dirty="0" smtClean="0"/>
              <a:t>Class K – </a:t>
            </a:r>
            <a:r>
              <a:rPr lang="en-US" dirty="0" smtClean="0"/>
              <a:t>Class K Fires are fires that involve cooking oils, grease or animal fat and can be extinguished using Purple Km the typical agent found in kitchen or galley extinguishers.</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Fire Tetrahedron</a:t>
            </a:r>
            <a:endParaRPr lang="en-US" b="1" dirty="0"/>
          </a:p>
        </p:txBody>
      </p:sp>
      <p:sp>
        <p:nvSpPr>
          <p:cNvPr id="3" name="Content Placeholder 2"/>
          <p:cNvSpPr>
            <a:spLocks noGrp="1"/>
          </p:cNvSpPr>
          <p:nvPr>
            <p:ph idx="1"/>
          </p:nvPr>
        </p:nvSpPr>
        <p:spPr/>
        <p:txBody>
          <a:bodyPr/>
          <a:lstStyle/>
          <a:p>
            <a:r>
              <a:rPr lang="en-US" dirty="0" smtClean="0"/>
              <a:t>The four ingredients that are neede</a:t>
            </a:r>
            <a:r>
              <a:rPr lang="en-US" dirty="0" smtClean="0"/>
              <a:t>d to keep a fire going .</a:t>
            </a:r>
          </a:p>
          <a:p>
            <a:endParaRPr lang="en-US" dirty="0"/>
          </a:p>
        </p:txBody>
      </p:sp>
      <p:pic>
        <p:nvPicPr>
          <p:cNvPr id="1026" name="Picture 2" descr="[tmpB2_thumb3.jpg]"/>
          <p:cNvPicPr>
            <a:picLocks noChangeAspect="1" noChangeArrowheads="1"/>
          </p:cNvPicPr>
          <p:nvPr/>
        </p:nvPicPr>
        <p:blipFill>
          <a:blip r:embed="rId2" cstate="print"/>
          <a:srcRect/>
          <a:stretch>
            <a:fillRect/>
          </a:stretch>
        </p:blipFill>
        <p:spPr bwMode="auto">
          <a:xfrm>
            <a:off x="2667000" y="3200400"/>
            <a:ext cx="3838575" cy="20574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905</Words>
  <Application>Microsoft Office PowerPoint</Application>
  <PresentationFormat>On-screen Show (4:3)</PresentationFormat>
  <Paragraphs>68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Arson and Fire investigation</vt:lpstr>
      <vt:lpstr>Investigation</vt:lpstr>
      <vt:lpstr>Investigation cont.</vt:lpstr>
      <vt:lpstr>Nature &amp; Chemistry of Fire</vt:lpstr>
      <vt:lpstr>Nature &amp; Chemistry cont.</vt:lpstr>
      <vt:lpstr>Combustion</vt:lpstr>
      <vt:lpstr>Types of Fires</vt:lpstr>
      <vt:lpstr>Types of Fires cont.</vt:lpstr>
      <vt:lpstr>The Fire Tetrahedron</vt:lpstr>
      <vt:lpstr>Flash Point and Ignition Temperature</vt:lpstr>
      <vt:lpstr>Pyrolysis</vt:lpstr>
      <vt:lpstr>Point of Origin </vt:lpstr>
      <vt:lpstr>Types of Patterns</vt:lpstr>
      <vt:lpstr>Types of Patterns</vt:lpstr>
      <vt:lpstr>Lab Analysis</vt:lpstr>
      <vt:lpstr>Lab Analysis</vt:lpstr>
      <vt:lpstr>Characteristics of an Arsonist</vt:lpstr>
      <vt:lpstr>Characteristics</vt:lpstr>
      <vt:lpstr>Motives for Arson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Arson and Fire investigation</dc:title>
  <dc:creator>Administrator</dc:creator>
  <cp:lastModifiedBy>Administrator</cp:lastModifiedBy>
  <cp:revision>8</cp:revision>
  <dcterms:created xsi:type="dcterms:W3CDTF">2015-05-26T17:24:56Z</dcterms:created>
  <dcterms:modified xsi:type="dcterms:W3CDTF">2015-05-28T17:55:18Z</dcterms:modified>
</cp:coreProperties>
</file>