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3962400" cy="3124200"/>
          </a:xfrm>
        </p:spPr>
        <p:txBody>
          <a:bodyPr anchor="ctr"/>
          <a:lstStyle>
            <a:lvl1pPr marL="0" indent="0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3886200" cy="1447800"/>
          </a:xfrm>
        </p:spPr>
        <p:txBody>
          <a:bodyPr anchor="ctr"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rgbClr val="CC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172" name="Picture 4" descr="j02892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5200" y="304800"/>
            <a:ext cx="4144963" cy="6248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B4AC6-AC30-024E-869E-1F9206652B7A}" type="datetimeFigureOut">
              <a:rPr lang="en-US" smtClean="0"/>
              <a:pPr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711EB5-6BE3-C842-8D5E-DF15266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133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B4AC6-AC30-024E-869E-1F9206652B7A}" type="datetimeFigureOut">
              <a:rPr lang="en-US" smtClean="0"/>
              <a:pPr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711EB5-6BE3-C842-8D5E-DF15266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B4AC6-AC30-024E-869E-1F9206652B7A}" type="datetimeFigureOut">
              <a:rPr lang="en-US" smtClean="0"/>
              <a:pPr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711EB5-6BE3-C842-8D5E-DF15266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B4AC6-AC30-024E-869E-1F9206652B7A}" type="datetimeFigureOut">
              <a:rPr lang="en-US" smtClean="0"/>
              <a:pPr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711EB5-6BE3-C842-8D5E-DF15266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B4AC6-AC30-024E-869E-1F9206652B7A}" type="datetimeFigureOut">
              <a:rPr lang="en-US" smtClean="0"/>
              <a:pPr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711EB5-6BE3-C842-8D5E-DF15266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B4AC6-AC30-024E-869E-1F9206652B7A}" type="datetimeFigureOut">
              <a:rPr lang="en-US" smtClean="0"/>
              <a:pPr/>
              <a:t>9/5/14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711EB5-6BE3-C842-8D5E-DF15266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B4AC6-AC30-024E-869E-1F9206652B7A}" type="datetimeFigureOut">
              <a:rPr lang="en-US" smtClean="0"/>
              <a:pPr/>
              <a:t>9/5/14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711EB5-6BE3-C842-8D5E-DF15266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B4AC6-AC30-024E-869E-1F9206652B7A}" type="datetimeFigureOut">
              <a:rPr lang="en-US" smtClean="0"/>
              <a:pPr/>
              <a:t>9/5/14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711EB5-6BE3-C842-8D5E-DF15266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B4AC6-AC30-024E-869E-1F9206652B7A}" type="datetimeFigureOut">
              <a:rPr lang="en-US" smtClean="0"/>
              <a:pPr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711EB5-6BE3-C842-8D5E-DF15266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B4AC6-AC30-024E-869E-1F9206652B7A}" type="datetimeFigureOut">
              <a:rPr lang="en-US" smtClean="0"/>
              <a:pPr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711EB5-6BE3-C842-8D5E-DF15266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028929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228600"/>
            <a:ext cx="758825" cy="1143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53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CC0000"/>
                </a:solidFill>
              </a:defRPr>
            </a:lvl1pPr>
          </a:lstStyle>
          <a:p>
            <a:fld id="{AB7B4AC6-AC30-024E-869E-1F9206652B7A}" type="datetimeFigureOut">
              <a:rPr lang="en-US" smtClean="0"/>
              <a:pPr/>
              <a:t>9/5/14</a:t>
            </a:fld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5532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C0000"/>
                </a:solidFill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553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0000"/>
                </a:solidFill>
              </a:defRPr>
            </a:lvl1pPr>
          </a:lstStyle>
          <a:p>
            <a:fld id="{15711EB5-6BE3-C842-8D5E-DF1526637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+mj-lt"/>
          <a:ea typeface="+mj-ea"/>
          <a:cs typeface="+mj-cs"/>
        </a:defRPr>
      </a:lvl1pPr>
      <a:lvl2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2pPr>
      <a:lvl3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3pPr>
      <a:lvl4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4pPr>
      <a:lvl5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5pPr>
      <a:lvl6pPr marL="8001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6pPr>
      <a:lvl7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7pPr>
      <a:lvl8pPr marL="17145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8pPr>
      <a:lvl9pPr marL="21717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8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Precision &amp; Accuracy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9/5/14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Classify these sets of data as precise or accurate or both:</a:t>
            </a:r>
          </a:p>
          <a:p>
            <a:pPr lvl="1"/>
            <a:r>
              <a:rPr lang="en-US" dirty="0" smtClean="0"/>
              <a:t>Set 1: 2.3mL, 3.4mL, 1.2mL</a:t>
            </a:r>
          </a:p>
          <a:p>
            <a:pPr lvl="2"/>
            <a:r>
              <a:rPr lang="en-US" dirty="0" smtClean="0"/>
              <a:t>Correct value=2.3 </a:t>
            </a:r>
            <a:r>
              <a:rPr lang="en-US" dirty="0" err="1" smtClean="0"/>
              <a:t>mL</a:t>
            </a:r>
            <a:endParaRPr lang="en-US" dirty="0" smtClean="0"/>
          </a:p>
          <a:p>
            <a:pPr lvl="1"/>
            <a:r>
              <a:rPr lang="en-US" dirty="0" smtClean="0"/>
              <a:t>Set 2: 9.8cm, 9.9cm, 9.8cm</a:t>
            </a:r>
          </a:p>
          <a:p>
            <a:pPr lvl="2"/>
            <a:r>
              <a:rPr lang="en-US" dirty="0" smtClean="0"/>
              <a:t>Correct value=9.5cm</a:t>
            </a:r>
          </a:p>
          <a:p>
            <a:pPr lvl="1"/>
            <a:r>
              <a:rPr lang="en-US" dirty="0" smtClean="0"/>
              <a:t>Set 3: 1.02g, 1.01g, 1.01g</a:t>
            </a:r>
          </a:p>
          <a:p>
            <a:pPr lvl="2"/>
            <a:r>
              <a:rPr lang="en-US" dirty="0" smtClean="0"/>
              <a:t>Correct value=1.02g</a:t>
            </a:r>
          </a:p>
          <a:p>
            <a:r>
              <a:rPr lang="en-US" dirty="0" smtClean="0"/>
              <a:t>HW: Finish P&amp;A </a:t>
            </a:r>
            <a:r>
              <a:rPr lang="en-US" smtClean="0"/>
              <a:t>Lab Conclusion, </a:t>
            </a:r>
            <a:r>
              <a:rPr lang="en-US" dirty="0" smtClean="0"/>
              <a:t>if needed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Perform measurements with precision and accuracy.</a:t>
            </a:r>
          </a:p>
          <a:p>
            <a:pPr lvl="1"/>
            <a:r>
              <a:rPr lang="en-US" dirty="0" smtClean="0"/>
              <a:t>Discuss significant figures and their connection to precision and accuracy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 smtClean="0"/>
              <a:t>HW Review</a:t>
            </a:r>
          </a:p>
          <a:p>
            <a:r>
              <a:rPr lang="en-US" dirty="0" smtClean="0"/>
              <a:t>Precision &amp; Accuracy Lab</a:t>
            </a:r>
          </a:p>
          <a:p>
            <a:r>
              <a:rPr lang="en-US" dirty="0" smtClean="0"/>
              <a:t>Closure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8 &amp; pg. 9 (most)</a:t>
            </a:r>
          </a:p>
          <a:p>
            <a:endParaRPr lang="en-US" dirty="0" smtClean="0"/>
          </a:p>
          <a:p>
            <a:r>
              <a:rPr lang="en-US" dirty="0" smtClean="0"/>
              <a:t>Let’s discuss proper measurement techniques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Partners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34472" y="1614036"/>
          <a:ext cx="6242624" cy="3810000"/>
        </p:xfrm>
        <a:graphic>
          <a:graphicData uri="http://schemas.openxmlformats.org/drawingml/2006/table">
            <a:tbl>
              <a:tblPr/>
              <a:tblGrid>
                <a:gridCol w="3219691"/>
                <a:gridCol w="3022933"/>
              </a:tblGrid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Arial"/>
                        </a:rPr>
                        <a:t>Yarrish</a:t>
                      </a:r>
                      <a:r>
                        <a:rPr lang="en-US" sz="2000" b="0" i="0" u="none" strike="noStrike" dirty="0">
                          <a:latin typeface="Arial"/>
                        </a:rPr>
                        <a:t>, Stephanie 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Burns, Jakim 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Weir, Kaitlyn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Arial"/>
                        </a:rPr>
                        <a:t>Blackburn, Brett 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Jordan, Amoyiah Lou 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O'Neill, Courtney J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Sraver, Madison 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Arial"/>
                        </a:rPr>
                        <a:t>Federline</a:t>
                      </a:r>
                      <a:r>
                        <a:rPr lang="en-US" sz="2000" b="0" i="0" u="none" strike="noStrike" dirty="0">
                          <a:latin typeface="Arial"/>
                        </a:rPr>
                        <a:t>, Brianna 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Faulkner, James 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Arial"/>
                        </a:rPr>
                        <a:t>Fellers, Cassidy 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Boyd, Scott 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Arial"/>
                        </a:rPr>
                        <a:t>Johnston, Dylan 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Braswell, Christopher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Arial"/>
                        </a:rPr>
                        <a:t>Maharjan</a:t>
                      </a:r>
                      <a:r>
                        <a:rPr lang="en-US" sz="2000" b="0" i="0" u="none" strike="noStrike" dirty="0">
                          <a:latin typeface="Arial"/>
                        </a:rPr>
                        <a:t>, </a:t>
                      </a:r>
                      <a:r>
                        <a:rPr lang="en-US" sz="2000" b="0" i="0" u="none" strike="noStrike" dirty="0" err="1">
                          <a:latin typeface="Arial"/>
                        </a:rPr>
                        <a:t>Bini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Noack, Evan 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Arial"/>
                        </a:rPr>
                        <a:t>Marshall, John 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Rhinevault, Brittany 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Arial"/>
                        </a:rPr>
                        <a:t>Thompson, Kayla 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Walsh, Tessa J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Arial"/>
                        </a:rPr>
                        <a:t>Von </a:t>
                      </a:r>
                      <a:r>
                        <a:rPr lang="en-US" sz="2000" b="0" i="0" u="none" strike="noStrike" dirty="0" err="1">
                          <a:latin typeface="Arial"/>
                        </a:rPr>
                        <a:t>Neida</a:t>
                      </a:r>
                      <a:r>
                        <a:rPr lang="en-US" sz="2000" b="0" i="0" u="none" strike="noStrike" dirty="0">
                          <a:latin typeface="Arial"/>
                        </a:rPr>
                        <a:t>, Jacob 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Carpenter, Benjamin J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Arial"/>
                        </a:rPr>
                        <a:t>Watson, Ashley 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Clary, Anna 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and Precision Lab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 smtClean="0"/>
              <a:t>Go into the lab and follow the directions to gather data for Trial 1 of the Accuracy and Precision Lab.</a:t>
            </a:r>
          </a:p>
          <a:p>
            <a:pPr lvl="1"/>
            <a:r>
              <a:rPr lang="en-US" sz="2400" b="0" dirty="0" smtClean="0"/>
              <a:t>Book Distribution Part I</a:t>
            </a:r>
          </a:p>
          <a:p>
            <a:r>
              <a:rPr lang="en-US" sz="2800" b="0" dirty="0" smtClean="0"/>
              <a:t>All done?  Come back to seats and do the calculations for Trial 1.</a:t>
            </a:r>
          </a:p>
          <a:p>
            <a:r>
              <a:rPr lang="en-US" sz="2800" b="0" dirty="0" smtClean="0"/>
              <a:t>Record your percent error on the board.</a:t>
            </a:r>
          </a:p>
          <a:p>
            <a:r>
              <a:rPr lang="en-US" sz="2800" b="0" dirty="0" smtClean="0"/>
              <a:t>Wait—we will have a class discussion.</a:t>
            </a:r>
          </a:p>
          <a:p>
            <a:r>
              <a:rPr lang="en-US" sz="2800" b="0" dirty="0" smtClean="0"/>
              <a:t>Return to lab to try again.</a:t>
            </a:r>
          </a:p>
          <a:p>
            <a:pPr lvl="1"/>
            <a:r>
              <a:rPr lang="en-US" sz="2400" b="0" smtClean="0"/>
              <a:t>Book Distribution Part II</a:t>
            </a:r>
            <a:endParaRPr lang="en-US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pg. 10 in your packet.  Fill out as much as you can from memory!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mistry">
  <a:themeElements>
    <a:clrScheme name="BeakersandTubes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akersandTubes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eakersandTubes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Chemistry.thmx</Template>
  <TotalTime>270</TotalTime>
  <Words>303</Words>
  <Application>Microsoft Macintosh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Chemistry</vt:lpstr>
      <vt:lpstr>Precision &amp; Accuracy Lab</vt:lpstr>
      <vt:lpstr>Drill</vt:lpstr>
      <vt:lpstr>Objectives</vt:lpstr>
      <vt:lpstr>Agenda</vt:lpstr>
      <vt:lpstr>HW Review</vt:lpstr>
      <vt:lpstr>Lab Partners</vt:lpstr>
      <vt:lpstr>Accuracy and Precision Lab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Precision &amp; Accuracy Lab</dc:title>
  <dc:creator>Howard County Administrator</dc:creator>
  <cp:lastModifiedBy>Howard County Administrator</cp:lastModifiedBy>
  <cp:revision>4</cp:revision>
  <dcterms:created xsi:type="dcterms:W3CDTF">2014-09-05T10:49:34Z</dcterms:created>
  <dcterms:modified xsi:type="dcterms:W3CDTF">2014-09-05T15:11:57Z</dcterms:modified>
</cp:coreProperties>
</file>