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vml" ContentType="application/vnd.openxmlformats-officedocument.vmlDrawing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A304F-EC12-0941-9CF3-20A0CC3708F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E0472-7F63-C343-87B7-56863438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D1B3E-DCC3-4C4A-87ED-A94713962E39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2FA0A-8A5E-E94C-8F90-6BA01D8D7487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1AEC6-751D-2246-8D78-3824AD399CB9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C098C-3626-A147-BD6D-38DDE796CCCF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62412-2B62-2040-A61C-C697E304072A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14930-17A8-A042-A6EE-43980D6D0110}" type="slidenum">
              <a:rPr lang="en-US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162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73B4-C5D2-BB4A-B287-64FB85AB7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6FB936F0-AA70-AF46-9154-0028F3CB79D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1304CCDA-A4A9-8E41-BAC6-96A173581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e/David_-_Portrait_of_Monsieur_Lavoisier_and_His_Wife.jpg" TargetMode="External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of Cons of Mass, </a:t>
            </a:r>
            <a:br>
              <a:rPr lang="en-US" dirty="0" smtClean="0"/>
            </a:br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9/30/14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 Matter – Substances vs. Mixtures</a:t>
            </a:r>
          </a:p>
          <a:p>
            <a:r>
              <a:rPr lang="en-US" dirty="0" smtClean="0"/>
              <a:t>pg. 5 Physical vs. Chemical Changes &amp; Properties</a:t>
            </a:r>
          </a:p>
          <a:p>
            <a:r>
              <a:rPr lang="en-US" dirty="0" smtClean="0"/>
              <a:t>Start pg.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  We will play Jeopardy tomorrow, followed by an intro to Atomic Structure!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smtClean="0"/>
              <a:t>. 6 Classification of Matter</a:t>
            </a:r>
          </a:p>
          <a:p>
            <a:r>
              <a:rPr lang="en-US" dirty="0" smtClean="0"/>
              <a:t>Write a definition and give an example in each box</a:t>
            </a:r>
          </a:p>
          <a:p>
            <a:r>
              <a:rPr lang="en-US" dirty="0" smtClean="0"/>
              <a:t>HW: </a:t>
            </a:r>
            <a:r>
              <a:rPr lang="en-US" dirty="0" err="1" smtClean="0"/>
              <a:t>p</a:t>
            </a:r>
            <a:r>
              <a:rPr lang="en-US" dirty="0" smtClean="0"/>
              <a:t>. 7 – Unit 2 Review 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</a:t>
            </a:r>
          </a:p>
          <a:p>
            <a:pPr lvl="1"/>
            <a:r>
              <a:rPr lang="en-US" dirty="0" smtClean="0"/>
              <a:t>classify the different kinds of matter.</a:t>
            </a:r>
          </a:p>
          <a:p>
            <a:pPr lvl="1"/>
            <a:r>
              <a:rPr lang="en-US" dirty="0" smtClean="0"/>
              <a:t>explain how matter may be identified, classified, and changed.</a:t>
            </a:r>
          </a:p>
          <a:p>
            <a:pPr lvl="1"/>
            <a:r>
              <a:rPr lang="en-US" dirty="0" smtClean="0"/>
              <a:t>summarize and apply the Law of Conservation of Matter.</a:t>
            </a:r>
          </a:p>
          <a:p>
            <a:r>
              <a:rPr lang="en-US" dirty="0" smtClean="0"/>
              <a:t>Collect Lab Qs!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Conservation of Mass and Energy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Conservation of Mass</a:t>
            </a:r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295400" y="1971240"/>
            <a:ext cx="7162800" cy="3819959"/>
          </a:xfrm>
        </p:spPr>
        <p:txBody>
          <a:bodyPr/>
          <a:lstStyle/>
          <a:p>
            <a:pPr eaLnBrk="1" hangingPunct="1"/>
            <a:r>
              <a:rPr lang="en-US" sz="2000" dirty="0"/>
              <a:t>What two elements make up water?</a:t>
            </a:r>
          </a:p>
          <a:p>
            <a:pPr eaLnBrk="1" hangingPunct="1"/>
            <a:r>
              <a:rPr lang="en-US" sz="2000" dirty="0"/>
              <a:t>Hydrogen and Oxygen!</a:t>
            </a:r>
          </a:p>
          <a:p>
            <a:pPr eaLnBrk="1" hangingPunct="1"/>
            <a:r>
              <a:rPr lang="en-US" sz="2000" dirty="0"/>
              <a:t>Both are diatomic, so the equation for the formation of water should look like:</a:t>
            </a:r>
          </a:p>
          <a:p>
            <a:pPr eaLnBrk="1" hangingPunct="1"/>
            <a:endParaRPr lang="en-US" sz="2000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87484" y="64008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What’s wrong with this picture?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411284" y="4572000"/>
            <a:ext cx="762000" cy="914400"/>
            <a:chOff x="912" y="1968"/>
            <a:chExt cx="480" cy="57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912" y="1968"/>
              <a:ext cx="336" cy="336"/>
              <a:chOff x="1056" y="2208"/>
              <a:chExt cx="336" cy="336"/>
            </a:xfrm>
          </p:grpSpPr>
          <p:sp>
            <p:nvSpPr>
              <p:cNvPr id="18462" name="Oval 16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3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056" y="2208"/>
              <a:ext cx="336" cy="336"/>
              <a:chOff x="1056" y="2208"/>
              <a:chExt cx="336" cy="336"/>
            </a:xfrm>
          </p:grpSpPr>
          <p:sp>
            <p:nvSpPr>
              <p:cNvPr id="18460" name="Oval 20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1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780376" y="4648200"/>
            <a:ext cx="1447800" cy="1676400"/>
            <a:chOff x="1872" y="1872"/>
            <a:chExt cx="912" cy="1056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160" y="1872"/>
              <a:ext cx="624" cy="624"/>
              <a:chOff x="2160" y="1872"/>
              <a:chExt cx="624" cy="624"/>
            </a:xfrm>
          </p:grpSpPr>
          <p:sp>
            <p:nvSpPr>
              <p:cNvPr id="18456" name="Oval 22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7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72" y="2304"/>
              <a:ext cx="624" cy="624"/>
              <a:chOff x="2160" y="1872"/>
              <a:chExt cx="624" cy="624"/>
            </a:xfrm>
          </p:grpSpPr>
          <p:sp>
            <p:nvSpPr>
              <p:cNvPr id="18454" name="Oval 26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5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6516684" y="4876800"/>
            <a:ext cx="1676400" cy="1143000"/>
            <a:chOff x="4128" y="2160"/>
            <a:chExt cx="1056" cy="720"/>
          </a:xfrm>
        </p:grpSpPr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4368" y="2256"/>
              <a:ext cx="624" cy="624"/>
              <a:chOff x="2160" y="1872"/>
              <a:chExt cx="624" cy="624"/>
            </a:xfrm>
          </p:grpSpPr>
          <p:sp>
            <p:nvSpPr>
              <p:cNvPr id="18450" name="Oval 29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1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4128" y="2208"/>
              <a:ext cx="336" cy="336"/>
              <a:chOff x="1056" y="2208"/>
              <a:chExt cx="336" cy="336"/>
            </a:xfrm>
          </p:grpSpPr>
          <p:sp>
            <p:nvSpPr>
              <p:cNvPr id="18448" name="Oval 32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9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4848" y="2160"/>
              <a:ext cx="336" cy="336"/>
              <a:chOff x="1056" y="2208"/>
              <a:chExt cx="336" cy="336"/>
            </a:xfrm>
          </p:grpSpPr>
          <p:sp>
            <p:nvSpPr>
              <p:cNvPr id="18446" name="Oval 35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7" name="WordArt 3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</p:grpSp>
      <p:sp>
        <p:nvSpPr>
          <p:cNvPr id="6187" name="WordArt 43"/>
          <p:cNvSpPr>
            <a:spLocks noChangeArrowheads="1" noChangeShapeType="1" noTextEdit="1"/>
          </p:cNvSpPr>
          <p:nvPr/>
        </p:nvSpPr>
        <p:spPr bwMode="auto">
          <a:xfrm>
            <a:off x="268284" y="5715000"/>
            <a:ext cx="3314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  <a:ea typeface="Arial Black"/>
                <a:cs typeface="Arial Black"/>
              </a:rPr>
              <a:t>reactant side</a:t>
            </a:r>
          </a:p>
        </p:txBody>
      </p:sp>
      <p:sp>
        <p:nvSpPr>
          <p:cNvPr id="6188" name="WordArt 44"/>
          <p:cNvSpPr>
            <a:spLocks noChangeArrowheads="1" noChangeShapeType="1" noTextEdit="1"/>
          </p:cNvSpPr>
          <p:nvPr/>
        </p:nvSpPr>
        <p:spPr bwMode="auto">
          <a:xfrm>
            <a:off x="5810785" y="5921910"/>
            <a:ext cx="3114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  <a:ea typeface="Arial Black"/>
                <a:cs typeface="Arial Black"/>
              </a:rPr>
              <a:t>product side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1716084" y="3712578"/>
          <a:ext cx="6324600" cy="1164222"/>
        </p:xfrm>
        <a:graphic>
          <a:graphicData uri="http://schemas.openxmlformats.org/presentationml/2006/ole">
            <p:oleObj spid="_x0000_s34818" name="Equation" r:id="rId4" imgW="11557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6" grpId="0" build="p"/>
      <p:bldP spid="6157" grpId="0"/>
      <p:bldP spid="6187" grpId="0" animBg="1"/>
      <p:bldP spid="6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Conservation of Mass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Here’s what it should look like: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4572000"/>
            <a:ext cx="762000" cy="914400"/>
            <a:chOff x="912" y="1968"/>
            <a:chExt cx="480" cy="576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912" y="1968"/>
              <a:ext cx="336" cy="336"/>
              <a:chOff x="1056" y="2208"/>
              <a:chExt cx="336" cy="336"/>
            </a:xfrm>
          </p:grpSpPr>
          <p:sp>
            <p:nvSpPr>
              <p:cNvPr id="20526" name="Oval 11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7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6" y="2208"/>
              <a:ext cx="336" cy="336"/>
              <a:chOff x="1056" y="2208"/>
              <a:chExt cx="336" cy="336"/>
            </a:xfrm>
          </p:grpSpPr>
          <p:sp>
            <p:nvSpPr>
              <p:cNvPr id="20524" name="Oval 14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5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048000" y="4419600"/>
            <a:ext cx="1447800" cy="1676400"/>
            <a:chOff x="1872" y="1872"/>
            <a:chExt cx="912" cy="1056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2160" y="1872"/>
              <a:ext cx="624" cy="624"/>
              <a:chOff x="2160" y="1872"/>
              <a:chExt cx="624" cy="624"/>
            </a:xfrm>
          </p:grpSpPr>
          <p:sp>
            <p:nvSpPr>
              <p:cNvPr id="20520" name="Oval 18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1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872" y="2304"/>
              <a:ext cx="624" cy="624"/>
              <a:chOff x="2160" y="1872"/>
              <a:chExt cx="624" cy="624"/>
            </a:xfrm>
          </p:grpSpPr>
          <p:sp>
            <p:nvSpPr>
              <p:cNvPr id="20518" name="Oval 21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9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553200" y="3962400"/>
            <a:ext cx="1676400" cy="1143000"/>
            <a:chOff x="4128" y="2160"/>
            <a:chExt cx="1056" cy="720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4368" y="2256"/>
              <a:ext cx="624" cy="624"/>
              <a:chOff x="2160" y="1872"/>
              <a:chExt cx="624" cy="624"/>
            </a:xfrm>
          </p:grpSpPr>
          <p:sp>
            <p:nvSpPr>
              <p:cNvPr id="20514" name="Oval 25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5" name="WordArt 2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4128" y="2208"/>
              <a:ext cx="336" cy="336"/>
              <a:chOff x="1056" y="2208"/>
              <a:chExt cx="336" cy="336"/>
            </a:xfrm>
          </p:grpSpPr>
          <p:sp>
            <p:nvSpPr>
              <p:cNvPr id="20512" name="Oval 28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3" name="WordArt 2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4848" y="2160"/>
              <a:ext cx="336" cy="336"/>
              <a:chOff x="1056" y="2208"/>
              <a:chExt cx="336" cy="336"/>
            </a:xfrm>
          </p:grpSpPr>
          <p:sp>
            <p:nvSpPr>
              <p:cNvPr id="20510" name="Oval 31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1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1066800" y="5410200"/>
            <a:ext cx="762000" cy="914400"/>
            <a:chOff x="912" y="1968"/>
            <a:chExt cx="480" cy="576"/>
          </a:xfrm>
        </p:grpSpPr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912" y="1968"/>
              <a:ext cx="336" cy="336"/>
              <a:chOff x="1056" y="2208"/>
              <a:chExt cx="336" cy="336"/>
            </a:xfrm>
          </p:grpSpPr>
          <p:sp>
            <p:nvSpPr>
              <p:cNvPr id="20505" name="Oval 35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6" name="WordArt 3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1056" y="2208"/>
              <a:ext cx="336" cy="336"/>
              <a:chOff x="1056" y="2208"/>
              <a:chExt cx="336" cy="336"/>
            </a:xfrm>
          </p:grpSpPr>
          <p:sp>
            <p:nvSpPr>
              <p:cNvPr id="20503" name="Oval 38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4" name="WordArt 3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</p:grpSp>
      <p:grpSp>
        <p:nvGrpSpPr>
          <p:cNvPr id="15" name="Group 40"/>
          <p:cNvGrpSpPr>
            <a:grpSpLocks/>
          </p:cNvGrpSpPr>
          <p:nvPr/>
        </p:nvGrpSpPr>
        <p:grpSpPr bwMode="auto">
          <a:xfrm>
            <a:off x="6705600" y="5181600"/>
            <a:ext cx="1676400" cy="1143000"/>
            <a:chOff x="4128" y="2160"/>
            <a:chExt cx="1056" cy="720"/>
          </a:xfrm>
        </p:grpSpPr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4368" y="2256"/>
              <a:ext cx="624" cy="624"/>
              <a:chOff x="2160" y="1872"/>
              <a:chExt cx="624" cy="624"/>
            </a:xfrm>
          </p:grpSpPr>
          <p:sp>
            <p:nvSpPr>
              <p:cNvPr id="20499" name="Oval 42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624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0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52" y="1968"/>
                <a:ext cx="24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O</a:t>
                </a:r>
              </a:p>
            </p:txBody>
          </p:sp>
        </p:grpSp>
        <p:grpSp>
          <p:nvGrpSpPr>
            <p:cNvPr id="17" name="Group 44"/>
            <p:cNvGrpSpPr>
              <a:grpSpLocks/>
            </p:cNvGrpSpPr>
            <p:nvPr/>
          </p:nvGrpSpPr>
          <p:grpSpPr bwMode="auto">
            <a:xfrm>
              <a:off x="4128" y="2208"/>
              <a:ext cx="336" cy="336"/>
              <a:chOff x="1056" y="2208"/>
              <a:chExt cx="336" cy="336"/>
            </a:xfrm>
          </p:grpSpPr>
          <p:sp>
            <p:nvSpPr>
              <p:cNvPr id="20497" name="Oval 45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8" name="WordArt 4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4848" y="2160"/>
              <a:ext cx="336" cy="336"/>
              <a:chOff x="1056" y="2208"/>
              <a:chExt cx="336" cy="336"/>
            </a:xfrm>
          </p:grpSpPr>
          <p:sp>
            <p:nvSpPr>
              <p:cNvPr id="20495" name="Oval 48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9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6" name="WordArt 4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28" y="2294"/>
                <a:ext cx="168" cy="15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  <a:ea typeface="Arial Black"/>
                    <a:cs typeface="Arial Black"/>
                  </a:rPr>
                  <a:t>H</a:t>
                </a:r>
              </a:p>
            </p:txBody>
          </p:sp>
        </p:grpSp>
      </p:grpSp>
      <p:sp>
        <p:nvSpPr>
          <p:cNvPr id="15410" name="WordArt 50"/>
          <p:cNvSpPr>
            <a:spLocks noChangeArrowheads="1" noChangeShapeType="1" noTextEdit="1"/>
          </p:cNvSpPr>
          <p:nvPr/>
        </p:nvSpPr>
        <p:spPr bwMode="auto">
          <a:xfrm>
            <a:off x="1828800" y="6210300"/>
            <a:ext cx="3314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  <a:ea typeface="Arial Black"/>
                <a:cs typeface="Arial Black"/>
              </a:rPr>
              <a:t>reactant side</a:t>
            </a:r>
          </a:p>
        </p:txBody>
      </p:sp>
      <p:sp>
        <p:nvSpPr>
          <p:cNvPr id="15411" name="WordArt 51"/>
          <p:cNvSpPr>
            <a:spLocks noChangeArrowheads="1" noChangeShapeType="1" noTextEdit="1"/>
          </p:cNvSpPr>
          <p:nvPr/>
        </p:nvSpPr>
        <p:spPr bwMode="auto">
          <a:xfrm>
            <a:off x="6029325" y="6210300"/>
            <a:ext cx="3114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  <a:ea typeface="Arial Black"/>
                <a:cs typeface="Arial Black"/>
              </a:rPr>
              <a:t>product side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955675" y="2395538"/>
          <a:ext cx="7158038" cy="1162050"/>
        </p:xfrm>
        <a:graphic>
          <a:graphicData uri="http://schemas.openxmlformats.org/presentationml/2006/ole">
            <p:oleObj spid="_x0000_s36866" name="Equation" r:id="rId4" imgW="13081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  <p:bldP spid="15410" grpId="0" animBg="1"/>
      <p:bldP spid="154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7726" y="2057400"/>
            <a:ext cx="4648200" cy="4038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600" dirty="0"/>
              <a:t>Conservation of Mass:</a:t>
            </a:r>
          </a:p>
          <a:p>
            <a:pPr lvl="1" eaLnBrk="1" hangingPunct="1"/>
            <a:r>
              <a:rPr lang="en-US" sz="3200" dirty="0"/>
              <a:t>In chemical or physical changes, no mass is ever gained or lost, just moved around</a:t>
            </a:r>
            <a:r>
              <a:rPr lang="en-US" sz="3200" dirty="0" smtClean="0"/>
              <a:t>.</a:t>
            </a:r>
          </a:p>
          <a:p>
            <a:pPr lvl="1" eaLnBrk="1" hangingPunct="1"/>
            <a:r>
              <a:rPr lang="en-US" sz="3200" dirty="0" smtClean="0"/>
              <a:t>Remember Lavoisier! </a:t>
            </a:r>
            <a:endParaRPr lang="en-US" sz="3200" dirty="0"/>
          </a:p>
        </p:txBody>
      </p:sp>
      <p:pic>
        <p:nvPicPr>
          <p:cNvPr id="22532" name="Picture 7" descr="447px-David_-_Portrait_of_Monsieur_Lavoisier_and_His_Wife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103313" y="1823811"/>
            <a:ext cx="3568067" cy="47906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133600"/>
            <a:ext cx="4419600" cy="3962400"/>
          </a:xfrm>
        </p:spPr>
        <p:txBody>
          <a:bodyPr/>
          <a:lstStyle/>
          <a:p>
            <a:pPr eaLnBrk="1" hangingPunct="1"/>
            <a:r>
              <a:rPr lang="en-US" dirty="0"/>
              <a:t>Conservation of Energy</a:t>
            </a:r>
          </a:p>
          <a:p>
            <a:pPr lvl="1" eaLnBrk="1" hangingPunct="1"/>
            <a:r>
              <a:rPr lang="en-US" dirty="0"/>
              <a:t>In chemical and physical changes, no energy is ever gained or lost, just transferred from one form to another.</a:t>
            </a:r>
          </a:p>
          <a:p>
            <a:pPr lvl="1" eaLnBrk="1" hangingPunct="1"/>
            <a:r>
              <a:rPr lang="en-US" dirty="0"/>
              <a:t>Kinetic vs. Potential Energy</a:t>
            </a:r>
          </a:p>
        </p:txBody>
      </p:sp>
      <p:pic>
        <p:nvPicPr>
          <p:cNvPr id="24580" name="Picture 12" descr="MMj0282794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62600" y="2133600"/>
            <a:ext cx="3581400" cy="3581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Combined Law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169688"/>
            <a:ext cx="4953000" cy="4688312"/>
          </a:xfrm>
        </p:spPr>
        <p:txBody>
          <a:bodyPr/>
          <a:lstStyle/>
          <a:p>
            <a:pPr eaLnBrk="1" hangingPunct="1"/>
            <a:r>
              <a:rPr lang="en-US" dirty="0"/>
              <a:t>Conservation of Mass &amp; Energy:</a:t>
            </a:r>
          </a:p>
          <a:p>
            <a:pPr lvl="1" eaLnBrk="1" hangingPunct="1"/>
            <a:r>
              <a:rPr lang="en-US" dirty="0"/>
              <a:t>Mass and energy are never gained or lost in chemical or physical changes.</a:t>
            </a:r>
          </a:p>
          <a:p>
            <a:pPr lvl="1" eaLnBrk="1" hangingPunct="1"/>
            <a:r>
              <a:rPr lang="en-US" dirty="0"/>
              <a:t>Energy and mass MAY be changed into one another through fission or fusion: E=mc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26628" name="Picture 7" descr="MCj029799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72125" y="1676400"/>
            <a:ext cx="3571875" cy="1546225"/>
          </a:xfrm>
        </p:spPr>
      </p:pic>
      <p:pic>
        <p:nvPicPr>
          <p:cNvPr id="26629" name="Picture 10" descr="MCBD06719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733800"/>
            <a:ext cx="1800225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85</TotalTime>
  <Words>304</Words>
  <Application>Microsoft Macintosh PowerPoint</Application>
  <PresentationFormat>On-screen Show (4:3)</PresentationFormat>
  <Paragraphs>67</Paragraphs>
  <Slides>11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Better</vt:lpstr>
      <vt:lpstr>Equation</vt:lpstr>
      <vt:lpstr>Law of Cons of Mass,  HW Review</vt:lpstr>
      <vt:lpstr>Drill</vt:lpstr>
      <vt:lpstr>Objectives</vt:lpstr>
      <vt:lpstr>Conservation of Mass and Energy</vt:lpstr>
      <vt:lpstr>Conservation of Mass</vt:lpstr>
      <vt:lpstr>Conservation of Mass</vt:lpstr>
      <vt:lpstr>Definitions</vt:lpstr>
      <vt:lpstr>More Definitions</vt:lpstr>
      <vt:lpstr>Combined Law</vt:lpstr>
      <vt:lpstr>Time to Review!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 of Mass,  HW Review</dc:title>
  <dc:creator>Howard County Administrator</dc:creator>
  <cp:lastModifiedBy>Howard County Administrator</cp:lastModifiedBy>
  <cp:revision>3</cp:revision>
  <dcterms:created xsi:type="dcterms:W3CDTF">2014-09-30T19:30:26Z</dcterms:created>
  <dcterms:modified xsi:type="dcterms:W3CDTF">2014-09-30T19:44:10Z</dcterms:modified>
</cp:coreProperties>
</file>