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4" d="100"/>
          <a:sy n="64" d="100"/>
        </p:scale>
        <p:origin x="-84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6EF2FF-E464-804D-AC42-3307A5BBD139}" type="datetimeFigureOut">
              <a:rPr lang="en-US" smtClean="0"/>
              <a:t>8/31/15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4A1416-5D6F-C44B-AF38-A927436DD8A5}" type="slidenum">
              <a:rPr lang="en-US" smtClean="0"/>
              <a:t>‹#›</a:t>
            </a:fld>
            <a:endParaRPr lang="en-US"/>
          </a:p>
        </p:txBody>
      </p:sp>
    </p:spTree>
    <p:extLst>
      <p:ext uri="{BB962C8B-B14F-4D97-AF65-F5344CB8AC3E}">
        <p14:creationId xmlns:p14="http://schemas.microsoft.com/office/powerpoint/2010/main" val="8319210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3A25FD-7DEB-834C-BD42-B7ADAAB2B892}" type="slidenum">
              <a:rPr lang="en-US"/>
              <a:pPr/>
              <a:t>13</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flipH="1">
            <a:off x="246939" y="4281270"/>
            <a:ext cx="3119120" cy="1949450"/>
          </a:xfrm>
          <a:prstGeom prst="rect">
            <a:avLst/>
          </a:prstGeom>
        </p:spPr>
      </p:pic>
      <p:sp>
        <p:nvSpPr>
          <p:cNvPr id="2" name="Title 1"/>
          <p:cNvSpPr>
            <a:spLocks noGrp="1"/>
          </p:cNvSpPr>
          <p:nvPr>
            <p:ph type="ctrTitle"/>
          </p:nvPr>
        </p:nvSpPr>
        <p:spPr>
          <a:xfrm>
            <a:off x="2209800" y="3124200"/>
            <a:ext cx="6477000" cy="1914144"/>
          </a:xfrm>
          <a:noFill/>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a:noFill/>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8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6AD33E22-D0B9-7045-9B2C-4F5351CD2B54}" type="datetimeFigureOut">
              <a:rPr lang="en-US" smtClean="0"/>
              <a:t>8/31/15</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9803EC91-71CD-8148-8545-46B07B595CC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6AD33E22-D0B9-7045-9B2C-4F5351CD2B54}" type="datetimeFigureOut">
              <a:rPr lang="en-US" smtClean="0"/>
              <a:t>8/31/15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3EC91-71CD-8148-8545-46B07B595CCE}"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AD33E22-D0B9-7045-9B2C-4F5351CD2B54}" type="datetimeFigureOut">
              <a:rPr lang="en-US" smtClean="0"/>
              <a:t>8/31/15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3EC91-71CD-8148-8545-46B07B595CCE}"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AD33E22-D0B9-7045-9B2C-4F5351CD2B54}" type="datetimeFigureOut">
              <a:rPr lang="en-US" smtClean="0"/>
              <a:t>8/31/15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03EC91-71CD-8148-8545-46B07B595CC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33E22-D0B9-7045-9B2C-4F5351CD2B54}" type="datetimeFigureOut">
              <a:rPr lang="en-US" smtClean="0"/>
              <a:t>8/31/15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03EC91-71CD-8148-8545-46B07B595CCE}"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33E22-D0B9-7045-9B2C-4F5351CD2B54}" type="datetimeFigureOut">
              <a:rPr lang="en-US" smtClean="0"/>
              <a:t>8/31/15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3EC91-71CD-8148-8545-46B07B595CCE}"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33E22-D0B9-7045-9B2C-4F5351CD2B54}" type="datetimeFigureOut">
              <a:rPr lang="en-US" smtClean="0"/>
              <a:t>8/31/15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3EC91-71CD-8148-8545-46B07B595CCE}"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33E22-D0B9-7045-9B2C-4F5351CD2B54}" type="datetimeFigureOut">
              <a:rPr lang="en-US" smtClean="0"/>
              <a:t>8/31/15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3EC91-71CD-8148-8545-46B07B595CCE}"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33E22-D0B9-7045-9B2C-4F5351CD2B54}" type="datetimeFigureOut">
              <a:rPr lang="en-US" smtClean="0"/>
              <a:t>8/31/15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3EC91-71CD-8148-8545-46B07B595CCE}"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33E22-D0B9-7045-9B2C-4F5351CD2B54}" type="datetimeFigureOut">
              <a:rPr lang="en-US" smtClean="0"/>
              <a:t>8/31/15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3EC91-71CD-8148-8545-46B07B595CCE}"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AD33E22-D0B9-7045-9B2C-4F5351CD2B54}" type="datetimeFigureOut">
              <a:rPr lang="en-US" smtClean="0"/>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3EC91-71CD-8148-8545-46B07B595CC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AD33E22-D0B9-7045-9B2C-4F5351CD2B54}" type="datetimeFigureOut">
              <a:rPr lang="en-US" smtClean="0"/>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3EC91-71CD-8148-8545-46B07B595CC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AD33E22-D0B9-7045-9B2C-4F5351CD2B54}" type="datetimeFigureOut">
              <a:rPr lang="en-US" smtClean="0"/>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3EC91-71CD-8148-8545-46B07B595CC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6AD33E22-D0B9-7045-9B2C-4F5351CD2B54}" type="datetimeFigureOut">
              <a:rPr lang="en-US" smtClean="0"/>
              <a:t>8/31/15</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9803EC91-71CD-8148-8545-46B07B595CC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6AD33E22-D0B9-7045-9B2C-4F5351CD2B54}" type="datetimeFigureOut">
              <a:rPr lang="en-US" smtClean="0"/>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3EC91-71CD-8148-8545-46B07B595CC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D33E22-D0B9-7045-9B2C-4F5351CD2B54}" type="datetimeFigureOut">
              <a:rPr lang="en-US" smtClean="0"/>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3EC91-71CD-8148-8545-46B07B595CC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33E22-D0B9-7045-9B2C-4F5351CD2B54}" type="datetimeFigureOut">
              <a:rPr lang="en-US" smtClean="0"/>
              <a:t>8/31/15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3EC91-71CD-8148-8545-46B07B595CC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AD33E22-D0B9-7045-9B2C-4F5351CD2B54}" type="datetimeFigureOut">
              <a:rPr lang="en-US" smtClean="0"/>
              <a:t>8/31/15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3EC91-71CD-8148-8545-46B07B595CC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AD33E22-D0B9-7045-9B2C-4F5351CD2B54}" type="datetimeFigureOut">
              <a:rPr lang="en-US" smtClean="0"/>
              <a:t>8/31/15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03EC91-71CD-8148-8545-46B07B595CCE}"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AD33E22-D0B9-7045-9B2C-4F5351CD2B54}" type="datetimeFigureOut">
              <a:rPr lang="en-US" smtClean="0"/>
              <a:t>8/31/15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3EC91-71CD-8148-8545-46B07B595CCE}"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6AD33E22-D0B9-7045-9B2C-4F5351CD2B54}" type="datetimeFigureOut">
              <a:rPr lang="en-US" smtClean="0"/>
              <a:t>8/31/15</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9803EC91-71CD-8148-8545-46B07B595CC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32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8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8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24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r>
              <a:rPr lang="en-US" dirty="0" smtClean="0"/>
              <a:t>Forensic Science 9/1/15</a:t>
            </a:r>
            <a:endParaRPr lang="en-US" dirty="0"/>
          </a:p>
        </p:txBody>
      </p:sp>
    </p:spTree>
    <p:extLst>
      <p:ext uri="{BB962C8B-B14F-4D97-AF65-F5344CB8AC3E}">
        <p14:creationId xmlns:p14="http://schemas.microsoft.com/office/powerpoint/2010/main" val="29520875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dirty="0" smtClean="0"/>
              <a:t>History</a:t>
            </a:r>
            <a:endParaRPr lang="en-US" dirty="0"/>
          </a:p>
        </p:txBody>
      </p:sp>
      <p:sp>
        <p:nvSpPr>
          <p:cNvPr id="91139" name="Rectangle 3"/>
          <p:cNvSpPr>
            <a:spLocks noGrp="1" noChangeArrowheads="1"/>
          </p:cNvSpPr>
          <p:nvPr>
            <p:ph idx="1"/>
          </p:nvPr>
        </p:nvSpPr>
        <p:spPr/>
        <p:txBody>
          <a:bodyPr/>
          <a:lstStyle/>
          <a:p>
            <a:r>
              <a:rPr lang="en-US" dirty="0" smtClean="0"/>
              <a:t>Edmond </a:t>
            </a:r>
            <a:r>
              <a:rPr lang="en-US" dirty="0" err="1" smtClean="0"/>
              <a:t>Locard</a:t>
            </a:r>
            <a:r>
              <a:rPr lang="en-US" dirty="0" smtClean="0"/>
              <a:t>—applied scientific principles to the field of criminal investigation within a workable crime laboratory.</a:t>
            </a:r>
          </a:p>
          <a:p>
            <a:pPr lvl="1"/>
            <a:r>
              <a:rPr lang="en-US" dirty="0" err="1" smtClean="0"/>
              <a:t>Locard’s</a:t>
            </a:r>
            <a:r>
              <a:rPr lang="en-US" dirty="0" smtClean="0"/>
              <a:t> Exchange Principle—states that when a criminal comes in contact with an object or person, a cross-transfer of evidence occurs.</a:t>
            </a:r>
          </a:p>
        </p:txBody>
      </p:sp>
      <p:sp>
        <p:nvSpPr>
          <p:cNvPr id="91141" name="Rectangle 5"/>
          <p:cNvSpPr>
            <a:spLocks noChangeArrowheads="1"/>
          </p:cNvSpPr>
          <p:nvPr/>
        </p:nvSpPr>
        <p:spPr bwMode="auto">
          <a:xfrm>
            <a:off x="4933950" y="-628650"/>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Tree>
    <p:extLst>
      <p:ext uri="{BB962C8B-B14F-4D97-AF65-F5344CB8AC3E}">
        <p14:creationId xmlns:p14="http://schemas.microsoft.com/office/powerpoint/2010/main" val="4035585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sz="half" idx="1"/>
          </p:nvPr>
        </p:nvSpPr>
        <p:spPr/>
        <p:txBody>
          <a:bodyPr>
            <a:normAutofit/>
          </a:bodyPr>
          <a:lstStyle/>
          <a:p>
            <a:r>
              <a:rPr lang="en-US" sz="2800" dirty="0" smtClean="0"/>
              <a:t>Sir Alec </a:t>
            </a:r>
            <a:r>
              <a:rPr lang="en-US" sz="2800" dirty="0" err="1" smtClean="0"/>
              <a:t>Jeffreys</a:t>
            </a:r>
            <a:r>
              <a:rPr lang="en-US" sz="2800" dirty="0" smtClean="0"/>
              <a:t>—developed the first DNA profiling test in 1984.</a:t>
            </a:r>
          </a:p>
          <a:p>
            <a:endParaRPr lang="en-US" sz="2800" dirty="0"/>
          </a:p>
        </p:txBody>
      </p:sp>
      <p:pic>
        <p:nvPicPr>
          <p:cNvPr id="8" name="Content Placeholder 7"/>
          <p:cNvPicPr>
            <a:picLocks noGrp="1" noChangeAspect="1"/>
          </p:cNvPicPr>
          <p:nvPr>
            <p:ph sz="half" idx="2"/>
          </p:nvPr>
        </p:nvPicPr>
        <p:blipFill>
          <a:blip r:embed="rId2"/>
          <a:srcRect t="-30223" b="-30223"/>
          <a:stretch>
            <a:fillRect/>
          </a:stretch>
        </p:blipFill>
        <p:spPr>
          <a:prstGeom prst="rect">
            <a:avLst/>
          </a:prstGeom>
        </p:spPr>
      </p:pic>
    </p:spTree>
    <p:extLst>
      <p:ext uri="{BB962C8B-B14F-4D97-AF65-F5344CB8AC3E}">
        <p14:creationId xmlns:p14="http://schemas.microsoft.com/office/powerpoint/2010/main" val="35104184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914401" y="503238"/>
            <a:ext cx="4937760" cy="868362"/>
          </a:xfrm>
        </p:spPr>
        <p:txBody>
          <a:bodyPr/>
          <a:lstStyle/>
          <a:p>
            <a:r>
              <a:rPr lang="en-US" dirty="0" smtClean="0"/>
              <a:t>The Crime Lab</a:t>
            </a:r>
            <a:endParaRPr lang="en-US" dirty="0"/>
          </a:p>
        </p:txBody>
      </p:sp>
      <p:sp>
        <p:nvSpPr>
          <p:cNvPr id="81923" name="Rectangle 3"/>
          <p:cNvSpPr>
            <a:spLocks noGrp="1" noChangeArrowheads="1"/>
          </p:cNvSpPr>
          <p:nvPr>
            <p:ph sz="half" idx="1"/>
          </p:nvPr>
        </p:nvSpPr>
        <p:spPr>
          <a:xfrm>
            <a:off x="381000" y="2073676"/>
            <a:ext cx="8188234" cy="4525963"/>
          </a:xfrm>
        </p:spPr>
        <p:txBody>
          <a:bodyPr>
            <a:normAutofit/>
          </a:bodyPr>
          <a:lstStyle/>
          <a:p>
            <a:r>
              <a:rPr lang="en-US" sz="2800" dirty="0" smtClean="0"/>
              <a:t>The development of crime laboratories in the United States has been characterized by rapid growth accompanied by a lack of national and regional planning and coordination. </a:t>
            </a:r>
          </a:p>
          <a:p>
            <a:r>
              <a:rPr lang="en-US" sz="2800" dirty="0" smtClean="0"/>
              <a:t>At present, approximately 350 public crime laboratories operate at various levels of government—federal, state, county, and municipal.</a:t>
            </a:r>
          </a:p>
          <a:p>
            <a:endParaRPr lang="en-US" sz="2800" dirty="0"/>
          </a:p>
        </p:txBody>
      </p:sp>
      <p:sp>
        <p:nvSpPr>
          <p:cNvPr id="81925" name="Rectangle 5"/>
          <p:cNvSpPr>
            <a:spLocks noChangeArrowheads="1"/>
          </p:cNvSpPr>
          <p:nvPr/>
        </p:nvSpPr>
        <p:spPr bwMode="auto">
          <a:xfrm>
            <a:off x="4933950" y="-628650"/>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81926" name="Rectangle 6"/>
          <p:cNvSpPr>
            <a:spLocks noChangeArrowheads="1"/>
          </p:cNvSpPr>
          <p:nvPr/>
        </p:nvSpPr>
        <p:spPr bwMode="auto">
          <a:xfrm>
            <a:off x="4443413" y="-1227138"/>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pic>
        <p:nvPicPr>
          <p:cNvPr id="11" name="Content Placeholder 10"/>
          <p:cNvPicPr>
            <a:picLocks noGrp="1" noChangeAspect="1"/>
          </p:cNvPicPr>
          <p:nvPr>
            <p:ph sz="half" idx="2"/>
          </p:nvPr>
        </p:nvPicPr>
        <p:blipFill>
          <a:blip r:embed="rId2"/>
          <a:srcRect t="-30994" b="-30994"/>
          <a:stretch>
            <a:fillRect/>
          </a:stretch>
        </p:blipFill>
        <p:spPr>
          <a:xfrm>
            <a:off x="5852160" y="-676875"/>
            <a:ext cx="3272789" cy="3534364"/>
          </a:xfrm>
          <a:prstGeom prst="rect">
            <a:avLst/>
          </a:prstGeom>
        </p:spPr>
      </p:pic>
    </p:spTree>
    <p:extLst>
      <p:ext uri="{BB962C8B-B14F-4D97-AF65-F5344CB8AC3E}">
        <p14:creationId xmlns:p14="http://schemas.microsoft.com/office/powerpoint/2010/main" val="42397763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dirty="0" smtClean="0"/>
              <a:t>The Crime Lab</a:t>
            </a:r>
            <a:endParaRPr lang="en-US" dirty="0"/>
          </a:p>
        </p:txBody>
      </p:sp>
      <p:sp>
        <p:nvSpPr>
          <p:cNvPr id="92163" name="Rectangle 3"/>
          <p:cNvSpPr>
            <a:spLocks noGrp="1" noChangeArrowheads="1"/>
          </p:cNvSpPr>
          <p:nvPr>
            <p:ph idx="1"/>
          </p:nvPr>
        </p:nvSpPr>
        <p:spPr/>
        <p:txBody>
          <a:bodyPr>
            <a:noAutofit/>
          </a:bodyPr>
          <a:lstStyle/>
          <a:p>
            <a:r>
              <a:rPr lang="en-US" dirty="0" smtClean="0"/>
              <a:t>The ever increasing number of crime laboratories is partly the result of the following:</a:t>
            </a:r>
          </a:p>
          <a:p>
            <a:pPr lvl="1"/>
            <a:r>
              <a:rPr lang="en-US" dirty="0" smtClean="0"/>
              <a:t>Supreme Court decisions in the 1960s responsible for police placing greater emphasis on scientifically evaluated evidence.</a:t>
            </a:r>
          </a:p>
          <a:p>
            <a:pPr lvl="1"/>
            <a:r>
              <a:rPr lang="en-US" dirty="0" smtClean="0"/>
              <a:t>Crime laboratories inundated with drug specimens due to accelerated drug abuse.</a:t>
            </a:r>
          </a:p>
          <a:p>
            <a:pPr lvl="1"/>
            <a:r>
              <a:rPr lang="en-US" dirty="0" smtClean="0"/>
              <a:t>The advent of DNA profiling. </a:t>
            </a:r>
            <a:endParaRPr lang="en-US" dirty="0"/>
          </a:p>
        </p:txBody>
      </p:sp>
      <p:sp>
        <p:nvSpPr>
          <p:cNvPr id="92165" name="Rectangle 5"/>
          <p:cNvSpPr>
            <a:spLocks noChangeArrowheads="1"/>
          </p:cNvSpPr>
          <p:nvPr/>
        </p:nvSpPr>
        <p:spPr bwMode="auto">
          <a:xfrm>
            <a:off x="4933950" y="-628650"/>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2166" name="Rectangle 6"/>
          <p:cNvSpPr>
            <a:spLocks noChangeArrowheads="1"/>
          </p:cNvSpPr>
          <p:nvPr/>
        </p:nvSpPr>
        <p:spPr bwMode="auto">
          <a:xfrm>
            <a:off x="4443413" y="-1227138"/>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Tree>
    <p:extLst>
      <p:ext uri="{BB962C8B-B14F-4D97-AF65-F5344CB8AC3E}">
        <p14:creationId xmlns:p14="http://schemas.microsoft.com/office/powerpoint/2010/main" val="32836394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Major Federal Crime Laboratories</a:t>
            </a:r>
            <a:endParaRPr lang="en-US" dirty="0"/>
          </a:p>
        </p:txBody>
      </p:sp>
      <p:sp>
        <p:nvSpPr>
          <p:cNvPr id="5" name="Content Placeholder 4"/>
          <p:cNvSpPr>
            <a:spLocks noGrp="1"/>
          </p:cNvSpPr>
          <p:nvPr>
            <p:ph idx="1"/>
          </p:nvPr>
        </p:nvSpPr>
        <p:spPr/>
        <p:txBody>
          <a:bodyPr>
            <a:normAutofit lnSpcReduction="10000"/>
          </a:bodyPr>
          <a:lstStyle/>
          <a:p>
            <a:r>
              <a:rPr lang="en-US" dirty="0" smtClean="0"/>
              <a:t>Four major federal crime labs are:</a:t>
            </a:r>
          </a:p>
          <a:p>
            <a:pPr lvl="1"/>
            <a:r>
              <a:rPr lang="en-US" dirty="0" smtClean="0"/>
              <a:t>FBI – largest crime lab in the world; Quantico, VA</a:t>
            </a:r>
          </a:p>
          <a:p>
            <a:pPr lvl="1"/>
            <a:r>
              <a:rPr lang="en-US" dirty="0" smtClean="0"/>
              <a:t>DEA (Drug Enforcement Administration)</a:t>
            </a:r>
          </a:p>
          <a:p>
            <a:pPr lvl="1"/>
            <a:r>
              <a:rPr lang="en-US" dirty="0" smtClean="0"/>
              <a:t>ATFE (Alcohol, Tobacco, Firearms, and Explosives)</a:t>
            </a:r>
          </a:p>
          <a:p>
            <a:pPr lvl="1"/>
            <a:r>
              <a:rPr lang="en-US" dirty="0" smtClean="0"/>
              <a:t>U.S. Postal Inspection Service</a:t>
            </a:r>
          </a:p>
          <a:p>
            <a:pPr lvl="1"/>
            <a:r>
              <a:rPr lang="en-US" dirty="0" smtClean="0"/>
              <a:t>Each offers its expertise to any local agency that requests assistance</a:t>
            </a:r>
            <a:endParaRPr lang="en-US" dirty="0"/>
          </a:p>
        </p:txBody>
      </p:sp>
    </p:spTree>
    <p:extLst>
      <p:ext uri="{BB962C8B-B14F-4D97-AF65-F5344CB8AC3E}">
        <p14:creationId xmlns:p14="http://schemas.microsoft.com/office/powerpoint/2010/main" val="35184797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dirty="0" smtClean="0"/>
              <a:t>Technical Support</a:t>
            </a:r>
            <a:endParaRPr lang="en-US" dirty="0"/>
          </a:p>
        </p:txBody>
      </p:sp>
      <p:sp>
        <p:nvSpPr>
          <p:cNvPr id="82947" name="Rectangle 3"/>
          <p:cNvSpPr>
            <a:spLocks noGrp="1" noChangeArrowheads="1"/>
          </p:cNvSpPr>
          <p:nvPr>
            <p:ph idx="1"/>
          </p:nvPr>
        </p:nvSpPr>
        <p:spPr>
          <a:xfrm>
            <a:off x="381000" y="1417638"/>
            <a:ext cx="8534400" cy="4708525"/>
          </a:xfrm>
        </p:spPr>
        <p:txBody>
          <a:bodyPr/>
          <a:lstStyle/>
          <a:p>
            <a:r>
              <a:rPr lang="en-US" sz="2800" dirty="0" smtClean="0"/>
              <a:t>The technical support provided by crime laboratories can be assigned to five basic services. </a:t>
            </a:r>
          </a:p>
        </p:txBody>
      </p:sp>
      <p:sp>
        <p:nvSpPr>
          <p:cNvPr id="82949" name="Rectangle 5"/>
          <p:cNvSpPr>
            <a:spLocks noChangeArrowheads="1"/>
          </p:cNvSpPr>
          <p:nvPr/>
        </p:nvSpPr>
        <p:spPr bwMode="auto">
          <a:xfrm>
            <a:off x="4933950" y="-628650"/>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82950" name="Rectangle 6"/>
          <p:cNvSpPr>
            <a:spLocks noChangeArrowheads="1"/>
          </p:cNvSpPr>
          <p:nvPr/>
        </p:nvSpPr>
        <p:spPr bwMode="auto">
          <a:xfrm>
            <a:off x="4443413" y="-1227138"/>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Tree>
    <p:extLst>
      <p:ext uri="{BB962C8B-B14F-4D97-AF65-F5344CB8AC3E}">
        <p14:creationId xmlns:p14="http://schemas.microsoft.com/office/powerpoint/2010/main" val="21421297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normAutofit/>
          </a:bodyPr>
          <a:lstStyle/>
          <a:p>
            <a:pPr marL="342900" lvl="1" indent="-342900">
              <a:buFontTx/>
              <a:buChar char="•"/>
            </a:pPr>
            <a:r>
              <a:rPr lang="en-US" sz="2800" dirty="0" smtClean="0"/>
              <a:t>Physical Science Unit incorporates the principles of chemistry, physics, and geology to identify and compare physical evidence. </a:t>
            </a:r>
          </a:p>
          <a:p>
            <a:endParaRPr lang="en-US" sz="4400" dirty="0"/>
          </a:p>
        </p:txBody>
      </p:sp>
      <p:pic>
        <p:nvPicPr>
          <p:cNvPr id="7" name="Content Placeholder 6"/>
          <p:cNvPicPr>
            <a:picLocks noGrp="1" noChangeAspect="1"/>
          </p:cNvPicPr>
          <p:nvPr>
            <p:ph sz="half" idx="2"/>
          </p:nvPr>
        </p:nvPicPr>
        <p:blipFill>
          <a:blip r:embed="rId2"/>
          <a:srcRect t="-2142" b="-2142"/>
          <a:stretch>
            <a:fillRect/>
          </a:stretch>
        </p:blipFill>
        <p:spPr>
          <a:prstGeom prst="rect">
            <a:avLst/>
          </a:prstGeom>
        </p:spPr>
      </p:pic>
    </p:spTree>
    <p:extLst>
      <p:ext uri="{BB962C8B-B14F-4D97-AF65-F5344CB8AC3E}">
        <p14:creationId xmlns:p14="http://schemas.microsoft.com/office/powerpoint/2010/main" val="11592966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normAutofit/>
          </a:bodyPr>
          <a:lstStyle/>
          <a:p>
            <a:pPr marL="342900" lvl="1" indent="-342900">
              <a:buFontTx/>
              <a:buChar char="•"/>
            </a:pPr>
            <a:r>
              <a:rPr lang="en-US" sz="2800" dirty="0" smtClean="0"/>
              <a:t>Biology Unit applies the knowledge of biological sciences in order to investigate blood samples, body fluids, hair, and fiber samples. </a:t>
            </a:r>
          </a:p>
          <a:p>
            <a:endParaRPr lang="en-US" sz="4400" dirty="0"/>
          </a:p>
        </p:txBody>
      </p:sp>
      <p:pic>
        <p:nvPicPr>
          <p:cNvPr id="7" name="Content Placeholder 6"/>
          <p:cNvPicPr>
            <a:picLocks noGrp="1" noChangeAspect="1"/>
          </p:cNvPicPr>
          <p:nvPr>
            <p:ph sz="half" idx="2"/>
          </p:nvPr>
        </p:nvPicPr>
        <p:blipFill>
          <a:blip r:embed="rId2"/>
          <a:srcRect l="-2645" r="-2645"/>
          <a:stretch>
            <a:fillRect/>
          </a:stretch>
        </p:blipFill>
        <p:spPr>
          <a:prstGeom prst="rect">
            <a:avLst/>
          </a:prstGeom>
        </p:spPr>
      </p:pic>
    </p:spTree>
    <p:extLst>
      <p:ext uri="{BB962C8B-B14F-4D97-AF65-F5344CB8AC3E}">
        <p14:creationId xmlns:p14="http://schemas.microsoft.com/office/powerpoint/2010/main" val="37929622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normAutofit/>
          </a:bodyPr>
          <a:lstStyle/>
          <a:p>
            <a:pPr marL="342900" lvl="1" indent="-342900">
              <a:buFontTx/>
              <a:buChar char="•"/>
            </a:pPr>
            <a:r>
              <a:rPr lang="en-US" sz="2800" dirty="0" smtClean="0"/>
              <a:t>Firearms Unit investigates discharged bullets, cartridge cases, shotgun shells, and ammunition. </a:t>
            </a:r>
          </a:p>
          <a:p>
            <a:endParaRPr lang="en-US" sz="4400" dirty="0"/>
          </a:p>
        </p:txBody>
      </p:sp>
      <p:pic>
        <p:nvPicPr>
          <p:cNvPr id="7" name="Content Placeholder 6"/>
          <p:cNvPicPr>
            <a:picLocks noGrp="1" noChangeAspect="1"/>
          </p:cNvPicPr>
          <p:nvPr>
            <p:ph sz="half" idx="2"/>
          </p:nvPr>
        </p:nvPicPr>
        <p:blipFill>
          <a:blip r:embed="rId2"/>
          <a:srcRect l="-4046" r="-4046"/>
          <a:stretch>
            <a:fillRect/>
          </a:stretch>
        </p:blipFill>
        <p:spPr>
          <a:prstGeom prst="rect">
            <a:avLst/>
          </a:prstGeom>
        </p:spPr>
      </p:pic>
    </p:spTree>
    <p:extLst>
      <p:ext uri="{BB962C8B-B14F-4D97-AF65-F5344CB8AC3E}">
        <p14:creationId xmlns:p14="http://schemas.microsoft.com/office/powerpoint/2010/main" val="35266166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normAutofit/>
          </a:bodyPr>
          <a:lstStyle/>
          <a:p>
            <a:pPr marL="342900" lvl="1" indent="-342900">
              <a:buFontTx/>
              <a:buChar char="•"/>
            </a:pPr>
            <a:r>
              <a:rPr lang="en-US" sz="2800" dirty="0" smtClean="0"/>
              <a:t>Document Unit provides the skills needed for handwriting analysis and other questioned-document issues. </a:t>
            </a:r>
          </a:p>
          <a:p>
            <a:endParaRPr lang="en-US" sz="2800" dirty="0"/>
          </a:p>
        </p:txBody>
      </p:sp>
      <p:pic>
        <p:nvPicPr>
          <p:cNvPr id="7" name="Content Placeholder 6"/>
          <p:cNvPicPr>
            <a:picLocks noGrp="1" noChangeAspect="1"/>
          </p:cNvPicPr>
          <p:nvPr>
            <p:ph sz="half" idx="2"/>
          </p:nvPr>
        </p:nvPicPr>
        <p:blipFill>
          <a:blip r:embed="rId2"/>
          <a:srcRect t="-22404" b="-22404"/>
          <a:stretch>
            <a:fillRect/>
          </a:stretch>
        </p:blipFill>
        <p:spPr>
          <a:prstGeom prst="rect">
            <a:avLst/>
          </a:prstGeom>
        </p:spPr>
      </p:pic>
    </p:spTree>
    <p:extLst>
      <p:ext uri="{BB962C8B-B14F-4D97-AF65-F5344CB8AC3E}">
        <p14:creationId xmlns:p14="http://schemas.microsoft.com/office/powerpoint/2010/main" val="4681573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Pick up papers in front of classroom.  Staple them to make a packet:</a:t>
            </a:r>
          </a:p>
          <a:p>
            <a:pPr lvl="1"/>
            <a:r>
              <a:rPr lang="en-US" dirty="0" err="1" smtClean="0"/>
              <a:t>Ch</a:t>
            </a:r>
            <a:r>
              <a:rPr lang="en-US" dirty="0" smtClean="0"/>
              <a:t> 1 Review Questions (2 sheets)</a:t>
            </a:r>
          </a:p>
          <a:p>
            <a:pPr lvl="1"/>
            <a:r>
              <a:rPr lang="en-US" dirty="0" err="1" smtClean="0"/>
              <a:t>Ch</a:t>
            </a:r>
            <a:r>
              <a:rPr lang="en-US" dirty="0" smtClean="0"/>
              <a:t> 1 Fill-in-the-blank (1 sheet)</a:t>
            </a:r>
          </a:p>
          <a:p>
            <a:pPr lvl="1"/>
            <a:r>
              <a:rPr lang="en-US" dirty="0" smtClean="0"/>
              <a:t>Chapter </a:t>
            </a:r>
            <a:r>
              <a:rPr lang="en-US" dirty="0"/>
              <a:t>1 Notes </a:t>
            </a:r>
            <a:r>
              <a:rPr lang="en-US" dirty="0" smtClean="0"/>
              <a:t>sheet (1 sheet)</a:t>
            </a:r>
          </a:p>
          <a:p>
            <a:r>
              <a:rPr lang="en-US" dirty="0"/>
              <a:t>What are five traits of a good witness, in your opinion?</a:t>
            </a:r>
          </a:p>
          <a:p>
            <a:r>
              <a:rPr lang="en-US" dirty="0"/>
              <a:t>What is the most important safety rule?</a:t>
            </a:r>
          </a:p>
          <a:p>
            <a:endParaRPr lang="en-US" dirty="0"/>
          </a:p>
          <a:p>
            <a:pPr lvl="1"/>
            <a:endParaRPr lang="en-US" dirty="0"/>
          </a:p>
        </p:txBody>
      </p:sp>
    </p:spTree>
    <p:extLst>
      <p:ext uri="{BB962C8B-B14F-4D97-AF65-F5344CB8AC3E}">
        <p14:creationId xmlns:p14="http://schemas.microsoft.com/office/powerpoint/2010/main" val="19622913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83971" name="Rectangle 3"/>
          <p:cNvSpPr>
            <a:spLocks noGrp="1" noChangeArrowheads="1"/>
          </p:cNvSpPr>
          <p:nvPr>
            <p:ph sz="half" idx="1"/>
          </p:nvPr>
        </p:nvSpPr>
        <p:spPr>
          <a:xfrm>
            <a:off x="535839" y="1735139"/>
            <a:ext cx="3944721" cy="4056062"/>
          </a:xfrm>
        </p:spPr>
        <p:txBody>
          <a:bodyPr>
            <a:normAutofit/>
          </a:bodyPr>
          <a:lstStyle/>
          <a:p>
            <a:pPr lvl="1"/>
            <a:r>
              <a:rPr lang="en-US" sz="2800" dirty="0" smtClean="0"/>
              <a:t>Photographic Unit applies specialized photographic techniques for recording and examining physical evidence.  </a:t>
            </a:r>
            <a:endParaRPr lang="en-US" sz="2800" dirty="0"/>
          </a:p>
        </p:txBody>
      </p:sp>
      <p:sp>
        <p:nvSpPr>
          <p:cNvPr id="83973" name="Rectangle 5"/>
          <p:cNvSpPr>
            <a:spLocks noChangeArrowheads="1"/>
          </p:cNvSpPr>
          <p:nvPr/>
        </p:nvSpPr>
        <p:spPr bwMode="auto">
          <a:xfrm>
            <a:off x="4933950" y="-628650"/>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83974" name="Rectangle 6"/>
          <p:cNvSpPr>
            <a:spLocks noChangeArrowheads="1"/>
          </p:cNvSpPr>
          <p:nvPr/>
        </p:nvSpPr>
        <p:spPr bwMode="auto">
          <a:xfrm>
            <a:off x="4443413" y="-1227138"/>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pic>
        <p:nvPicPr>
          <p:cNvPr id="9" name="Content Placeholder 8"/>
          <p:cNvPicPr>
            <a:picLocks noGrp="1" noChangeAspect="1"/>
          </p:cNvPicPr>
          <p:nvPr>
            <p:ph sz="half" idx="2"/>
          </p:nvPr>
        </p:nvPicPr>
        <p:blipFill>
          <a:blip r:embed="rId2"/>
          <a:srcRect t="-39994" b="-39994"/>
          <a:stretch>
            <a:fillRect/>
          </a:stretch>
        </p:blipFill>
        <p:spPr>
          <a:prstGeom prst="rect">
            <a:avLst/>
          </a:prstGeom>
        </p:spPr>
      </p:pic>
    </p:spTree>
    <p:extLst>
      <p:ext uri="{BB962C8B-B14F-4D97-AF65-F5344CB8AC3E}">
        <p14:creationId xmlns:p14="http://schemas.microsoft.com/office/powerpoint/2010/main" val="23174713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dirty="0" smtClean="0"/>
              <a:t>Skills of a Forensic Scientist</a:t>
            </a:r>
            <a:endParaRPr lang="en-US" dirty="0"/>
          </a:p>
        </p:txBody>
      </p:sp>
      <p:sp>
        <p:nvSpPr>
          <p:cNvPr id="84995" name="Rectangle 3"/>
          <p:cNvSpPr>
            <a:spLocks noGrp="1" noChangeArrowheads="1"/>
          </p:cNvSpPr>
          <p:nvPr>
            <p:ph idx="1"/>
          </p:nvPr>
        </p:nvSpPr>
        <p:spPr>
          <a:xfrm>
            <a:off x="914400" y="1735137"/>
            <a:ext cx="7313613" cy="4872353"/>
          </a:xfrm>
        </p:spPr>
        <p:txBody>
          <a:bodyPr>
            <a:normAutofit lnSpcReduction="10000"/>
          </a:bodyPr>
          <a:lstStyle/>
          <a:p>
            <a:r>
              <a:rPr lang="en-US" sz="2800" dirty="0" smtClean="0"/>
              <a:t>A forensic scientist must be skilled in applying the principles and techniques of the physical and natural sciences to the analysis of the many types of evidence that may be recovered during a criminal investigation. </a:t>
            </a:r>
          </a:p>
          <a:p>
            <a:r>
              <a:rPr lang="en-US" sz="2800" dirty="0" smtClean="0"/>
              <a:t>A forensic scientist may also provide expert court testimony. </a:t>
            </a:r>
          </a:p>
          <a:p>
            <a:r>
              <a:rPr lang="en-US" sz="2800" dirty="0" smtClean="0"/>
              <a:t>An </a:t>
            </a:r>
            <a:r>
              <a:rPr lang="en-US" sz="2800" b="1" dirty="0" smtClean="0"/>
              <a:t>expert witness </a:t>
            </a:r>
            <a:r>
              <a:rPr lang="en-US" sz="2800" dirty="0" smtClean="0"/>
              <a:t>is an individual whom the court determines possesses knowledge relevant to the trial that is not expected of the average person.</a:t>
            </a:r>
            <a:endParaRPr lang="en-US" sz="2800" dirty="0"/>
          </a:p>
        </p:txBody>
      </p:sp>
      <p:sp>
        <p:nvSpPr>
          <p:cNvPr id="84997" name="Rectangle 5"/>
          <p:cNvSpPr>
            <a:spLocks noChangeArrowheads="1"/>
          </p:cNvSpPr>
          <p:nvPr/>
        </p:nvSpPr>
        <p:spPr bwMode="auto">
          <a:xfrm>
            <a:off x="4933950" y="-628650"/>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84998" name="Rectangle 6"/>
          <p:cNvSpPr>
            <a:spLocks noChangeArrowheads="1"/>
          </p:cNvSpPr>
          <p:nvPr/>
        </p:nvSpPr>
        <p:spPr bwMode="auto">
          <a:xfrm>
            <a:off x="4443413" y="-1227138"/>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Tree>
    <p:extLst>
      <p:ext uri="{BB962C8B-B14F-4D97-AF65-F5344CB8AC3E}">
        <p14:creationId xmlns:p14="http://schemas.microsoft.com/office/powerpoint/2010/main" val="375302696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dirty="0" smtClean="0"/>
              <a:t>Skills of a Forensic Scientist</a:t>
            </a:r>
            <a:endParaRPr lang="en-US" dirty="0"/>
          </a:p>
        </p:txBody>
      </p:sp>
      <p:sp>
        <p:nvSpPr>
          <p:cNvPr id="96259" name="Rectangle 3"/>
          <p:cNvSpPr>
            <a:spLocks noGrp="1" noChangeArrowheads="1"/>
          </p:cNvSpPr>
          <p:nvPr>
            <p:ph idx="1"/>
          </p:nvPr>
        </p:nvSpPr>
        <p:spPr>
          <a:xfrm>
            <a:off x="914400" y="1735138"/>
            <a:ext cx="7313613" cy="4931880"/>
          </a:xfrm>
        </p:spPr>
        <p:txBody>
          <a:bodyPr>
            <a:normAutofit/>
          </a:bodyPr>
          <a:lstStyle/>
          <a:p>
            <a:r>
              <a:rPr lang="en-US" sz="2800" dirty="0" smtClean="0"/>
              <a:t>The expert witness is called on to evaluate evidence based on specialized training and experience that the court lacks the expertise to do. </a:t>
            </a:r>
          </a:p>
          <a:p>
            <a:r>
              <a:rPr lang="en-US" sz="2800" dirty="0" smtClean="0"/>
              <a:t>The expert will then express an opinion as to the significance of the findings. </a:t>
            </a:r>
          </a:p>
          <a:p>
            <a:r>
              <a:rPr lang="en-US" sz="2800" dirty="0" smtClean="0"/>
              <a:t>Forensic scientists also participate in training law enforcement personnel in the proper recognition, collection, and preservation of physical evidence.</a:t>
            </a:r>
            <a:endParaRPr lang="en-US" sz="2800" dirty="0"/>
          </a:p>
        </p:txBody>
      </p:sp>
      <p:sp>
        <p:nvSpPr>
          <p:cNvPr id="96261" name="Rectangle 5"/>
          <p:cNvSpPr>
            <a:spLocks noChangeArrowheads="1"/>
          </p:cNvSpPr>
          <p:nvPr/>
        </p:nvSpPr>
        <p:spPr bwMode="auto">
          <a:xfrm>
            <a:off x="4933950" y="-628650"/>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6262" name="Rectangle 6"/>
          <p:cNvSpPr>
            <a:spLocks noChangeArrowheads="1"/>
          </p:cNvSpPr>
          <p:nvPr/>
        </p:nvSpPr>
        <p:spPr bwMode="auto">
          <a:xfrm>
            <a:off x="4443413" y="-1227138"/>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Tree>
    <p:extLst>
      <p:ext uri="{BB962C8B-B14F-4D97-AF65-F5344CB8AC3E}">
        <p14:creationId xmlns:p14="http://schemas.microsoft.com/office/powerpoint/2010/main" val="359251794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dirty="0" smtClean="0"/>
              <a:t>The Frye Standard</a:t>
            </a:r>
            <a:endParaRPr lang="en-US" dirty="0"/>
          </a:p>
        </p:txBody>
      </p:sp>
      <p:sp>
        <p:nvSpPr>
          <p:cNvPr id="86019" name="Rectangle 3"/>
          <p:cNvSpPr>
            <a:spLocks noGrp="1" noChangeArrowheads="1"/>
          </p:cNvSpPr>
          <p:nvPr>
            <p:ph sz="half" idx="1"/>
          </p:nvPr>
        </p:nvSpPr>
        <p:spPr/>
        <p:txBody>
          <a:bodyPr>
            <a:normAutofit/>
          </a:bodyPr>
          <a:lstStyle/>
          <a:p>
            <a:r>
              <a:rPr lang="en-US" sz="2800" dirty="0" smtClean="0"/>
              <a:t>The Frye </a:t>
            </a:r>
            <a:r>
              <a:rPr lang="en-US" sz="2800" dirty="0" err="1" smtClean="0"/>
              <a:t>v</a:t>
            </a:r>
            <a:r>
              <a:rPr lang="en-US" sz="2800" dirty="0" smtClean="0"/>
              <a:t>. United States decision set guidelines for determining the admissibility of scientific evidence into the courtroom. </a:t>
            </a:r>
          </a:p>
        </p:txBody>
      </p:sp>
      <p:sp>
        <p:nvSpPr>
          <p:cNvPr id="86021" name="Rectangle 5"/>
          <p:cNvSpPr>
            <a:spLocks noChangeArrowheads="1"/>
          </p:cNvSpPr>
          <p:nvPr/>
        </p:nvSpPr>
        <p:spPr bwMode="auto">
          <a:xfrm>
            <a:off x="4933950" y="-628650"/>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86022" name="Rectangle 6"/>
          <p:cNvSpPr>
            <a:spLocks noChangeArrowheads="1"/>
          </p:cNvSpPr>
          <p:nvPr/>
        </p:nvSpPr>
        <p:spPr bwMode="auto">
          <a:xfrm>
            <a:off x="4443413" y="-1227138"/>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pic>
        <p:nvPicPr>
          <p:cNvPr id="8" name="Content Placeholder 7"/>
          <p:cNvPicPr>
            <a:picLocks noGrp="1" noChangeAspect="1"/>
          </p:cNvPicPr>
          <p:nvPr>
            <p:ph sz="half" idx="2"/>
          </p:nvPr>
        </p:nvPicPr>
        <p:blipFill>
          <a:blip r:embed="rId2"/>
          <a:srcRect t="-18777" b="-18777"/>
          <a:stretch>
            <a:fillRect/>
          </a:stretch>
        </p:blipFill>
        <p:spPr>
          <a:prstGeom prst="rect">
            <a:avLst/>
          </a:prstGeom>
        </p:spPr>
      </p:pic>
    </p:spTree>
    <p:extLst>
      <p:ext uri="{BB962C8B-B14F-4D97-AF65-F5344CB8AC3E}">
        <p14:creationId xmlns:p14="http://schemas.microsoft.com/office/powerpoint/2010/main" val="189482672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Frye Standard</a:t>
            </a:r>
            <a:endParaRPr lang="en-US" dirty="0"/>
          </a:p>
        </p:txBody>
      </p:sp>
      <p:sp>
        <p:nvSpPr>
          <p:cNvPr id="3" name="Content Placeholder 2"/>
          <p:cNvSpPr>
            <a:spLocks noGrp="1"/>
          </p:cNvSpPr>
          <p:nvPr>
            <p:ph sz="half" idx="1"/>
          </p:nvPr>
        </p:nvSpPr>
        <p:spPr/>
        <p:txBody>
          <a:bodyPr/>
          <a:lstStyle/>
          <a:p>
            <a:r>
              <a:rPr lang="en-US" sz="2800" dirty="0" smtClean="0"/>
              <a:t>To meet the Frye standard, the evidence in question must be “generally accepted” by the scientific community. </a:t>
            </a:r>
          </a:p>
          <a:p>
            <a:endParaRPr lang="en-US" sz="2800" dirty="0"/>
          </a:p>
        </p:txBody>
      </p:sp>
      <p:sp>
        <p:nvSpPr>
          <p:cNvPr id="4" name="Content Placeholder 3"/>
          <p:cNvSpPr>
            <a:spLocks noGrp="1"/>
          </p:cNvSpPr>
          <p:nvPr>
            <p:ph sz="half" idx="2"/>
          </p:nvPr>
        </p:nvSpPr>
        <p:spPr/>
        <p:txBody>
          <a:bodyPr>
            <a:normAutofit/>
          </a:bodyPr>
          <a:lstStyle/>
          <a:p>
            <a:r>
              <a:rPr lang="en-US" sz="2800" dirty="0" smtClean="0"/>
              <a:t>What did the Frye case deal with?</a:t>
            </a:r>
            <a:endParaRPr lang="en-US" sz="2800" dirty="0"/>
          </a:p>
        </p:txBody>
      </p:sp>
    </p:spTree>
    <p:extLst>
      <p:ext uri="{BB962C8B-B14F-4D97-AF65-F5344CB8AC3E}">
        <p14:creationId xmlns:p14="http://schemas.microsoft.com/office/powerpoint/2010/main" val="271159870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dirty="0" smtClean="0"/>
              <a:t>Frye Not Absolute</a:t>
            </a:r>
            <a:endParaRPr lang="en-US" dirty="0"/>
          </a:p>
        </p:txBody>
      </p:sp>
      <p:sp>
        <p:nvSpPr>
          <p:cNvPr id="87043" name="Rectangle 3"/>
          <p:cNvSpPr>
            <a:spLocks noGrp="1" noChangeArrowheads="1"/>
          </p:cNvSpPr>
          <p:nvPr>
            <p:ph sz="half" idx="1"/>
          </p:nvPr>
        </p:nvSpPr>
        <p:spPr>
          <a:xfrm>
            <a:off x="337380" y="1735139"/>
            <a:ext cx="4143180" cy="4056062"/>
          </a:xfrm>
        </p:spPr>
        <p:txBody>
          <a:bodyPr>
            <a:normAutofit lnSpcReduction="10000"/>
          </a:bodyPr>
          <a:lstStyle/>
          <a:p>
            <a:r>
              <a:rPr lang="en-US" sz="2800" dirty="0" smtClean="0"/>
              <a:t>However, in the 1993 case of </a:t>
            </a:r>
            <a:r>
              <a:rPr lang="en-US" sz="2800" dirty="0" err="1" smtClean="0"/>
              <a:t>Daubert</a:t>
            </a:r>
            <a:r>
              <a:rPr lang="en-US" sz="2800" dirty="0" smtClean="0"/>
              <a:t> </a:t>
            </a:r>
            <a:r>
              <a:rPr lang="en-US" sz="2800" dirty="0" err="1" smtClean="0"/>
              <a:t>v</a:t>
            </a:r>
            <a:r>
              <a:rPr lang="en-US" sz="2800" dirty="0" smtClean="0"/>
              <a:t>. Merrell Dow Pharmaceutical, Inc., the U.S. Supreme Court asserted that the Frye standard is not an absolute prerequisite to the admissibility of scientific evidence. </a:t>
            </a:r>
          </a:p>
          <a:p>
            <a:endParaRPr lang="en-US" sz="2800" dirty="0"/>
          </a:p>
        </p:txBody>
      </p:sp>
      <p:sp>
        <p:nvSpPr>
          <p:cNvPr id="87045" name="Rectangle 5"/>
          <p:cNvSpPr>
            <a:spLocks noChangeArrowheads="1"/>
          </p:cNvSpPr>
          <p:nvPr/>
        </p:nvSpPr>
        <p:spPr bwMode="auto">
          <a:xfrm>
            <a:off x="4933950" y="-628650"/>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87046" name="Rectangle 6"/>
          <p:cNvSpPr>
            <a:spLocks noChangeArrowheads="1"/>
          </p:cNvSpPr>
          <p:nvPr/>
        </p:nvSpPr>
        <p:spPr bwMode="auto">
          <a:xfrm>
            <a:off x="4443413" y="-1227138"/>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pic>
        <p:nvPicPr>
          <p:cNvPr id="8" name="Content Placeholder 7"/>
          <p:cNvPicPr>
            <a:picLocks noGrp="1" noChangeAspect="1"/>
          </p:cNvPicPr>
          <p:nvPr>
            <p:ph sz="half" idx="2"/>
          </p:nvPr>
        </p:nvPicPr>
        <p:blipFill>
          <a:blip r:embed="rId2"/>
          <a:srcRect t="-30994" b="-30994"/>
          <a:stretch>
            <a:fillRect/>
          </a:stretch>
        </p:blipFill>
        <p:spPr>
          <a:prstGeom prst="rect">
            <a:avLst/>
          </a:prstGeom>
        </p:spPr>
      </p:pic>
    </p:spTree>
    <p:extLst>
      <p:ext uri="{BB962C8B-B14F-4D97-AF65-F5344CB8AC3E}">
        <p14:creationId xmlns:p14="http://schemas.microsoft.com/office/powerpoint/2010/main" val="2224931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1.99062E-6 -3.82693E-6 L -0.21574 -3.82693E-6 " pathEditMode="relative" rAng="0" ptsTypes="AA">
                                      <p:cBhvr>
                                        <p:cTn id="10" dur="2000" fill="hold"/>
                                        <p:tgtEl>
                                          <p:spTgt spid="8"/>
                                        </p:tgtEl>
                                        <p:attrNameLst>
                                          <p:attrName>ppt_x</p:attrName>
                                          <p:attrName>ppt_y</p:attrName>
                                        </p:attrNameLst>
                                      </p:cBhvr>
                                      <p:rCtr x="-108" y="0"/>
                                    </p:animMotion>
                                  </p:childTnLst>
                                </p:cTn>
                              </p:par>
                            </p:childTnLst>
                          </p:cTn>
                        </p:par>
                      </p:childTnLst>
                    </p:cTn>
                  </p:par>
                  <p:par>
                    <p:cTn id="11" fill="hold">
                      <p:stCondLst>
                        <p:cond delay="indefinite"/>
                      </p:stCondLst>
                      <p:childTnLst>
                        <p:par>
                          <p:cTn id="12" fill="hold">
                            <p:stCondLst>
                              <p:cond delay="0"/>
                            </p:stCondLst>
                            <p:childTnLst>
                              <p:par>
                                <p:cTn id="13" presetID="6" presetClass="emph" presetSubtype="0" accel="50000" decel="50000" fill="hold" nodeType="clickEffect">
                                  <p:stCondLst>
                                    <p:cond delay="0"/>
                                  </p:stCondLst>
                                  <p:childTnLst>
                                    <p:animScale>
                                      <p:cBhvr>
                                        <p:cTn id="14"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Daubert</a:t>
            </a:r>
            <a:r>
              <a:rPr lang="en-US" dirty="0" smtClean="0"/>
              <a:t> Standard</a:t>
            </a:r>
            <a:endParaRPr lang="en-US" dirty="0"/>
          </a:p>
        </p:txBody>
      </p:sp>
      <p:sp>
        <p:nvSpPr>
          <p:cNvPr id="6" name="Content Placeholder 5"/>
          <p:cNvSpPr>
            <a:spLocks noGrp="1"/>
          </p:cNvSpPr>
          <p:nvPr>
            <p:ph idx="1"/>
          </p:nvPr>
        </p:nvSpPr>
        <p:spPr/>
        <p:txBody>
          <a:bodyPr/>
          <a:lstStyle/>
          <a:p>
            <a:r>
              <a:rPr lang="en-US" dirty="0" smtClean="0"/>
              <a:t>Trial judges were said to be ultimately responsible as “gatekeepers” for the admissibility and validity of scientific evidence presented in their courts, as well as all expert testimony.</a:t>
            </a:r>
          </a:p>
          <a:p>
            <a:endParaRPr lang="en-US" dirty="0"/>
          </a:p>
        </p:txBody>
      </p:sp>
    </p:spTree>
    <p:extLst>
      <p:ext uri="{BB962C8B-B14F-4D97-AF65-F5344CB8AC3E}">
        <p14:creationId xmlns:p14="http://schemas.microsoft.com/office/powerpoint/2010/main" val="31051151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dirty="0" err="1" smtClean="0"/>
              <a:t>Daubert</a:t>
            </a:r>
            <a:r>
              <a:rPr lang="en-US" dirty="0" smtClean="0"/>
              <a:t> Criteria For Admissibility</a:t>
            </a:r>
            <a:endParaRPr lang="en-US" dirty="0"/>
          </a:p>
        </p:txBody>
      </p:sp>
      <p:sp>
        <p:nvSpPr>
          <p:cNvPr id="103427" name="Rectangle 3"/>
          <p:cNvSpPr>
            <a:spLocks noGrp="1" noChangeArrowheads="1"/>
          </p:cNvSpPr>
          <p:nvPr>
            <p:ph idx="1"/>
          </p:nvPr>
        </p:nvSpPr>
        <p:spPr>
          <a:xfrm>
            <a:off x="914400" y="1735137"/>
            <a:ext cx="7313613" cy="4912037"/>
          </a:xfrm>
        </p:spPr>
        <p:txBody>
          <a:bodyPr>
            <a:normAutofit fontScale="92500" lnSpcReduction="10000"/>
          </a:bodyPr>
          <a:lstStyle/>
          <a:p>
            <a:r>
              <a:rPr lang="en-US" dirty="0" smtClean="0"/>
              <a:t>Whether the scientific technique or theory can  be tested.</a:t>
            </a:r>
          </a:p>
          <a:p>
            <a:r>
              <a:rPr lang="en-US" dirty="0" smtClean="0"/>
              <a:t>Whether the technique has been subject to peer review and publication.</a:t>
            </a:r>
          </a:p>
          <a:p>
            <a:r>
              <a:rPr lang="en-US" dirty="0" smtClean="0"/>
              <a:t>The techniques potential rate of error.</a:t>
            </a:r>
          </a:p>
          <a:p>
            <a:r>
              <a:rPr lang="en-US" dirty="0" smtClean="0"/>
              <a:t>Existence and maintenance of standards .</a:t>
            </a:r>
          </a:p>
          <a:p>
            <a:r>
              <a:rPr lang="en-US" dirty="0" smtClean="0"/>
              <a:t>Whether the scientific theory or method has attracted widespread acceptance within a relevant scientific community. </a:t>
            </a:r>
            <a:endParaRPr lang="en-US" dirty="0"/>
          </a:p>
        </p:txBody>
      </p:sp>
    </p:spTree>
    <p:extLst>
      <p:ext uri="{BB962C8B-B14F-4D97-AF65-F5344CB8AC3E}">
        <p14:creationId xmlns:p14="http://schemas.microsoft.com/office/powerpoint/2010/main" val="368103035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dirty="0" smtClean="0"/>
              <a:t>Special Forensic Science Services</a:t>
            </a:r>
            <a:endParaRPr lang="en-US" dirty="0"/>
          </a:p>
        </p:txBody>
      </p:sp>
      <p:sp>
        <p:nvSpPr>
          <p:cNvPr id="88067" name="Rectangle 3"/>
          <p:cNvSpPr>
            <a:spLocks noGrp="1" noChangeArrowheads="1"/>
          </p:cNvSpPr>
          <p:nvPr>
            <p:ph idx="1"/>
          </p:nvPr>
        </p:nvSpPr>
        <p:spPr/>
        <p:txBody>
          <a:bodyPr>
            <a:normAutofit fontScale="92500"/>
          </a:bodyPr>
          <a:lstStyle/>
          <a:p>
            <a:r>
              <a:rPr lang="en-US" dirty="0" smtClean="0"/>
              <a:t>A number of special forensic science services are available to the law enforcement community to augment the services of the crime laboratory. </a:t>
            </a:r>
          </a:p>
          <a:p>
            <a:r>
              <a:rPr lang="en-US" dirty="0" smtClean="0"/>
              <a:t>These services include forensic pathology, forensic anthropology, forensic entomology, forensic psychiatry, forensic </a:t>
            </a:r>
            <a:r>
              <a:rPr lang="en-US" dirty="0" err="1" smtClean="0"/>
              <a:t>odontology</a:t>
            </a:r>
            <a:r>
              <a:rPr lang="en-US" dirty="0" smtClean="0"/>
              <a:t>, computer science, and forensic engineering.</a:t>
            </a:r>
            <a:endParaRPr lang="en-US" dirty="0"/>
          </a:p>
        </p:txBody>
      </p:sp>
      <p:sp>
        <p:nvSpPr>
          <p:cNvPr id="88069" name="Rectangle 5"/>
          <p:cNvSpPr>
            <a:spLocks noChangeArrowheads="1"/>
          </p:cNvSpPr>
          <p:nvPr/>
        </p:nvSpPr>
        <p:spPr bwMode="auto">
          <a:xfrm>
            <a:off x="4933950" y="-628650"/>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88070" name="Rectangle 6"/>
          <p:cNvSpPr>
            <a:spLocks noChangeArrowheads="1"/>
          </p:cNvSpPr>
          <p:nvPr/>
        </p:nvSpPr>
        <p:spPr bwMode="auto">
          <a:xfrm>
            <a:off x="4443413" y="-1227138"/>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Tree>
    <p:extLst>
      <p:ext uri="{BB962C8B-B14F-4D97-AF65-F5344CB8AC3E}">
        <p14:creationId xmlns:p14="http://schemas.microsoft.com/office/powerpoint/2010/main" val="395324873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dirty="0" smtClean="0"/>
              <a:t>Special Forensic Science Services</a:t>
            </a:r>
            <a:endParaRPr lang="en-US" dirty="0"/>
          </a:p>
        </p:txBody>
      </p:sp>
      <p:sp>
        <p:nvSpPr>
          <p:cNvPr id="100355" name="Rectangle 3"/>
          <p:cNvSpPr>
            <a:spLocks noGrp="1" noChangeArrowheads="1"/>
          </p:cNvSpPr>
          <p:nvPr>
            <p:ph sz="half" idx="1"/>
          </p:nvPr>
        </p:nvSpPr>
        <p:spPr/>
        <p:txBody>
          <a:bodyPr/>
          <a:lstStyle/>
          <a:p>
            <a:r>
              <a:rPr lang="en-US" sz="2800" dirty="0" smtClean="0"/>
              <a:t>Forensic Psychiatry is an area in which the relationship between human behavior and legal proceedings is examined. </a:t>
            </a:r>
          </a:p>
        </p:txBody>
      </p:sp>
      <p:sp>
        <p:nvSpPr>
          <p:cNvPr id="100357" name="Rectangle 5"/>
          <p:cNvSpPr>
            <a:spLocks noChangeArrowheads="1"/>
          </p:cNvSpPr>
          <p:nvPr/>
        </p:nvSpPr>
        <p:spPr bwMode="auto">
          <a:xfrm>
            <a:off x="4933950" y="-628650"/>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100358" name="Rectangle 6"/>
          <p:cNvSpPr>
            <a:spLocks noChangeArrowheads="1"/>
          </p:cNvSpPr>
          <p:nvPr/>
        </p:nvSpPr>
        <p:spPr bwMode="auto">
          <a:xfrm>
            <a:off x="4443413" y="-1227138"/>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pic>
        <p:nvPicPr>
          <p:cNvPr id="8" name="Content Placeholder 7"/>
          <p:cNvPicPr>
            <a:picLocks noGrp="1" noChangeAspect="1"/>
          </p:cNvPicPr>
          <p:nvPr>
            <p:ph sz="half" idx="2"/>
          </p:nvPr>
        </p:nvPicPr>
        <p:blipFill>
          <a:blip r:embed="rId2"/>
          <a:srcRect l="-276" r="-276"/>
          <a:stretch>
            <a:fillRect/>
          </a:stretch>
        </p:blipFill>
        <p:spPr>
          <a:prstGeom prst="rect">
            <a:avLst/>
          </a:prstGeom>
        </p:spPr>
      </p:pic>
    </p:spTree>
    <p:extLst>
      <p:ext uri="{BB962C8B-B14F-4D97-AF65-F5344CB8AC3E}">
        <p14:creationId xmlns:p14="http://schemas.microsoft.com/office/powerpoint/2010/main" val="26330716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914400" y="1371600"/>
            <a:ext cx="7313613" cy="5486400"/>
          </a:xfrm>
        </p:spPr>
        <p:txBody>
          <a:bodyPr>
            <a:normAutofit/>
          </a:bodyPr>
          <a:lstStyle/>
          <a:p>
            <a:r>
              <a:rPr lang="en-US" dirty="0"/>
              <a:t>IWBAT</a:t>
            </a:r>
          </a:p>
          <a:p>
            <a:pPr lvl="1"/>
            <a:r>
              <a:rPr lang="en-US" dirty="0"/>
              <a:t>Observe crimes carefully, and recall them later</a:t>
            </a:r>
          </a:p>
          <a:p>
            <a:pPr lvl="1"/>
            <a:r>
              <a:rPr lang="en-US" dirty="0" smtClean="0"/>
              <a:t>Explain </a:t>
            </a:r>
            <a:r>
              <a:rPr lang="en-US" dirty="0"/>
              <a:t>the function of forensic </a:t>
            </a:r>
            <a:r>
              <a:rPr lang="en-US" dirty="0" smtClean="0"/>
              <a:t>scientists</a:t>
            </a:r>
          </a:p>
          <a:p>
            <a:r>
              <a:rPr lang="en-US" dirty="0" smtClean="0"/>
              <a:t>HW: </a:t>
            </a:r>
          </a:p>
          <a:p>
            <a:pPr lvl="1"/>
            <a:r>
              <a:rPr lang="en-US" dirty="0" smtClean="0"/>
              <a:t>Finish “That’s My Story and I’m Sticking To It” if needed</a:t>
            </a:r>
          </a:p>
          <a:p>
            <a:pPr lvl="1"/>
            <a:r>
              <a:rPr lang="en-US" dirty="0" smtClean="0"/>
              <a:t>Begin to read Chapter 1 in the textbook.  The review questions will be due next Monday, 9/8</a:t>
            </a:r>
            <a:endParaRPr lang="en-US" dirty="0"/>
          </a:p>
          <a:p>
            <a:endParaRPr lang="en-US" dirty="0"/>
          </a:p>
        </p:txBody>
      </p:sp>
    </p:spTree>
    <p:extLst>
      <p:ext uri="{BB962C8B-B14F-4D97-AF65-F5344CB8AC3E}">
        <p14:creationId xmlns:p14="http://schemas.microsoft.com/office/powerpoint/2010/main" val="130710076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normAutofit fontScale="92500"/>
          </a:bodyPr>
          <a:lstStyle/>
          <a:p>
            <a:r>
              <a:rPr lang="en-US" sz="2800" dirty="0" smtClean="0"/>
              <a:t>Forensic </a:t>
            </a:r>
            <a:r>
              <a:rPr lang="en-US" sz="2800" dirty="0" err="1" smtClean="0"/>
              <a:t>Odontology</a:t>
            </a:r>
            <a:r>
              <a:rPr lang="en-US" sz="2800" dirty="0" smtClean="0"/>
              <a:t> involves using teeth to provide information about the identification of victims when a body is left in an unrecognizable state.  Also investigates bite marks.</a:t>
            </a:r>
          </a:p>
          <a:p>
            <a:endParaRPr lang="en-US" sz="2800" dirty="0"/>
          </a:p>
        </p:txBody>
      </p:sp>
      <p:pic>
        <p:nvPicPr>
          <p:cNvPr id="6" name="Content Placeholder 5"/>
          <p:cNvPicPr>
            <a:picLocks noGrp="1" noChangeAspect="1"/>
          </p:cNvPicPr>
          <p:nvPr>
            <p:ph sz="half" idx="2"/>
          </p:nvPr>
        </p:nvPicPr>
        <p:blipFill>
          <a:blip r:embed="rId2"/>
          <a:srcRect t="-21995" b="-21995"/>
          <a:stretch>
            <a:fillRect/>
          </a:stretch>
        </p:blipFill>
        <p:spPr>
          <a:prstGeom prst="rect">
            <a:avLst/>
          </a:prstGeom>
        </p:spPr>
      </p:pic>
    </p:spTree>
    <p:extLst>
      <p:ext uri="{BB962C8B-B14F-4D97-AF65-F5344CB8AC3E}">
        <p14:creationId xmlns:p14="http://schemas.microsoft.com/office/powerpoint/2010/main" val="183013577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Forensic Engineering is concerned with failure analysis, accident reconstruction, and causes and origins of fires or explosions.</a:t>
            </a:r>
          </a:p>
          <a:p>
            <a:r>
              <a:rPr lang="en-US" dirty="0" smtClean="0"/>
              <a:t>Forensic Computer Science involves the examination of digital evidence.  </a:t>
            </a:r>
          </a:p>
          <a:p>
            <a:endParaRPr lang="en-US" dirty="0"/>
          </a:p>
        </p:txBody>
      </p:sp>
    </p:spTree>
    <p:extLst>
      <p:ext uri="{BB962C8B-B14F-4D97-AF65-F5344CB8AC3E}">
        <p14:creationId xmlns:p14="http://schemas.microsoft.com/office/powerpoint/2010/main" val="81828825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Closure</a:t>
            </a:r>
            <a:endParaRPr lang="en-US" dirty="0"/>
          </a:p>
        </p:txBody>
      </p:sp>
      <p:sp>
        <p:nvSpPr>
          <p:cNvPr id="3" name="Content Placeholder 2"/>
          <p:cNvSpPr>
            <a:spLocks noGrp="1"/>
          </p:cNvSpPr>
          <p:nvPr>
            <p:ph idx="1"/>
          </p:nvPr>
        </p:nvSpPr>
        <p:spPr/>
        <p:txBody>
          <a:bodyPr/>
          <a:lstStyle/>
          <a:p>
            <a:r>
              <a:rPr lang="en-US" dirty="0" smtClean="0"/>
              <a:t>Let’s do a few of the fill in the blanks, based on </a:t>
            </a:r>
            <a:r>
              <a:rPr lang="en-US" smtClean="0"/>
              <a:t>the notes.</a:t>
            </a:r>
            <a:endParaRPr lang="en-US"/>
          </a:p>
        </p:txBody>
      </p:sp>
    </p:spTree>
    <p:extLst>
      <p:ext uri="{BB962C8B-B14F-4D97-AF65-F5344CB8AC3E}">
        <p14:creationId xmlns:p14="http://schemas.microsoft.com/office/powerpoint/2010/main" val="16479633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Drill</a:t>
            </a:r>
          </a:p>
          <a:p>
            <a:r>
              <a:rPr lang="en-US" dirty="0" smtClean="0"/>
              <a:t>Work on Observation Lab table &amp; Questions – Book Sign-Out </a:t>
            </a:r>
          </a:p>
          <a:p>
            <a:r>
              <a:rPr lang="en-US" dirty="0" smtClean="0"/>
              <a:t>Begin Chapter 1 Notes</a:t>
            </a:r>
          </a:p>
          <a:p>
            <a:r>
              <a:rPr lang="en-US" dirty="0" smtClean="0"/>
              <a:t>Closure</a:t>
            </a:r>
          </a:p>
          <a:p>
            <a:endParaRPr lang="en-US" dirty="0"/>
          </a:p>
        </p:txBody>
      </p:sp>
    </p:spTree>
    <p:extLst>
      <p:ext uri="{BB962C8B-B14F-4D97-AF65-F5344CB8AC3E}">
        <p14:creationId xmlns:p14="http://schemas.microsoft.com/office/powerpoint/2010/main" val="4417098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 lab – Part </a:t>
            </a:r>
            <a:r>
              <a:rPr lang="en-US" dirty="0" smtClean="0"/>
              <a:t>II</a:t>
            </a:r>
            <a:endParaRPr lang="en-US" dirty="0"/>
          </a:p>
        </p:txBody>
      </p:sp>
      <p:sp>
        <p:nvSpPr>
          <p:cNvPr id="3" name="Content Placeholder 2"/>
          <p:cNvSpPr>
            <a:spLocks noGrp="1"/>
          </p:cNvSpPr>
          <p:nvPr>
            <p:ph idx="1"/>
          </p:nvPr>
        </p:nvSpPr>
        <p:spPr/>
        <p:txBody>
          <a:bodyPr>
            <a:normAutofit lnSpcReduction="10000"/>
          </a:bodyPr>
          <a:lstStyle/>
          <a:p>
            <a:r>
              <a:rPr lang="en-US" dirty="0"/>
              <a:t>F</a:t>
            </a:r>
            <a:r>
              <a:rPr lang="en-US" dirty="0" smtClean="0"/>
              <a:t>ill </a:t>
            </a:r>
            <a:r>
              <a:rPr lang="en-US" dirty="0" smtClean="0"/>
              <a:t>out the </a:t>
            </a:r>
            <a:r>
              <a:rPr lang="en-US" dirty="0" smtClean="0"/>
              <a:t>Data Table.</a:t>
            </a:r>
            <a:endParaRPr lang="en-US" dirty="0" smtClean="0"/>
          </a:p>
          <a:p>
            <a:r>
              <a:rPr lang="en-US" dirty="0" smtClean="0"/>
              <a:t>Once you have finished, </a:t>
            </a:r>
            <a:r>
              <a:rPr lang="en-US" dirty="0" smtClean="0"/>
              <a:t>flip it over and answer </a:t>
            </a:r>
            <a:r>
              <a:rPr lang="en-US" dirty="0" smtClean="0"/>
              <a:t>the Post-lab Questions</a:t>
            </a:r>
            <a:r>
              <a:rPr lang="en-US" dirty="0" smtClean="0"/>
              <a:t>.</a:t>
            </a:r>
          </a:p>
          <a:p>
            <a:r>
              <a:rPr lang="en-US" dirty="0" smtClean="0"/>
              <a:t>Staple your three sheets together and turn in when done.</a:t>
            </a:r>
          </a:p>
          <a:p>
            <a:r>
              <a:rPr lang="en-US" dirty="0" smtClean="0"/>
              <a:t>Ms. Bloedorn will call you up to check out books while you work.</a:t>
            </a:r>
            <a:endParaRPr lang="en-US" dirty="0"/>
          </a:p>
        </p:txBody>
      </p:sp>
    </p:spTree>
    <p:extLst>
      <p:ext uri="{BB962C8B-B14F-4D97-AF65-F5344CB8AC3E}">
        <p14:creationId xmlns:p14="http://schemas.microsoft.com/office/powerpoint/2010/main" val="27085659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 to Forensic Science</a:t>
            </a:r>
            <a:br>
              <a:rPr lang="en-US" dirty="0" smtClean="0"/>
            </a:br>
            <a:r>
              <a:rPr lang="en-US" dirty="0" smtClean="0"/>
              <a:t>Chapter 1</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384276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smtClean="0"/>
              <a:t>Definition</a:t>
            </a:r>
            <a:endParaRPr lang="en-US" dirty="0"/>
          </a:p>
        </p:txBody>
      </p:sp>
      <p:sp>
        <p:nvSpPr>
          <p:cNvPr id="3075" name="Rectangle 3"/>
          <p:cNvSpPr>
            <a:spLocks noGrp="1" noChangeArrowheads="1"/>
          </p:cNvSpPr>
          <p:nvPr>
            <p:ph idx="1"/>
          </p:nvPr>
        </p:nvSpPr>
        <p:spPr/>
        <p:txBody>
          <a:bodyPr/>
          <a:lstStyle/>
          <a:p>
            <a:r>
              <a:rPr lang="en-US" dirty="0" smtClean="0"/>
              <a:t>Forensic science is the application of science to criminal and civil laws. </a:t>
            </a:r>
          </a:p>
          <a:p>
            <a:r>
              <a:rPr lang="en-US" dirty="0" smtClean="0"/>
              <a:t>This course emphasizes the application of </a:t>
            </a:r>
            <a:r>
              <a:rPr lang="en-US" b="1" i="1" dirty="0" smtClean="0"/>
              <a:t>science </a:t>
            </a:r>
            <a:r>
              <a:rPr lang="en-US" dirty="0" smtClean="0"/>
              <a:t>to those criminal and civil laws that are enforced by police agencies in a criminal justice system. </a:t>
            </a:r>
          </a:p>
          <a:p>
            <a:endParaRPr lang="en-US" dirty="0"/>
          </a:p>
        </p:txBody>
      </p:sp>
      <p:sp>
        <p:nvSpPr>
          <p:cNvPr id="3079" name="Rectangle 7"/>
          <p:cNvSpPr>
            <a:spLocks noChangeArrowheads="1"/>
          </p:cNvSpPr>
          <p:nvPr/>
        </p:nvSpPr>
        <p:spPr bwMode="auto">
          <a:xfrm>
            <a:off x="4933950" y="-628650"/>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Tree>
    <p:extLst>
      <p:ext uri="{BB962C8B-B14F-4D97-AF65-F5344CB8AC3E}">
        <p14:creationId xmlns:p14="http://schemas.microsoft.com/office/powerpoint/2010/main" val="25592873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dirty="0" smtClean="0"/>
              <a:t>History</a:t>
            </a:r>
            <a:endParaRPr lang="en-US" dirty="0"/>
          </a:p>
        </p:txBody>
      </p:sp>
      <p:sp>
        <p:nvSpPr>
          <p:cNvPr id="90115" name="Rectangle 3"/>
          <p:cNvSpPr>
            <a:spLocks noGrp="1" noChangeArrowheads="1"/>
          </p:cNvSpPr>
          <p:nvPr>
            <p:ph sz="half" idx="1"/>
          </p:nvPr>
        </p:nvSpPr>
        <p:spPr/>
        <p:txBody>
          <a:bodyPr>
            <a:normAutofit/>
          </a:bodyPr>
          <a:lstStyle/>
          <a:p>
            <a:r>
              <a:rPr lang="en-US" sz="2800" dirty="0" smtClean="0"/>
              <a:t>Alphonse Bertillon—devised the first scientific system of personal identification in 1879.</a:t>
            </a:r>
          </a:p>
          <a:p>
            <a:endParaRPr lang="en-US" sz="2800" dirty="0"/>
          </a:p>
        </p:txBody>
      </p:sp>
      <p:sp>
        <p:nvSpPr>
          <p:cNvPr id="90117" name="Rectangle 5"/>
          <p:cNvSpPr>
            <a:spLocks noChangeArrowheads="1"/>
          </p:cNvSpPr>
          <p:nvPr/>
        </p:nvSpPr>
        <p:spPr bwMode="auto">
          <a:xfrm>
            <a:off x="4933950" y="-628650"/>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pic>
        <p:nvPicPr>
          <p:cNvPr id="9" name="Picture 9"/>
          <p:cNvPicPr>
            <a:picLocks noGrp="1" noChangeAspect="1" noChangeArrowheads="1"/>
          </p:cNvPicPr>
          <p:nvPr>
            <p:ph sz="half" idx="2"/>
          </p:nvPr>
        </p:nvPicPr>
        <p:blipFill>
          <a:blip r:embed="rId2"/>
          <a:srcRect t="-4480" b="-4480"/>
          <a:stretch>
            <a:fillRect/>
          </a:stretch>
        </p:blipFill>
        <p:spPr bwMode="auto">
          <a:prstGeom prst="rect">
            <a:avLst/>
          </a:prstGeom>
          <a:noFill/>
          <a:ln w="9525">
            <a:noFill/>
            <a:miter lim="800000"/>
            <a:headEnd/>
            <a:tailEnd/>
          </a:ln>
        </p:spPr>
      </p:pic>
    </p:spTree>
    <p:extLst>
      <p:ext uri="{BB962C8B-B14F-4D97-AF65-F5344CB8AC3E}">
        <p14:creationId xmlns:p14="http://schemas.microsoft.com/office/powerpoint/2010/main" val="10881336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normAutofit/>
          </a:bodyPr>
          <a:lstStyle/>
          <a:p>
            <a:r>
              <a:rPr lang="en-US" sz="2800" dirty="0" smtClean="0"/>
              <a:t>Francis Galton—conducted the first definitive study of fingerprints and their classification.</a:t>
            </a:r>
          </a:p>
          <a:p>
            <a:endParaRPr lang="en-US" sz="2800" dirty="0"/>
          </a:p>
        </p:txBody>
      </p:sp>
      <p:pic>
        <p:nvPicPr>
          <p:cNvPr id="5" name="Content Placeholder 4"/>
          <p:cNvPicPr>
            <a:picLocks noGrp="1" noChangeAspect="1" noChangeArrowheads="1"/>
          </p:cNvPicPr>
          <p:nvPr>
            <p:ph sz="half" idx="2"/>
          </p:nvPr>
        </p:nvPicPr>
        <p:blipFill>
          <a:blip r:embed="rId2"/>
          <a:srcRect t="-1679" b="-1679"/>
          <a:stretch>
            <a:fillRect/>
          </a:stretch>
        </p:blipFill>
        <p:spPr bwMode="auto">
          <a:prstGeom prst="rect">
            <a:avLst/>
          </a:prstGeom>
          <a:noFill/>
          <a:ln w="9525">
            <a:noFill/>
            <a:miter lim="800000"/>
            <a:headEnd/>
            <a:tailEnd/>
          </a:ln>
        </p:spPr>
      </p:pic>
    </p:spTree>
    <p:extLst>
      <p:ext uri="{BB962C8B-B14F-4D97-AF65-F5344CB8AC3E}">
        <p14:creationId xmlns:p14="http://schemas.microsoft.com/office/powerpoint/2010/main" val="37037630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llue">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Cllue.thmx</Template>
  <TotalTime>455</TotalTime>
  <Words>1073</Words>
  <Application>Microsoft Macintosh PowerPoint</Application>
  <PresentationFormat>On-screen Show (4:3)</PresentationFormat>
  <Paragraphs>92</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Cllue</vt:lpstr>
      <vt:lpstr>PowerPoint Presentation</vt:lpstr>
      <vt:lpstr>Drill</vt:lpstr>
      <vt:lpstr>Objectives</vt:lpstr>
      <vt:lpstr>Agenda</vt:lpstr>
      <vt:lpstr>Observation lab – Part II</vt:lpstr>
      <vt:lpstr>Intro to Forensic Science Chapter 1</vt:lpstr>
      <vt:lpstr>Definition</vt:lpstr>
      <vt:lpstr>History</vt:lpstr>
      <vt:lpstr>PowerPoint Presentation</vt:lpstr>
      <vt:lpstr>History</vt:lpstr>
      <vt:lpstr>PowerPoint Presentation</vt:lpstr>
      <vt:lpstr>The Crime Lab</vt:lpstr>
      <vt:lpstr>The Crime Lab</vt:lpstr>
      <vt:lpstr>Four Major Federal Crime Laboratories</vt:lpstr>
      <vt:lpstr>Technical Support</vt:lpstr>
      <vt:lpstr>PowerPoint Presentation</vt:lpstr>
      <vt:lpstr>PowerPoint Presentation</vt:lpstr>
      <vt:lpstr>PowerPoint Presentation</vt:lpstr>
      <vt:lpstr>PowerPoint Presentation</vt:lpstr>
      <vt:lpstr>PowerPoint Presentation</vt:lpstr>
      <vt:lpstr>Skills of a Forensic Scientist</vt:lpstr>
      <vt:lpstr>Skills of a Forensic Scientist</vt:lpstr>
      <vt:lpstr>The Frye Standard</vt:lpstr>
      <vt:lpstr>Frye Standard</vt:lpstr>
      <vt:lpstr>Frye Not Absolute</vt:lpstr>
      <vt:lpstr>Daubert Standard</vt:lpstr>
      <vt:lpstr>Daubert Criteria For Admissibility</vt:lpstr>
      <vt:lpstr>Special Forensic Science Services</vt:lpstr>
      <vt:lpstr>Special Forensic Science Services</vt:lpstr>
      <vt:lpstr>PowerPoint Presentation</vt:lpstr>
      <vt:lpstr>PowerPoint Presentation</vt:lpstr>
      <vt:lpstr>Closure</vt:lpstr>
    </vt:vector>
  </TitlesOfParts>
  <Company>HCPSS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Howard County Administrator</dc:creator>
  <cp:lastModifiedBy>Howard County Administrator</cp:lastModifiedBy>
  <cp:revision>2</cp:revision>
  <dcterms:created xsi:type="dcterms:W3CDTF">2015-08-31T12:04:56Z</dcterms:created>
  <dcterms:modified xsi:type="dcterms:W3CDTF">2015-08-31T19:40:12Z</dcterms:modified>
</cp:coreProperties>
</file>