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media/audio1.bin" ContentType="audio/unknown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73" r:id="rId3"/>
    <p:sldId id="274" r:id="rId4"/>
    <p:sldId id="301" r:id="rId5"/>
    <p:sldId id="30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8" r:id="rId15"/>
    <p:sldId id="275" r:id="rId16"/>
    <p:sldId id="299" r:id="rId17"/>
    <p:sldId id="297" r:id="rId18"/>
    <p:sldId id="29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94" r:id="rId27"/>
    <p:sldId id="295" r:id="rId28"/>
    <p:sldId id="300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93A65-4771-0649-A8B3-98C31B319004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A5ED-B930-0149-987A-B3AC54E0C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5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C9581B-92C9-9643-A45D-EEC741969B1B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7580C-59EC-F146-BEC3-DEFA5F114B19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DCFD8-DDD4-0C49-B6DF-4AB2BFA327B9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67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10CA42-0FC5-BD42-962E-C7B782567DD8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91AFB57-500F-6146-8D17-2CE8CFC11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9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9DA1C-B1BD-EF4B-960F-29C91AA71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4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B3DC9-E368-6D4E-A603-B522CBCBCA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43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C8529-EE5D-4A46-A605-0D3CB719F2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4" y="5655428"/>
            <a:ext cx="3574257" cy="120235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2" y="5656087"/>
            <a:ext cx="9146380" cy="120191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33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849113">
            <a:off x="115540" y="6361091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E264B117-7360-184B-A317-2E6D56BCCD72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2" y="6327949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6" y="6213649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4C3A796-BA71-6D45-AC56-BB7A2E78D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oleObject" Target="../embeddings/oleObject4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1.emf"/><Relationship Id="rId5" Type="http://schemas.openxmlformats.org/officeDocument/2006/relationships/image" Target="../media/image1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Density, Matter, Etc.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9/15/15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Density and States of Matter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Liquids:</a:t>
            </a:r>
          </a:p>
          <a:p>
            <a:pPr eaLnBrk="1" hangingPunct="1"/>
            <a:r>
              <a:rPr lang="en-US" sz="3600" dirty="0" smtClean="0"/>
              <a:t>more </a:t>
            </a:r>
            <a:r>
              <a:rPr lang="en-US" sz="3600" dirty="0"/>
              <a:t>loosely packed than </a:t>
            </a:r>
            <a:r>
              <a:rPr lang="en-US" sz="3600" dirty="0" smtClean="0"/>
              <a:t>solids</a:t>
            </a:r>
          </a:p>
          <a:p>
            <a:pPr eaLnBrk="1" hangingPunct="1"/>
            <a:r>
              <a:rPr lang="en-US" sz="3600" dirty="0" smtClean="0"/>
              <a:t>density </a:t>
            </a:r>
            <a:r>
              <a:rPr lang="en-US" sz="3600" dirty="0"/>
              <a:t>less than </a:t>
            </a:r>
            <a:r>
              <a:rPr lang="en-US" sz="3600" dirty="0" smtClean="0"/>
              <a:t>solids</a:t>
            </a:r>
          </a:p>
          <a:p>
            <a:pPr eaLnBrk="1" hangingPunct="1"/>
            <a:r>
              <a:rPr lang="en-US" sz="3600" dirty="0" smtClean="0"/>
              <a:t>Example: water</a:t>
            </a:r>
            <a:endParaRPr lang="en-US" sz="3600" dirty="0"/>
          </a:p>
        </p:txBody>
      </p:sp>
      <p:pic>
        <p:nvPicPr>
          <p:cNvPr id="28682" name="Picture 10" descr="Liqui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-601" r="-601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240502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Density and States of Matter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Gases:</a:t>
            </a:r>
          </a:p>
          <a:p>
            <a:pPr eaLnBrk="1" hangingPunct="1"/>
            <a:r>
              <a:rPr lang="en-US" sz="3600" dirty="0" smtClean="0"/>
              <a:t>molecules </a:t>
            </a:r>
            <a:r>
              <a:rPr lang="en-US" sz="3600" dirty="0"/>
              <a:t>are all over the </a:t>
            </a:r>
            <a:r>
              <a:rPr lang="en-US" sz="3600" dirty="0" smtClean="0"/>
              <a:t>place</a:t>
            </a:r>
          </a:p>
          <a:p>
            <a:pPr eaLnBrk="1" hangingPunct="1"/>
            <a:r>
              <a:rPr lang="en-US" sz="3600" dirty="0" smtClean="0"/>
              <a:t>density </a:t>
            </a:r>
            <a:r>
              <a:rPr lang="en-US" sz="3600" dirty="0"/>
              <a:t>less than solids and </a:t>
            </a:r>
            <a:r>
              <a:rPr lang="en-US" sz="3600" dirty="0" smtClean="0"/>
              <a:t>liquids</a:t>
            </a:r>
          </a:p>
          <a:p>
            <a:pPr eaLnBrk="1" hangingPunct="1"/>
            <a:r>
              <a:rPr lang="en-US" sz="3600" dirty="0" smtClean="0"/>
              <a:t>Example: air</a:t>
            </a:r>
            <a:endParaRPr lang="en-US" sz="3600" dirty="0"/>
          </a:p>
        </p:txBody>
      </p:sp>
      <p:pic>
        <p:nvPicPr>
          <p:cNvPr id="26631" name="Picture 7" descr="G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-217" r="-217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196222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States of Matter</a:t>
            </a:r>
            <a:br>
              <a:rPr lang="en-US" dirty="0" smtClean="0"/>
            </a:br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815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Molecules are moving even faster than a gas. Electrons have separated from the atom, so everything is charged.</a:t>
            </a:r>
          </a:p>
          <a:p>
            <a:r>
              <a:rPr lang="en-US" sz="2800" dirty="0" smtClean="0"/>
              <a:t>Density is less than solid or liquid, about the same as a gas.</a:t>
            </a:r>
          </a:p>
          <a:p>
            <a:r>
              <a:rPr lang="en-US" sz="2800" dirty="0" smtClean="0"/>
              <a:t>ex. Fire, the Sun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74218" t="16503"/>
          <a:stretch>
            <a:fillRect/>
          </a:stretch>
        </p:blipFill>
        <p:spPr>
          <a:xfrm>
            <a:off x="4610100" y="1676400"/>
            <a:ext cx="3842559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4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of carbon dioxide is chilled until it turns into a solid.  Then, as it warms, it turns directly back to a gas.  A lightning bolt energizes it to a plasma state.  After cooling, it returns to gaseous.</a:t>
            </a:r>
          </a:p>
          <a:p>
            <a:r>
              <a:rPr lang="en-US" dirty="0" smtClean="0"/>
              <a:t>Name each transition of state, and state the change in density and kinetic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8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I calculate the density of this rubber stopper?</a:t>
            </a:r>
          </a:p>
          <a:p>
            <a:r>
              <a:rPr lang="en-US" dirty="0" smtClean="0"/>
              <a:t>What information do I need?</a:t>
            </a:r>
          </a:p>
          <a:p>
            <a:r>
              <a:rPr lang="en-US" dirty="0" smtClean="0"/>
              <a:t>Let’s figure it out together.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were the density practice problems?  </a:t>
            </a:r>
          </a:p>
          <a:p>
            <a:r>
              <a:rPr lang="en-US" dirty="0" smtClean="0"/>
              <a:t>Do you remember how to calculate density??</a:t>
            </a:r>
          </a:p>
          <a:p>
            <a:r>
              <a:rPr lang="en-US" dirty="0" smtClean="0"/>
              <a:t>Finish and put on board</a:t>
            </a:r>
          </a:p>
          <a:p>
            <a:endParaRPr lang="en-US" dirty="0" smtClean="0"/>
          </a:p>
          <a:p>
            <a:r>
              <a:rPr lang="en-US" dirty="0" smtClean="0"/>
              <a:t>Other HW questions?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br>
              <a:rPr lang="en-US" dirty="0" smtClean="0"/>
            </a:br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84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&amp; Physical Changes &amp;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substance has both physical and chemical properties, and may undergo physical or chemical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7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Physical Property – something that can be observed and measured without changing the identity of an object.</a:t>
            </a:r>
          </a:p>
          <a:p>
            <a:pPr lvl="1"/>
            <a:r>
              <a:rPr lang="en-US" dirty="0" smtClean="0"/>
              <a:t>ex.  color, shape, mass, length, odor</a:t>
            </a:r>
          </a:p>
          <a:p>
            <a:r>
              <a:rPr lang="en-US" dirty="0" smtClean="0"/>
              <a:t>Chemical Property – something that can only be observed or measured by changing an object with a chemical reaction.</a:t>
            </a:r>
          </a:p>
          <a:p>
            <a:pPr lvl="1"/>
            <a:r>
              <a:rPr lang="en-US" dirty="0" smtClean="0"/>
              <a:t>ex.  Does it rust? Will it burn?  Does it fizz when water is added to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8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107763" dir="81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6600" b="1">
                <a:latin typeface="Times New Roman" charset="0"/>
                <a:ea typeface="ＭＳ Ｐゴシック" charset="0"/>
                <a:cs typeface="ＭＳ Ｐゴシック" charset="0"/>
              </a:rPr>
              <a:t>Chemical Changes</a:t>
            </a:r>
            <a:endParaRPr lang="en-US" b="1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 rot="19025870">
            <a:off x="1993887" y="3030209"/>
            <a:ext cx="5867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Physical Changes</a:t>
            </a:r>
          </a:p>
        </p:txBody>
      </p:sp>
    </p:spTree>
    <p:extLst>
      <p:ext uri="{BB962C8B-B14F-4D97-AF65-F5344CB8AC3E}">
        <p14:creationId xmlns:p14="http://schemas.microsoft.com/office/powerpoint/2010/main" val="395293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142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SEATS!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is the formula for calculating density?</a:t>
            </a:r>
          </a:p>
          <a:p>
            <a:r>
              <a:rPr lang="en-US" sz="2800" dirty="0" smtClean="0"/>
              <a:t>What units are usually used?</a:t>
            </a:r>
          </a:p>
          <a:p>
            <a:r>
              <a:rPr lang="en-US" sz="2800" dirty="0" smtClean="0"/>
              <a:t>What is the relationship between </a:t>
            </a:r>
            <a:r>
              <a:rPr lang="en-US" sz="2800" dirty="0" err="1" smtClean="0"/>
              <a:t>mL</a:t>
            </a:r>
            <a:r>
              <a:rPr lang="en-US" sz="2800" dirty="0" smtClean="0"/>
              <a:t> and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Give an example of an element, a compound, and a mixture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HW: </a:t>
            </a:r>
            <a:endParaRPr lang="en-US" sz="2800" dirty="0" smtClean="0"/>
          </a:p>
          <a:p>
            <a:r>
              <a:rPr lang="en-US" sz="2800" dirty="0" smtClean="0"/>
              <a:t>	Unit </a:t>
            </a:r>
            <a:r>
              <a:rPr lang="en-US" sz="2800" dirty="0" smtClean="0"/>
              <a:t>Conversions and Density Review </a:t>
            </a:r>
            <a:r>
              <a:rPr lang="en-US" sz="2800" dirty="0" smtClean="0"/>
              <a:t>WS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Bring your STEM data on Thursday/Friday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135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>
                <a:ea typeface="+mj-ea"/>
                <a:cs typeface="+mj-cs"/>
              </a:rPr>
              <a:t>Physical Change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Appearance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only changes. The material is still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the same material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Phase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changes e.g.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ice to water to steam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Frequently, can be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reversed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85800" y="4953000"/>
            <a:ext cx="7696200" cy="914400"/>
          </a:xfrm>
          <a:prstGeom prst="rect">
            <a:avLst/>
          </a:prstGeom>
          <a:solidFill>
            <a:srgbClr val="DBEFF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chemeClr val="hlink"/>
                </a:solidFill>
                <a:latin typeface="Comic Sans MS" charset="0"/>
              </a:rPr>
              <a:t>Examples:  grinding coffee, dissolving sugar in water</a:t>
            </a:r>
            <a:endParaRPr lang="en-US" sz="2200" b="1">
              <a:solidFill>
                <a:schemeClr val="hlink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4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 autoUpdateAnimBg="0"/>
      <p:bldP spid="717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135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5400" b="1" dirty="0">
                <a:latin typeface="Times New Roman" charset="0"/>
                <a:ea typeface="ＭＳ Ｐゴシック" charset="0"/>
                <a:cs typeface="ＭＳ Ｐゴシック" charset="0"/>
              </a:rPr>
              <a:t>Chemical Change</a:t>
            </a:r>
            <a:endParaRPr lang="en-US" sz="20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620000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Results in production of substances that differ in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chemical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properties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&amp; composition from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original substance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Usually cannot be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easily reversed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4953000"/>
            <a:ext cx="7467600" cy="1066800"/>
          </a:xfrm>
          <a:prstGeom prst="rect">
            <a:avLst/>
          </a:prstGeom>
          <a:solidFill>
            <a:srgbClr val="DBEFF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Comic Sans MS" charset="0"/>
              </a:rPr>
              <a:t>Examples: frying eggs, iron rusting</a:t>
            </a:r>
            <a:endParaRPr lang="en-US" sz="2400" b="1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0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135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b="1">
                <a:latin typeface="Times New Roman" charset="0"/>
                <a:ea typeface="ＭＳ Ｐゴシック" charset="0"/>
                <a:cs typeface="ＭＳ Ｐゴシック" charset="0"/>
              </a:rPr>
              <a:t>5 Signs of a Chemical Change</a:t>
            </a:r>
            <a:endParaRPr lang="en-US" sz="3200" b="1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217613" y="1981200"/>
          <a:ext cx="27447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3" imgW="719328" imgH="1078992" progId="MS_ClipArt_Gallery">
                  <p:embed/>
                </p:oleObj>
              </mc:Choice>
              <mc:Fallback>
                <p:oleObj r:id="rId3" imgW="719328" imgH="1078992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1981200"/>
                        <a:ext cx="2744787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Precipitate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produced</a:t>
            </a:r>
          </a:p>
          <a:p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Gas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produced</a:t>
            </a:r>
          </a:p>
          <a:p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Odor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produced</a:t>
            </a:r>
          </a:p>
          <a:p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Color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change</a:t>
            </a:r>
          </a:p>
          <a:p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Temperature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change</a:t>
            </a:r>
          </a:p>
          <a:p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59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  <a:ea typeface="ＭＳ Ｐゴシック" charset="0"/>
                <a:cs typeface="ＭＳ Ｐゴシック" charset="0"/>
              </a:rPr>
              <a:t>Physical or Chemical Change?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725613" y="1981200"/>
          <a:ext cx="172878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1133856" imgH="1298448" progId="MS_ClipArt_Gallery">
                  <p:embed/>
                </p:oleObj>
              </mc:Choice>
              <mc:Fallback>
                <p:oleObj r:id="rId3" imgW="1133856" imgH="1298448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1981200"/>
                        <a:ext cx="1728787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657600" y="1676400"/>
            <a:ext cx="4800600" cy="44196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Cutting paper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Meat cooking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Writing with pencil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Water boiling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Logs burning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833563" y="4114800"/>
          <a:ext cx="151288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5" imgW="1024128" imgH="1341120" progId="MS_ClipArt_Gallery">
                  <p:embed/>
                </p:oleObj>
              </mc:Choice>
              <mc:Fallback>
                <p:oleObj r:id="rId5" imgW="1024128" imgH="134112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4114800"/>
                        <a:ext cx="1512887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25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135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>
                <a:ea typeface="+mj-ea"/>
                <a:cs typeface="+mj-cs"/>
              </a:rPr>
              <a:t>Physical or Chemical Change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14400" y="2538413"/>
          <a:ext cx="32004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4025900" imgH="3962400" progId="MS_ClipArt_Gallery">
                  <p:embed/>
                </p:oleObj>
              </mc:Choice>
              <mc:Fallback>
                <p:oleObj r:id="rId4" imgW="4025900" imgH="3962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38413"/>
                        <a:ext cx="3200400" cy="314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Exploding bomb</a:t>
            </a:r>
          </a:p>
        </p:txBody>
      </p:sp>
    </p:spTree>
    <p:extLst>
      <p:ext uri="{BB962C8B-B14F-4D97-AF65-F5344CB8AC3E}">
        <p14:creationId xmlns:p14="http://schemas.microsoft.com/office/powerpoint/2010/main" val="249606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  <a:ea typeface="ＭＳ Ｐゴシック" charset="0"/>
                <a:cs typeface="ＭＳ Ｐゴシック" charset="0"/>
              </a:rPr>
              <a:t>Physical or Chemical Change?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Back up your answer with evidence of the change that you choose.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629400" y="1600200"/>
          <a:ext cx="18510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lip" r:id="rId3" imgW="408432" imgH="774192" progId="MS_ClipArt_Gallery.2">
                  <p:embed/>
                </p:oleObj>
              </mc:Choice>
              <mc:Fallback>
                <p:oleObj name="Clip" r:id="rId3" imgW="408432" imgH="77419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00200"/>
                        <a:ext cx="1851025" cy="350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67000"/>
            <a:ext cx="8636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534" name="AutoShape 7"/>
          <p:cNvSpPr>
            <a:spLocks noChangeArrowheads="1"/>
          </p:cNvSpPr>
          <p:nvPr/>
        </p:nvSpPr>
        <p:spPr bwMode="auto">
          <a:xfrm>
            <a:off x="5486400" y="3657600"/>
            <a:ext cx="13716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2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&amp; Chemical Changes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3888"/>
            <a:ext cx="7520940" cy="49123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NOTE: This lab will be on 9/21 or 9/22</a:t>
            </a:r>
          </a:p>
          <a:p>
            <a:r>
              <a:rPr lang="en-US" sz="2800" dirty="0" smtClean="0"/>
              <a:t>Please </a:t>
            </a:r>
            <a:r>
              <a:rPr lang="en-US" sz="2800" dirty="0" smtClean="0"/>
              <a:t>read over the lab procedure.</a:t>
            </a:r>
          </a:p>
          <a:p>
            <a:r>
              <a:rPr lang="en-US" sz="2800" dirty="0" smtClean="0"/>
              <a:t>Underline or highlight any part that will require special safety precautions.</a:t>
            </a:r>
          </a:p>
          <a:p>
            <a:r>
              <a:rPr lang="en-US" sz="2800" dirty="0" smtClean="0"/>
              <a:t>Ms. Bloedorn will demonstrate how to light a Bunsen burner.</a:t>
            </a:r>
          </a:p>
          <a:p>
            <a:pPr lvl="1"/>
            <a:r>
              <a:rPr lang="en-US" sz="2400" dirty="0" smtClean="0"/>
              <a:t>Light, turn off, adjust, try again, BLUE CONE.</a:t>
            </a:r>
          </a:p>
          <a:p>
            <a:pPr lvl="1"/>
            <a:r>
              <a:rPr lang="en-US" sz="2400" dirty="0" smtClean="0"/>
              <a:t>When done, turn off at gas line.</a:t>
            </a:r>
          </a:p>
          <a:p>
            <a:pPr lvl="1"/>
            <a:r>
              <a:rPr lang="en-US" dirty="0" smtClean="0"/>
              <a:t>3</a:t>
            </a:r>
            <a:r>
              <a:rPr lang="en-US" sz="2400" dirty="0" smtClean="0"/>
              <a:t> strikes, you’re out! RULE</a:t>
            </a:r>
          </a:p>
          <a:p>
            <a:r>
              <a:rPr lang="en-US" sz="2800" dirty="0" smtClean="0"/>
              <a:t>Practice lighting a Bunsen burner with your assigned lab partner.</a:t>
            </a:r>
          </a:p>
        </p:txBody>
      </p:sp>
    </p:spTree>
    <p:extLst>
      <p:ext uri="{BB962C8B-B14F-4D97-AF65-F5344CB8AC3E}">
        <p14:creationId xmlns:p14="http://schemas.microsoft.com/office/powerpoint/2010/main" val="8202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Partners-4A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339466"/>
              </p:ext>
            </p:extLst>
          </p:nvPr>
        </p:nvGraphicFramePr>
        <p:xfrm>
          <a:off x="822960" y="914403"/>
          <a:ext cx="7207512" cy="4445000"/>
        </p:xfrm>
        <a:graphic>
          <a:graphicData uri="http://schemas.openxmlformats.org/drawingml/2006/table">
            <a:tbl>
              <a:tblPr/>
              <a:tblGrid>
                <a:gridCol w="3955750"/>
                <a:gridCol w="3251762"/>
              </a:tblGrid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Abrams, Alex C.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Hayes, Harrison F.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Acker, Benjamin P.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Irby, Erik D.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Atkinson, Sydney L.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Keh, Samuel J.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Austin, Jacob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Kim, Selim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Blanco, Andrew J.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Lawrence, Destiny C.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Braimoh, Eunice I.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Majid, Mariam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Bundy, Nina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Montanaro, Kaden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Byers, Frankie T.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Patel, Jainik S.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Chalfant, Andrew N.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Rahman, Ayad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Chaudry, Salma F.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Regal, Sarah L.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Farrell, Avery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Stern, Emily R.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Gabriel, Nathan R.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Weaver, Samuel J.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Gildersleeve, Ryan N.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Wieprecht, Tesia R.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Havrilko, Ava H.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87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partners – 4B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989678"/>
              </p:ext>
            </p:extLst>
          </p:nvPr>
        </p:nvGraphicFramePr>
        <p:xfrm>
          <a:off x="822960" y="914400"/>
          <a:ext cx="7207512" cy="4684441"/>
        </p:xfrm>
        <a:graphic>
          <a:graphicData uri="http://schemas.openxmlformats.org/drawingml/2006/table">
            <a:tbl>
              <a:tblPr/>
              <a:tblGrid>
                <a:gridCol w="3115579"/>
                <a:gridCol w="4091933"/>
              </a:tblGrid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Abdou, John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McLane, Catheryn C.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Acker, Natalie R.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Mumper, Grace J.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Anthony, Kiara M.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Nilles, Andrew I.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Chen, Yuxin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Puhl, Anthony D.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Crisco, Leah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Raskin, Sasha E.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Desai, Shriya R.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Samuels, Andrew R.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Goldberg, Aaron R.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Simmons, Ryan T.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Gonzalez, Miguel A.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Stokes, Emily F.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Hawkins, Emily C.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Withers, Ariana P.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Kavalsky, Hanna L.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91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crown that King </a:t>
            </a:r>
            <a:r>
              <a:rPr lang="en-US" dirty="0" err="1" smtClean="0"/>
              <a:t>Hiero</a:t>
            </a:r>
            <a:r>
              <a:rPr lang="en-US" dirty="0" smtClean="0"/>
              <a:t> of Syracuse gave to Archimedes to analyze had a volume of 575 </a:t>
            </a:r>
            <a:r>
              <a:rPr lang="en-US" dirty="0" err="1" smtClean="0"/>
              <a:t>mL</a:t>
            </a:r>
            <a:r>
              <a:rPr lang="en-US" dirty="0" smtClean="0"/>
              <a:t> and a mass of 6.8 kg.  Was it pure gold? What was it mostly (do you think)?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760615"/>
              </p:ext>
            </p:extLst>
          </p:nvPr>
        </p:nvGraphicFramePr>
        <p:xfrm>
          <a:off x="301625" y="3794125"/>
          <a:ext cx="8042274" cy="256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7"/>
                <a:gridCol w="4021137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Substance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Density at 25°C (g/cm</a:t>
                      </a:r>
                      <a:r>
                        <a:rPr lang="en-US" sz="2800" baseline="30000">
                          <a:effectLst/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Gold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19.3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Lead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11.4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Aluminum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2.70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Bone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/>
                          <a:ea typeface="Cambria"/>
                          <a:cs typeface="Times New Roman"/>
                        </a:rPr>
                        <a:t>Iron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7.87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77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IWBAT:</a:t>
            </a:r>
          </a:p>
          <a:p>
            <a:pPr lvl="1"/>
            <a:r>
              <a:rPr lang="en-US" dirty="0" smtClean="0"/>
              <a:t>Name and describe the changes of state for matter</a:t>
            </a:r>
          </a:p>
          <a:p>
            <a:pPr lvl="1"/>
            <a:r>
              <a:rPr lang="en-US" dirty="0" smtClean="0"/>
              <a:t>Explain the concept of density.</a:t>
            </a:r>
          </a:p>
          <a:p>
            <a:pPr lvl="1"/>
            <a:r>
              <a:rPr lang="en-US" dirty="0" smtClean="0"/>
              <a:t>Calculate density, mass, and volume, given the other two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Describe and explain chemical and physical properties and changes</a:t>
            </a:r>
          </a:p>
          <a:p>
            <a:pPr lvl="1"/>
            <a:r>
              <a:rPr lang="en-US" dirty="0" smtClean="0"/>
              <a:t>Practice using a </a:t>
            </a:r>
            <a:r>
              <a:rPr lang="en-US" dirty="0" err="1" smtClean="0"/>
              <a:t>bunsen</a:t>
            </a:r>
            <a:r>
              <a:rPr lang="en-US" dirty="0" smtClean="0"/>
              <a:t> burner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Density Notes</a:t>
            </a:r>
          </a:p>
          <a:p>
            <a:r>
              <a:rPr lang="en-US" dirty="0" smtClean="0"/>
              <a:t>Density Problems</a:t>
            </a:r>
          </a:p>
          <a:p>
            <a:r>
              <a:rPr lang="en-US" dirty="0" smtClean="0"/>
              <a:t>Chemical and Physical Changes and Properties</a:t>
            </a:r>
          </a:p>
          <a:p>
            <a:r>
              <a:rPr lang="en-US" dirty="0" smtClean="0"/>
              <a:t>Bunsen Burner Practice</a:t>
            </a:r>
          </a:p>
          <a:p>
            <a:r>
              <a:rPr lang="en-US" dirty="0" smtClean="0"/>
              <a:t>Closure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Next Few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9/17-18</a:t>
            </a:r>
          </a:p>
          <a:p>
            <a:r>
              <a:rPr lang="en-US" dirty="0" smtClean="0"/>
              <a:t>STEM Fair Data Analysis</a:t>
            </a:r>
          </a:p>
          <a:p>
            <a:r>
              <a:rPr lang="en-US" dirty="0" smtClean="0"/>
              <a:t>Unit 2 Review</a:t>
            </a:r>
          </a:p>
          <a:p>
            <a:r>
              <a:rPr lang="en-US" dirty="0" smtClean="0"/>
              <a:t>9/21-22</a:t>
            </a:r>
          </a:p>
          <a:p>
            <a:r>
              <a:rPr lang="en-US" dirty="0" smtClean="0"/>
              <a:t>Unit 2 Test</a:t>
            </a:r>
          </a:p>
          <a:p>
            <a:r>
              <a:rPr lang="en-US" dirty="0" smtClean="0"/>
              <a:t>Chemical and Physical Changes Lab – CLOSED TOE SHOES!!</a:t>
            </a:r>
          </a:p>
        </p:txBody>
      </p:sp>
    </p:spTree>
    <p:extLst>
      <p:ext uri="{BB962C8B-B14F-4D97-AF65-F5344CB8AC3E}">
        <p14:creationId xmlns:p14="http://schemas.microsoft.com/office/powerpoint/2010/main" val="408572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Notes </a:t>
            </a:r>
            <a:br>
              <a:rPr lang="en-US" dirty="0" smtClean="0"/>
            </a:br>
            <a:r>
              <a:rPr lang="en-US" dirty="0" smtClean="0"/>
              <a:t>– in your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4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is the formula for density?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= </a:t>
            </a:r>
            <a:r>
              <a:rPr lang="en-US" u="sng" dirty="0" smtClean="0"/>
              <a:t>mass</a:t>
            </a:r>
          </a:p>
          <a:p>
            <a:pPr>
              <a:buNone/>
            </a:pPr>
            <a:r>
              <a:rPr lang="en-US" dirty="0" smtClean="0"/>
              <a:t>                volume</a:t>
            </a:r>
          </a:p>
          <a:p>
            <a:r>
              <a:rPr lang="en-US" dirty="0" smtClean="0"/>
              <a:t>What are the units for mass?</a:t>
            </a:r>
          </a:p>
          <a:p>
            <a:r>
              <a:rPr lang="en-US" dirty="0" err="1" smtClean="0"/>
              <a:t>g</a:t>
            </a:r>
            <a:r>
              <a:rPr lang="en-US" dirty="0" smtClean="0"/>
              <a:t>, kg</a:t>
            </a:r>
          </a:p>
          <a:p>
            <a:r>
              <a:rPr lang="en-US" dirty="0" smtClean="0"/>
              <a:t>What are the units for volume?</a:t>
            </a:r>
          </a:p>
          <a:p>
            <a:r>
              <a:rPr lang="en-US" dirty="0" err="1" smtClean="0"/>
              <a:t>mL</a:t>
            </a:r>
            <a:r>
              <a:rPr lang="en-US" dirty="0" smtClean="0"/>
              <a:t> – liquids</a:t>
            </a:r>
          </a:p>
          <a:p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en-US" dirty="0" smtClean="0"/>
              <a:t> – solids </a:t>
            </a:r>
          </a:p>
        </p:txBody>
      </p:sp>
    </p:spTree>
    <p:extLst>
      <p:ext uri="{BB962C8B-B14F-4D97-AF65-F5344CB8AC3E}">
        <p14:creationId xmlns:p14="http://schemas.microsoft.com/office/powerpoint/2010/main" val="281281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is density… more specifically?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Physical Property</a:t>
            </a:r>
          </a:p>
          <a:p>
            <a:pPr eaLnBrk="1" hangingPunct="1"/>
            <a:r>
              <a:rPr lang="en-US" dirty="0" smtClean="0"/>
              <a:t>Density reveals how </a:t>
            </a:r>
            <a:r>
              <a:rPr lang="en-US" b="1" dirty="0" smtClean="0"/>
              <a:t>tightly </a:t>
            </a:r>
            <a:r>
              <a:rPr lang="en-US" dirty="0" smtClean="0"/>
              <a:t>the molecules composing the matter are </a:t>
            </a:r>
            <a:r>
              <a:rPr lang="en-US" b="1" dirty="0" smtClean="0"/>
              <a:t>packed </a:t>
            </a:r>
            <a:r>
              <a:rPr lang="en-US" dirty="0" smtClean="0"/>
              <a:t>and how </a:t>
            </a:r>
            <a:r>
              <a:rPr lang="en-US" b="1" dirty="0" smtClean="0"/>
              <a:t>massive </a:t>
            </a:r>
            <a:r>
              <a:rPr lang="en-US" dirty="0" smtClean="0"/>
              <a:t>the molecules are</a:t>
            </a:r>
          </a:p>
          <a:p>
            <a:pPr eaLnBrk="1" hangingPunct="1"/>
            <a:r>
              <a:rPr lang="en-US" dirty="0" smtClean="0"/>
              <a:t>Compared to the liquid they are in, less dense materials </a:t>
            </a:r>
            <a:r>
              <a:rPr lang="en-US" i="1" dirty="0" smtClean="0"/>
              <a:t>float</a:t>
            </a:r>
            <a:r>
              <a:rPr lang="en-US" dirty="0" smtClean="0"/>
              <a:t>, more dense </a:t>
            </a:r>
            <a:r>
              <a:rPr lang="en-US" i="1" dirty="0" smtClean="0"/>
              <a:t>sink</a:t>
            </a:r>
          </a:p>
          <a:p>
            <a:pPr eaLnBrk="1" hangingPunct="1"/>
            <a:r>
              <a:rPr lang="en-US" dirty="0" smtClean="0"/>
              <a:t>Substances are often identified by their density, as it is rare for two substances to have the same density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36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Density and States of Matter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984" y="1676400"/>
            <a:ext cx="4674996" cy="4876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n-US" sz="3600" dirty="0"/>
              <a:t>Solids</a:t>
            </a:r>
            <a:r>
              <a:rPr lang="en-US" sz="3600" dirty="0" smtClean="0"/>
              <a:t> – composed of:</a:t>
            </a:r>
          </a:p>
          <a:p>
            <a:pPr marL="609600" indent="-609600" eaLnBrk="1" hangingPunct="1"/>
            <a:r>
              <a:rPr lang="en-US" sz="3600" dirty="0" smtClean="0"/>
              <a:t>tightly </a:t>
            </a:r>
            <a:r>
              <a:rPr lang="en-US" sz="3600" dirty="0"/>
              <a:t>packed </a:t>
            </a:r>
            <a:r>
              <a:rPr lang="en-US" sz="3600" dirty="0" smtClean="0"/>
              <a:t>molecules</a:t>
            </a:r>
          </a:p>
          <a:p>
            <a:pPr marL="609600" indent="-609600" eaLnBrk="1" hangingPunct="1"/>
            <a:r>
              <a:rPr lang="en-US" sz="3600" dirty="0" smtClean="0"/>
              <a:t>low </a:t>
            </a:r>
            <a:r>
              <a:rPr lang="en-US" sz="3600" dirty="0"/>
              <a:t>kinetic </a:t>
            </a:r>
            <a:r>
              <a:rPr lang="en-US" sz="3600" dirty="0" smtClean="0"/>
              <a:t>energy</a:t>
            </a:r>
          </a:p>
          <a:p>
            <a:pPr marL="609600" indent="-609600" eaLnBrk="1" hangingPunct="1"/>
            <a:r>
              <a:rPr lang="en-US" sz="3600" dirty="0" smtClean="0"/>
              <a:t>high density</a:t>
            </a:r>
          </a:p>
          <a:p>
            <a:pPr marL="609600" indent="-609600" eaLnBrk="1" hangingPunct="1"/>
            <a:r>
              <a:rPr lang="en-US" sz="3600" dirty="0" smtClean="0"/>
              <a:t>example: Iron (Fe)</a:t>
            </a:r>
            <a:endParaRPr lang="en-US" sz="3600" dirty="0"/>
          </a:p>
        </p:txBody>
      </p:sp>
      <p:pic>
        <p:nvPicPr>
          <p:cNvPr id="25607" name="Picture 7" descr="Soli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-32" r="-32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13276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Angle.thmx</Template>
  <TotalTime>208</TotalTime>
  <Words>1094</Words>
  <Application>Microsoft Macintosh PowerPoint</Application>
  <PresentationFormat>On-screen Show (4:3)</PresentationFormat>
  <Paragraphs>192</Paragraphs>
  <Slides>29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Angle</vt:lpstr>
      <vt:lpstr>MS_ClipArt_Gallery</vt:lpstr>
      <vt:lpstr>Microsoft Clip Gallery</vt:lpstr>
      <vt:lpstr>Density, Matter, Etc. </vt:lpstr>
      <vt:lpstr>Drill</vt:lpstr>
      <vt:lpstr>Objectives</vt:lpstr>
      <vt:lpstr>Agenda – Today</vt:lpstr>
      <vt:lpstr>Agenda – Next Few Classes</vt:lpstr>
      <vt:lpstr>Density Notes  – in your notebook</vt:lpstr>
      <vt:lpstr>What is the formula for density?</vt:lpstr>
      <vt:lpstr>What is density… more specifically?</vt:lpstr>
      <vt:lpstr>Density and States of Matter</vt:lpstr>
      <vt:lpstr>Density and States of Matter</vt:lpstr>
      <vt:lpstr>Density and States of Matter</vt:lpstr>
      <vt:lpstr>Density and States of Matter Plasma</vt:lpstr>
      <vt:lpstr>Practice</vt:lpstr>
      <vt:lpstr>density Demonstration</vt:lpstr>
      <vt:lpstr>Density Problems</vt:lpstr>
      <vt:lpstr>Chemical properties physical properties</vt:lpstr>
      <vt:lpstr>Chemical &amp; Physical Changes &amp; Properties</vt:lpstr>
      <vt:lpstr>Physical vs. Chemical Properties</vt:lpstr>
      <vt:lpstr>Chemical Changes</vt:lpstr>
      <vt:lpstr>Physical Change</vt:lpstr>
      <vt:lpstr>Chemical Change</vt:lpstr>
      <vt:lpstr>5 Signs of a Chemical Change</vt:lpstr>
      <vt:lpstr>Physical or Chemical Change?</vt:lpstr>
      <vt:lpstr>Physical or Chemical Change</vt:lpstr>
      <vt:lpstr>Physical or Chemical Change?</vt:lpstr>
      <vt:lpstr>Physical &amp; Chemical Changes LAB</vt:lpstr>
      <vt:lpstr>Lab Partners-4A</vt:lpstr>
      <vt:lpstr>Lab partners – 4B</vt:lpstr>
      <vt:lpstr>Closure</vt:lpstr>
    </vt:vector>
  </TitlesOfParts>
  <Company>HCPSS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Density, Matter, Etc. </dc:title>
  <dc:creator>Howard County Administrator</dc:creator>
  <cp:lastModifiedBy>Howard County Administrator</cp:lastModifiedBy>
  <cp:revision>9</cp:revision>
  <dcterms:created xsi:type="dcterms:W3CDTF">2015-09-11T18:51:49Z</dcterms:created>
  <dcterms:modified xsi:type="dcterms:W3CDTF">2015-09-15T12:48:21Z</dcterms:modified>
</cp:coreProperties>
</file>