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7" r:id="rId3"/>
    <p:sldId id="258" r:id="rId4"/>
    <p:sldId id="259" r:id="rId5"/>
    <p:sldId id="257" r:id="rId6"/>
    <p:sldId id="261" r:id="rId7"/>
    <p:sldId id="262" r:id="rId8"/>
    <p:sldId id="263" r:id="rId9"/>
    <p:sldId id="264" r:id="rId10"/>
    <p:sldId id="260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46939" y="4281270"/>
            <a:ext cx="3119120" cy="1949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  <a:noFill/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  <a:noFill/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2BF3FE7-76DE-F846-A9D8-C8C8ADB6DB7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AAB2DD5-5728-9340-8055-EE0FF20F46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3FE7-76DE-F846-A9D8-C8C8ADB6DB7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DD5-5728-9340-8055-EE0FF20F46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3FE7-76DE-F846-A9D8-C8C8ADB6DB7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DD5-5728-9340-8055-EE0FF20F46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3FE7-76DE-F846-A9D8-C8C8ADB6DB7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DD5-5728-9340-8055-EE0FF20F4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3FE7-76DE-F846-A9D8-C8C8ADB6DB7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DD5-5728-9340-8055-EE0FF20F4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3FE7-76DE-F846-A9D8-C8C8ADB6DB7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DD5-5728-9340-8055-EE0FF20F4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3FE7-76DE-F846-A9D8-C8C8ADB6DB7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DD5-5728-9340-8055-EE0FF20F4640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3FE7-76DE-F846-A9D8-C8C8ADB6DB7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DD5-5728-9340-8055-EE0FF20F4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3FE7-76DE-F846-A9D8-C8C8ADB6DB7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DD5-5728-9340-8055-EE0FF20F464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3FE7-76DE-F846-A9D8-C8C8ADB6DB7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DD5-5728-9340-8055-EE0FF20F4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3FE7-76DE-F846-A9D8-C8C8ADB6DB7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DD5-5728-9340-8055-EE0FF20F4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3FE7-76DE-F846-A9D8-C8C8ADB6DB7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DD5-5728-9340-8055-EE0FF20F4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3FE7-76DE-F846-A9D8-C8C8ADB6DB7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DD5-5728-9340-8055-EE0FF20F4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52BF3FE7-76DE-F846-A9D8-C8C8ADB6DB7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AAB2DD5-5728-9340-8055-EE0FF20F46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3FE7-76DE-F846-A9D8-C8C8ADB6DB7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DD5-5728-9340-8055-EE0FF20F46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3FE7-76DE-F846-A9D8-C8C8ADB6DB7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DD5-5728-9340-8055-EE0FF20F464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3FE7-76DE-F846-A9D8-C8C8ADB6DB7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DD5-5728-9340-8055-EE0FF20F4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3FE7-76DE-F846-A9D8-C8C8ADB6DB7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DD5-5728-9340-8055-EE0FF20F46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3FE7-76DE-F846-A9D8-C8C8ADB6DB7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DD5-5728-9340-8055-EE0FF20F464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3FE7-76DE-F846-A9D8-C8C8ADB6DB7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B2DD5-5728-9340-8055-EE0FF20F464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2BF3FE7-76DE-F846-A9D8-C8C8ADB6DB71}" type="datetimeFigureOut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DAAB2DD5-5728-9340-8055-EE0FF20F46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Observation Lab, CLUE Puzzle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Forensic Science 8/27/15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4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Clue Logic 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57226"/>
            <a:ext cx="8477250" cy="62007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need:</a:t>
            </a:r>
          </a:p>
          <a:p>
            <a:pPr lvl="1"/>
            <a:r>
              <a:rPr lang="en-US" dirty="0" smtClean="0"/>
              <a:t>Clue Logic Problem (information sheet)</a:t>
            </a:r>
          </a:p>
          <a:p>
            <a:pPr lvl="1"/>
            <a:r>
              <a:rPr lang="en-US" dirty="0" smtClean="0"/>
              <a:t>Clue Logic Puzzle (answer sheet)</a:t>
            </a:r>
          </a:p>
          <a:p>
            <a:r>
              <a:rPr lang="en-US" dirty="0" smtClean="0"/>
              <a:t>Use the information given on the information sheet to solve the crimes.</a:t>
            </a:r>
          </a:p>
          <a:p>
            <a:r>
              <a:rPr lang="en-US" dirty="0" smtClean="0"/>
              <a:t>You must use deductive reasoning to solve the crimes!</a:t>
            </a:r>
          </a:p>
          <a:p>
            <a:pPr lvl="1"/>
            <a:r>
              <a:rPr lang="en-US" dirty="0" smtClean="0"/>
              <a:t>Murderer, Victim, Victim’s gender, Room, Time, Weapon</a:t>
            </a:r>
          </a:p>
          <a:p>
            <a:r>
              <a:rPr lang="en-US" dirty="0" smtClean="0"/>
              <a:t>If you like, you can set it up like a Sudoku. 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/>
              <a:t>I put every possibility into each square, and then crossed them out.</a:t>
            </a:r>
          </a:p>
        </p:txBody>
      </p:sp>
    </p:spTree>
    <p:extLst>
      <p:ext uri="{BB962C8B-B14F-4D97-AF65-F5344CB8AC3E}">
        <p14:creationId xmlns:p14="http://schemas.microsoft.com/office/powerpoint/2010/main" val="332156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b="1" dirty="0" smtClean="0"/>
              <a:t>When you have eliminated the impossible, whatever remains, </a:t>
            </a:r>
            <a:r>
              <a:rPr lang="en-US" b="1" i="1" dirty="0" smtClean="0"/>
              <a:t>however improbable, must be the truth.”</a:t>
            </a:r>
            <a:endParaRPr lang="en-US" dirty="0" smtClean="0"/>
          </a:p>
          <a:p>
            <a:r>
              <a:rPr lang="en-US" dirty="0" smtClean="0"/>
              <a:t>How does this quotation from Sir Arthur Conan Doyle’s Sherlock Holmes apply to the Clue Logic Puzzle?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9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Pd.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Planned Fire Drill – when the bell rings, go out to the right, down the stairs, and straight out to the grass.</a:t>
            </a:r>
          </a:p>
          <a:p>
            <a:r>
              <a:rPr lang="en-US" dirty="0" smtClean="0"/>
              <a:t>Please stay together on the grass and do NOT stand in the road.</a:t>
            </a:r>
          </a:p>
          <a:p>
            <a:r>
              <a:rPr lang="en-US" dirty="0" smtClean="0"/>
              <a:t>Once we return to the room, we’ll </a:t>
            </a:r>
            <a:r>
              <a:rPr lang="en-US" smtClean="0"/>
              <a:t>get started!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3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444500" y="609600"/>
            <a:ext cx="7937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DRILL: Write down the </a:t>
            </a:r>
            <a:r>
              <a:rPr lang="en-US" sz="2400" dirty="0"/>
              <a:t>6 differences between the two pictures.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304271" y="5715001"/>
            <a:ext cx="8458729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Answers: Hair tie, mouse hole, table leg, phone, phone cord, missing watch band</a:t>
            </a:r>
          </a:p>
        </p:txBody>
      </p:sp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2"/>
          <a:srcRect l="4092" t="19505" r="48628" b="56766"/>
          <a:stretch>
            <a:fillRect/>
          </a:stretch>
        </p:blipFill>
        <p:spPr bwMode="auto">
          <a:xfrm>
            <a:off x="444500" y="1295400"/>
            <a:ext cx="830527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637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937420"/>
            <a:ext cx="8223249" cy="59205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IWBAT</a:t>
            </a:r>
          </a:p>
          <a:p>
            <a:pPr lvl="1"/>
            <a:r>
              <a:rPr lang="en-US" dirty="0" smtClean="0"/>
              <a:t>Plan to depict a crime</a:t>
            </a:r>
          </a:p>
          <a:p>
            <a:pPr lvl="1"/>
            <a:r>
              <a:rPr lang="en-US" dirty="0" smtClean="0"/>
              <a:t>Use logic to solve a </a:t>
            </a:r>
            <a:r>
              <a:rPr lang="en-US" dirty="0" smtClean="0"/>
              <a:t>puzzle</a:t>
            </a:r>
          </a:p>
          <a:p>
            <a:r>
              <a:rPr lang="en-US" dirty="0" smtClean="0"/>
              <a:t>Collect Bertillon Lab</a:t>
            </a:r>
            <a:endParaRPr lang="en-US" dirty="0" smtClean="0"/>
          </a:p>
          <a:p>
            <a:r>
              <a:rPr lang="en-US" dirty="0" smtClean="0"/>
              <a:t>NOTE: I won’t see many of you tomorrow</a:t>
            </a:r>
          </a:p>
          <a:p>
            <a:pPr lvl="1"/>
            <a:r>
              <a:rPr lang="en-US" dirty="0" smtClean="0"/>
              <a:t>Pd. 3 – I’ll be dropping my son off at his first day of kindergarten. Sniff! </a:t>
            </a:r>
          </a:p>
          <a:p>
            <a:pPr lvl="2"/>
            <a:r>
              <a:rPr lang="en-US" dirty="0" smtClean="0"/>
              <a:t>(This is when you’ll do The Deadly Picnic Lab)</a:t>
            </a:r>
          </a:p>
          <a:p>
            <a:pPr lvl="1"/>
            <a:r>
              <a:rPr lang="en-US" dirty="0" smtClean="0"/>
              <a:t>Pd. 5 &amp; 6 – Seniors will be at the retreat, and I will see the Juniors (just a few of you.)</a:t>
            </a:r>
          </a:p>
          <a:p>
            <a:r>
              <a:rPr lang="en-US" dirty="0" smtClean="0"/>
              <a:t>HW</a:t>
            </a:r>
            <a:r>
              <a:rPr lang="en-US" dirty="0" smtClean="0"/>
              <a:t>: For Monday: </a:t>
            </a:r>
          </a:p>
          <a:p>
            <a:pPr lvl="1"/>
            <a:r>
              <a:rPr lang="en-US" dirty="0" smtClean="0"/>
              <a:t>Clue Logic Puzzle</a:t>
            </a:r>
          </a:p>
          <a:p>
            <a:pPr lvl="1"/>
            <a:r>
              <a:rPr lang="en-US" dirty="0" smtClean="0"/>
              <a:t>Pd. 5 &amp; 6 – The Deadly Picnic </a:t>
            </a:r>
            <a:r>
              <a:rPr lang="en-US" dirty="0" smtClean="0"/>
              <a:t>Lab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027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Drill</a:t>
            </a:r>
          </a:p>
          <a:p>
            <a:r>
              <a:rPr lang="en-US" dirty="0" smtClean="0"/>
              <a:t>Observation Lab Part 1</a:t>
            </a:r>
          </a:p>
          <a:p>
            <a:r>
              <a:rPr lang="en-US" dirty="0" smtClean="0"/>
              <a:t>Clue Logic Puzzle</a:t>
            </a:r>
          </a:p>
          <a:p>
            <a:r>
              <a:rPr lang="en-US" dirty="0" smtClean="0"/>
              <a:t>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9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371601"/>
            <a:ext cx="8493125" cy="52036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Today, you will do Part 1 of a two part lab.</a:t>
            </a:r>
          </a:p>
          <a:p>
            <a:r>
              <a:rPr lang="en-US" dirty="0" smtClean="0"/>
              <a:t>For the first part, you will be assigned a group.</a:t>
            </a:r>
          </a:p>
          <a:p>
            <a:r>
              <a:rPr lang="en-US" dirty="0" smtClean="0"/>
              <a:t>Each group will be given a scenario.  You will have time to figure out how to act/show the scenario to the class. You will be performing on Monday.</a:t>
            </a:r>
          </a:p>
          <a:p>
            <a:r>
              <a:rPr lang="en-US" dirty="0" smtClean="0"/>
              <a:t>Ms. Bloedorn has the “gun,” “money,” and white powder in a bag.  For other props and costumes, you should improvise, or bring in things on Monday.</a:t>
            </a:r>
          </a:p>
          <a:p>
            <a:r>
              <a:rPr lang="en-US" dirty="0" smtClean="0"/>
              <a:t>Once you’ve figured out your scenario, return to the Clue Logic Puzzle.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1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5738"/>
            <a:ext cx="7313613" cy="868362"/>
          </a:xfrm>
        </p:spPr>
        <p:txBody>
          <a:bodyPr/>
          <a:lstStyle/>
          <a:p>
            <a:r>
              <a:rPr lang="en-US" dirty="0" smtClean="0"/>
              <a:t>Pd. 3 Lab Groups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11095"/>
              </p:ext>
            </p:extLst>
          </p:nvPr>
        </p:nvGraphicFramePr>
        <p:xfrm>
          <a:off x="492124" y="1054100"/>
          <a:ext cx="8143876" cy="5575415"/>
        </p:xfrm>
        <a:graphic>
          <a:graphicData uri="http://schemas.openxmlformats.org/drawingml/2006/table">
            <a:tbl>
              <a:tblPr/>
              <a:tblGrid>
                <a:gridCol w="960711"/>
                <a:gridCol w="1611039"/>
                <a:gridCol w="1404117"/>
                <a:gridCol w="1374556"/>
                <a:gridCol w="1374556"/>
                <a:gridCol w="1418897"/>
              </a:tblGrid>
              <a:tr h="744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Braswell, Christopher M.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Green, Kourtney M.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Leisawitz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Paul E.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Shuart, Bryce R.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Wells, Kendall E.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Brazinski, Gillian E.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Hardy, Claudia L.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Penix, Katelyn A.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Song, In Beom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Werneth, Kelly A.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Burdett, Jake R.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Harris, Andrew J.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Perez, Dylan M.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Soop, Ryan W.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Williams, Ashley M.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Carpenter, Lacey D.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Jaiteh, Bambo B.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Place, Samantha T.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Spause, Scott A.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Yarrish, Stephanie R.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Colon, Gabriella F.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Johnson, Graham P.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Roberts, Amanda M.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Stark, Ryan A.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Young, Ryan T.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Daniel, Ryan A.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Keenan, Eryn M.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Russo, Elise S.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Von Neida, Jacob H.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Filar, Rachel L.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Kundrat, Nicholas M.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Sayyad, Tamer R.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Watts, Brandon A. 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15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Pd. 5 Lab Groups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336866"/>
              </p:ext>
            </p:extLst>
          </p:nvPr>
        </p:nvGraphicFramePr>
        <p:xfrm>
          <a:off x="190500" y="1317626"/>
          <a:ext cx="8953498" cy="5098672"/>
        </p:xfrm>
        <a:graphic>
          <a:graphicData uri="http://schemas.openxmlformats.org/drawingml/2006/table">
            <a:tbl>
              <a:tblPr/>
              <a:tblGrid>
                <a:gridCol w="217490"/>
                <a:gridCol w="2260241"/>
                <a:gridCol w="1686211"/>
                <a:gridCol w="1686211"/>
                <a:gridCol w="1632395"/>
                <a:gridCol w="1470950"/>
              </a:tblGrid>
              <a:tr h="7460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Andrews, Trevor S.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Desantis, Nicole E.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Khan, Abdullah N.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Scopelliti, Sophia E.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Velasquez, Lori N.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37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Boayue, Yanelle M.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English, Claire S.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Lehman, Mira L.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Shafi, Maheen T.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460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Bonano Rodriguez, Nemesis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Feinleib, Leanna M.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Marquez, Sabrina N.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Snow, Abby W.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60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Bye, Jennifer E.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Gettier, Victoria M.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Martin, Jacen C.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Stubbs, Dierra N.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60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Caulker, Christine S.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Hill, Grant L.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McGuire, Daniel J.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Tayam, Rachel M.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60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Conrad, Dakota L.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Kamal, Samantha N.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Petersen, Kyle T.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Taylor, Zyaire A.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60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Davis, Sam W.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Kelley, Kristen V.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Rawleigh, Jacob S.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Thornton, Megan K.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64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Pd. 6 Lab Groups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444328"/>
              </p:ext>
            </p:extLst>
          </p:nvPr>
        </p:nvGraphicFramePr>
        <p:xfrm>
          <a:off x="396875" y="1673223"/>
          <a:ext cx="8397875" cy="4356100"/>
        </p:xfrm>
        <a:graphic>
          <a:graphicData uri="http://schemas.openxmlformats.org/drawingml/2006/table">
            <a:tbl>
              <a:tblPr/>
              <a:tblGrid>
                <a:gridCol w="1746758"/>
                <a:gridCol w="1746758"/>
                <a:gridCol w="1729963"/>
                <a:gridCol w="1562005"/>
                <a:gridCol w="1612391"/>
              </a:tblGrid>
              <a:tr h="454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Bloomquist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Isabella M.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Gluckman, Meleca H.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McNair, Stephen F.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Riesett, Lyndsey M.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Bruner, Amy M.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Gosselin, Samantha S.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Melia, Lauren M.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Robinson, Zachary T.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Chaconas, Alyson M.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Hart, Sydney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Metzler, Austin M.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Rollins, Shannon M.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Clary, Megan E.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Ho, Nicholas T.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Okoye, Anastasia C.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Vane, Luke F.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Deblasio, Brenna M.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Jacobs, Benjamin B.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O'Malley, Patrick T.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Vonella, Julia M.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Eich, Mikayla A.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Matus, Ashley E.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Prechtl, Emily M.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Walsh, Reid A.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Fair, Nicholas A.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Maynor, Danzel A.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Regal, Grace M.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Weir,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Kaitlyn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98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llue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Cllue.thmx</Template>
  <TotalTime>532</TotalTime>
  <Words>922</Words>
  <Application>Microsoft Macintosh PowerPoint</Application>
  <PresentationFormat>On-screen Show (4:3)</PresentationFormat>
  <Paragraphs>157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Cllue</vt:lpstr>
      <vt:lpstr>Observation Lab, CLUE Puzzle</vt:lpstr>
      <vt:lpstr>Pd. 3</vt:lpstr>
      <vt:lpstr>PowerPoint Presentation</vt:lpstr>
      <vt:lpstr>Objectives</vt:lpstr>
      <vt:lpstr>Agenda</vt:lpstr>
      <vt:lpstr>Lab Procedure</vt:lpstr>
      <vt:lpstr>Pd. 3 Lab Groups</vt:lpstr>
      <vt:lpstr>Pd. 5 Lab Groups</vt:lpstr>
      <vt:lpstr>Pd. 6 Lab Groups</vt:lpstr>
      <vt:lpstr>Clue Logic Puzzle</vt:lpstr>
      <vt:lpstr>Closure</vt:lpstr>
    </vt:vector>
  </TitlesOfParts>
  <Company>HCPSS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Lab, CLUE Puzzle</dc:title>
  <dc:creator>Howard County Administrator</dc:creator>
  <cp:lastModifiedBy>Howard County Administrator</cp:lastModifiedBy>
  <cp:revision>7</cp:revision>
  <dcterms:created xsi:type="dcterms:W3CDTF">2015-08-26T19:36:00Z</dcterms:created>
  <dcterms:modified xsi:type="dcterms:W3CDTF">2015-08-27T19:12:43Z</dcterms:modified>
</cp:coreProperties>
</file>