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C59021-EECC-904C-B7E4-6250A726A37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C1EFE4-37E3-C848-A4E3-C3A46C612A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ICE Boxes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6/12/15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3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would you like to have for a drill </a:t>
            </a:r>
            <a:r>
              <a:rPr lang="en-US" dirty="0" smtClean="0"/>
              <a:t>Monday?</a:t>
            </a:r>
            <a:endParaRPr lang="en-US" dirty="0" smtClean="0"/>
          </a:p>
          <a:p>
            <a:pPr lvl="1"/>
            <a:r>
              <a:rPr lang="en-US" dirty="0" smtClean="0"/>
              <a:t>ICE Box</a:t>
            </a:r>
          </a:p>
          <a:p>
            <a:pPr lvl="1"/>
            <a:r>
              <a:rPr lang="en-US" dirty="0" smtClean="0"/>
              <a:t>Le Chatelier’s Principle</a:t>
            </a:r>
          </a:p>
          <a:p>
            <a:pPr lvl="1"/>
            <a:r>
              <a:rPr lang="en-US" dirty="0" smtClean="0"/>
              <a:t>Reaction Energy </a:t>
            </a:r>
            <a:r>
              <a:rPr lang="en-US" dirty="0" smtClean="0"/>
              <a:t>Diagram</a:t>
            </a:r>
          </a:p>
          <a:p>
            <a:pPr lvl="1"/>
            <a:r>
              <a:rPr lang="en-US" dirty="0" smtClean="0"/>
              <a:t>Something from earlier </a:t>
            </a:r>
            <a:r>
              <a:rPr lang="en-US" smtClean="0"/>
              <a:t>in the year?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7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strong acid and a weak acid?</a:t>
            </a:r>
          </a:p>
          <a:p>
            <a:r>
              <a:rPr lang="en-US" dirty="0" smtClean="0"/>
              <a:t>What range of values of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would you expect for a weak acid? Strong acid?</a:t>
            </a:r>
          </a:p>
          <a:p>
            <a:endParaRPr lang="en-US" dirty="0"/>
          </a:p>
          <a:p>
            <a:r>
              <a:rPr lang="en-US" dirty="0" smtClean="0"/>
              <a:t>HW: Work on review packet</a:t>
            </a:r>
          </a:p>
          <a:p>
            <a:pPr lvl="1"/>
            <a:r>
              <a:rPr lang="en-US" dirty="0" smtClean="0"/>
              <a:t>Bring in textbook!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WBAT </a:t>
            </a:r>
          </a:p>
          <a:p>
            <a:pPr lvl="1"/>
            <a:r>
              <a:rPr lang="en-US" sz="2400" dirty="0" smtClean="0"/>
              <a:t>explain chemical equilibrium as a dynamic system.</a:t>
            </a:r>
          </a:p>
          <a:p>
            <a:pPr lvl="1"/>
            <a:r>
              <a:rPr lang="en-US" sz="2400" dirty="0" smtClean="0"/>
              <a:t>use Le Chatelier’s Principle to predict the effects of changes to a chemical system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Use ICE boxes to solve equilibrium problems, with standard or acid/base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5007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put up #3-5 from pg. 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NH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</a:rPr>
              <a:t>3(aq)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 + H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O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</a:rPr>
              <a:t>(l)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 NH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4</a:t>
            </a:r>
            <a:r>
              <a:rPr lang="en-US" baseline="30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+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(aq)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 + OH</a:t>
            </a:r>
            <a:r>
              <a:rPr lang="en-US" baseline="30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-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(aq)</a:t>
            </a:r>
          </a:p>
          <a:p>
            <a:pPr eaLnBrk="1" hangingPunct="1"/>
            <a:r>
              <a:rPr lang="en-US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Initially, you have a concentration of 0.010 M NH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3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.  Find the concentrations at equilibrium.  Calculate the pH.  K</a:t>
            </a:r>
            <a:r>
              <a:rPr lang="en-US" baseline="-25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b</a:t>
            </a:r>
            <a:r>
              <a:rPr lang="en-US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 = 1.80 x 10</a:t>
            </a:r>
            <a:r>
              <a:rPr lang="en-US" baseline="30000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-5</a:t>
            </a:r>
          </a:p>
          <a:p>
            <a:pPr eaLnBrk="1" hangingPunct="1"/>
            <a:r>
              <a:rPr lang="en-US">
                <a:latin typeface="Comic Sans MS" charset="0"/>
                <a:ea typeface="ＭＳ Ｐゴシック" charset="0"/>
                <a:cs typeface="ＭＳ Ｐゴシック" charset="0"/>
                <a:sym typeface="Wingdings" charset="0"/>
              </a:rPr>
              <a:t>Use an ICE table!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Weak Base Example</a:t>
            </a:r>
          </a:p>
        </p:txBody>
      </p:sp>
    </p:spTree>
    <p:extLst>
      <p:ext uri="{BB962C8B-B14F-4D97-AF65-F5344CB8AC3E}">
        <p14:creationId xmlns:p14="http://schemas.microsoft.com/office/powerpoint/2010/main" val="371312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Group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4533900"/>
        </p:xfrm>
        <a:graphic>
          <a:graphicData uri="http://schemas.openxmlformats.org/drawingml/2006/table">
            <a:tbl>
              <a:tblPr/>
              <a:tblGrid>
                <a:gridCol w="1936750"/>
                <a:gridCol w="1936750"/>
                <a:gridCol w="1936750"/>
                <a:gridCol w="193675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6078" marR="860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NH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NH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OH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marL="86078" marR="860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0.010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6078" marR="860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-x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+x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+x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E</a:t>
                      </a:r>
                    </a:p>
                  </a:txBody>
                  <a:tcPr marL="86078" marR="860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0.010 – x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+x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ＭＳ Ｐゴシック" charset="0"/>
                          <a:cs typeface="ＭＳ Ｐゴシック" charset="0"/>
                        </a:rPr>
                        <a:t>+x</a:t>
                      </a:r>
                    </a:p>
                  </a:txBody>
                  <a:tcPr marL="86078" marR="860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Weak Base Example</a:t>
            </a:r>
          </a:p>
        </p:txBody>
      </p:sp>
    </p:spTree>
    <p:extLst>
      <p:ext uri="{BB962C8B-B14F-4D97-AF65-F5344CB8AC3E}">
        <p14:creationId xmlns:p14="http://schemas.microsoft.com/office/powerpoint/2010/main" val="371290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omic Sans MS" charset="0"/>
                <a:ea typeface="ＭＳ Ｐゴシック" charset="0"/>
                <a:cs typeface="ＭＳ Ｐゴシック" charset="0"/>
              </a:rPr>
              <a:t>Write K</a:t>
            </a:r>
            <a:r>
              <a:rPr lang="en-US" sz="2800" baseline="-25000" dirty="0">
                <a:latin typeface="Comic Sans MS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 dirty="0">
                <a:latin typeface="Comic Sans MS" charset="0"/>
                <a:ea typeface="ＭＳ Ｐゴシック" charset="0"/>
                <a:cs typeface="ＭＳ Ｐゴシック" charset="0"/>
              </a:rPr>
              <a:t> expression:</a:t>
            </a:r>
          </a:p>
          <a:p>
            <a:pPr eaLnBrk="1" hangingPunct="1"/>
            <a:endParaRPr lang="en-US" sz="2800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Comic Sans MS" charset="0"/>
                <a:ea typeface="ＭＳ Ｐゴシック" charset="0"/>
                <a:cs typeface="ＭＳ Ｐゴシック" charset="0"/>
              </a:rPr>
              <a:t>Assume x is small because K</a:t>
            </a:r>
            <a:r>
              <a:rPr lang="en-US" sz="2800" baseline="-25000" dirty="0">
                <a:latin typeface="Comic Sans MS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 dirty="0">
                <a:latin typeface="Comic Sans MS" charset="0"/>
                <a:ea typeface="ＭＳ Ｐゴシック" charset="0"/>
                <a:cs typeface="ＭＳ Ｐゴシック" charset="0"/>
              </a:rPr>
              <a:t> is very small, therefore x can be ignored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latin typeface="Comic Sans MS" charset="0"/>
                <a:ea typeface="ＭＳ Ｐゴシック" charset="0"/>
                <a:cs typeface="ＭＳ Ｐゴシック" charset="0"/>
              </a:rPr>
              <a:t>Weak Base Example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2978150"/>
            <a:ext cx="7696200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mic Sans MS" charset="0"/>
              </a:rPr>
              <a:t>K</a:t>
            </a:r>
            <a:r>
              <a:rPr lang="en-US" sz="2800" baseline="-25000" dirty="0">
                <a:latin typeface="Comic Sans MS" charset="0"/>
              </a:rPr>
              <a:t>b</a:t>
            </a:r>
            <a:r>
              <a:rPr lang="en-US" sz="2800" dirty="0">
                <a:latin typeface="Comic Sans MS" charset="0"/>
              </a:rPr>
              <a:t> = 1.80 x 10</a:t>
            </a:r>
            <a:r>
              <a:rPr lang="en-US" sz="2800" baseline="30000" dirty="0">
                <a:latin typeface="Comic Sans MS" charset="0"/>
              </a:rPr>
              <a:t>-5</a:t>
            </a:r>
            <a:r>
              <a:rPr lang="en-US" sz="2800" dirty="0">
                <a:latin typeface="Comic Sans MS" charset="0"/>
              </a:rPr>
              <a:t> = </a:t>
            </a:r>
            <a:r>
              <a:rPr lang="en-US" sz="2800" u="sng" dirty="0">
                <a:latin typeface="Comic Sans MS" charset="0"/>
              </a:rPr>
              <a:t>[NH</a:t>
            </a:r>
            <a:r>
              <a:rPr lang="en-US" sz="2800" u="sng" baseline="-25000" dirty="0">
                <a:latin typeface="Comic Sans MS" charset="0"/>
              </a:rPr>
              <a:t>4</a:t>
            </a:r>
            <a:r>
              <a:rPr lang="en-US" sz="2800" u="sng" dirty="0">
                <a:latin typeface="Comic Sans MS" charset="0"/>
              </a:rPr>
              <a:t>][OH</a:t>
            </a:r>
            <a:r>
              <a:rPr lang="en-US" sz="2800" u="sng" baseline="30000" dirty="0">
                <a:latin typeface="Comic Sans MS" charset="0"/>
              </a:rPr>
              <a:t>-</a:t>
            </a:r>
            <a:r>
              <a:rPr lang="en-US" sz="2800" u="sng" dirty="0">
                <a:latin typeface="Comic Sans MS" charset="0"/>
              </a:rPr>
              <a:t>]</a:t>
            </a:r>
            <a:r>
              <a:rPr lang="en-US" sz="2800" dirty="0">
                <a:latin typeface="Comic Sans MS" charset="0"/>
              </a:rPr>
              <a:t> </a:t>
            </a:r>
            <a:r>
              <a:rPr lang="en-US" sz="2800" dirty="0" smtClean="0">
                <a:latin typeface="Comic Sans MS" charset="0"/>
              </a:rPr>
              <a:t>=	 </a:t>
            </a:r>
            <a:r>
              <a:rPr lang="en-US" sz="2800" u="sng" dirty="0" smtClean="0">
                <a:latin typeface="Comic Sans MS" charset="0"/>
              </a:rPr>
              <a:t> </a:t>
            </a:r>
            <a:r>
              <a:rPr lang="en-US" sz="2800" u="sng" dirty="0">
                <a:latin typeface="Comic Sans MS" charset="0"/>
              </a:rPr>
              <a:t>x</a:t>
            </a:r>
            <a:r>
              <a:rPr lang="en-US" sz="2800" u="sng" baseline="30000" dirty="0">
                <a:latin typeface="Comic Sans MS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mic Sans MS" charset="0"/>
              </a:rPr>
              <a:t>			       </a:t>
            </a:r>
            <a:r>
              <a:rPr lang="en-US" sz="2800" dirty="0" smtClean="0">
                <a:latin typeface="Comic Sans MS" charset="0"/>
              </a:rPr>
              <a:t>			 </a:t>
            </a:r>
            <a:r>
              <a:rPr lang="en-US" sz="2800" dirty="0">
                <a:latin typeface="Comic Sans MS" charset="0"/>
              </a:rPr>
              <a:t>[NH</a:t>
            </a:r>
            <a:r>
              <a:rPr lang="en-US" sz="2800" baseline="-25000" dirty="0">
                <a:latin typeface="Comic Sans MS" charset="0"/>
              </a:rPr>
              <a:t>3</a:t>
            </a:r>
            <a:r>
              <a:rPr lang="en-US" sz="2800" dirty="0">
                <a:latin typeface="Comic Sans MS" charset="0"/>
              </a:rPr>
              <a:t>]     </a:t>
            </a:r>
            <a:r>
              <a:rPr lang="en-US" sz="2800" dirty="0" smtClean="0">
                <a:latin typeface="Comic Sans MS" charset="0"/>
              </a:rPr>
              <a:t>	  0.010</a:t>
            </a:r>
            <a:r>
              <a:rPr lang="en-US" sz="2800" dirty="0">
                <a:latin typeface="Comic Sans MS" charset="0"/>
              </a:rPr>
              <a:t>-x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057400" y="5340350"/>
            <a:ext cx="4876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mic Sans MS" charset="0"/>
              </a:rPr>
              <a:t>K</a:t>
            </a:r>
            <a:r>
              <a:rPr lang="en-US" sz="2800" baseline="-25000" dirty="0">
                <a:latin typeface="Comic Sans MS" charset="0"/>
              </a:rPr>
              <a:t>b</a:t>
            </a:r>
            <a:r>
              <a:rPr lang="en-US" sz="2800" dirty="0">
                <a:latin typeface="Comic Sans MS" charset="0"/>
              </a:rPr>
              <a:t> = 1.80 x 10</a:t>
            </a:r>
            <a:r>
              <a:rPr lang="en-US" sz="2800" baseline="30000" dirty="0">
                <a:latin typeface="Comic Sans MS" charset="0"/>
              </a:rPr>
              <a:t>-5</a:t>
            </a:r>
            <a:r>
              <a:rPr lang="en-US" sz="2800" dirty="0">
                <a:latin typeface="Comic Sans MS" charset="0"/>
              </a:rPr>
              <a:t> = </a:t>
            </a:r>
            <a:r>
              <a:rPr lang="en-US" sz="2800" u="sng" dirty="0">
                <a:latin typeface="Comic Sans MS" charset="0"/>
              </a:rPr>
              <a:t> x</a:t>
            </a:r>
            <a:r>
              <a:rPr lang="en-US" sz="2800" u="sng" baseline="30000" dirty="0">
                <a:latin typeface="Comic Sans MS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mic Sans MS" charset="0"/>
              </a:rPr>
              <a:t>		         </a:t>
            </a:r>
            <a:r>
              <a:rPr lang="en-US" sz="2800" dirty="0" smtClean="0">
                <a:latin typeface="Comic Sans MS" charset="0"/>
              </a:rPr>
              <a:t>		0.010</a:t>
            </a:r>
            <a:endParaRPr lang="en-US" sz="2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8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3270250"/>
            <a:ext cx="7745505" cy="3587751"/>
          </a:xfrm>
        </p:spPr>
        <p:txBody>
          <a:bodyPr>
            <a:normAutofit fontScale="92500"/>
          </a:bodyPr>
          <a:lstStyle/>
          <a:p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x = [NH</a:t>
            </a:r>
            <a:r>
              <a:rPr lang="en-US" sz="3000" baseline="-25000" dirty="0">
                <a:latin typeface="Comic Sans MS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3000" baseline="30000" dirty="0">
                <a:latin typeface="Comic Sans MS" charset="0"/>
                <a:ea typeface="ＭＳ Ｐゴシック" charset="0"/>
                <a:cs typeface="ＭＳ Ｐゴシック" charset="0"/>
              </a:rPr>
              <a:t>+</a:t>
            </a: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] = [OH</a:t>
            </a:r>
            <a:r>
              <a:rPr lang="en-US" sz="3000" baseline="30000" dirty="0">
                <a:latin typeface="Comic Sans MS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] = 4.20 x 10</a:t>
            </a:r>
            <a:r>
              <a:rPr lang="en-US" sz="3000" baseline="30000" dirty="0">
                <a:latin typeface="Comic Sans MS" charset="0"/>
                <a:ea typeface="ＭＳ Ｐゴシック" charset="0"/>
                <a:cs typeface="ＭＳ Ｐゴシック" charset="0"/>
              </a:rPr>
              <a:t>-4</a:t>
            </a: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000" dirty="0" smtClean="0">
                <a:latin typeface="Comic Sans MS" charset="0"/>
                <a:ea typeface="ＭＳ Ｐゴシック" charset="0"/>
                <a:cs typeface="ＭＳ Ｐゴシック" charset="0"/>
              </a:rPr>
              <a:t>M</a:t>
            </a:r>
          </a:p>
          <a:p>
            <a:r>
              <a:rPr lang="en-US" dirty="0" smtClean="0">
                <a:latin typeface="Comic Sans MS" charset="0"/>
                <a:ea typeface="ＭＳ Ｐゴシック" charset="0"/>
                <a:cs typeface="ＭＳ Ｐゴシック" charset="0"/>
              </a:rPr>
              <a:t>5</a:t>
            </a: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% rule?</a:t>
            </a:r>
          </a:p>
          <a:p>
            <a:pPr lvl="1"/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% = 4.20 x 10</a:t>
            </a:r>
            <a:r>
              <a:rPr lang="en-US" baseline="30000" dirty="0" smtClean="0">
                <a:latin typeface="Comic Sans MS" charset="0"/>
                <a:ea typeface="ＭＳ Ｐゴシック" charset="0"/>
                <a:cs typeface="ＭＳ Ｐゴシック" charset="0"/>
              </a:rPr>
              <a:t>-4</a:t>
            </a:r>
            <a:r>
              <a:rPr lang="en-US" dirty="0" smtClean="0"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M</a:t>
            </a:r>
            <a:r>
              <a:rPr lang="en-US" dirty="0" smtClean="0">
                <a:latin typeface="Comic Sans MS" charset="0"/>
                <a:ea typeface="ＭＳ Ｐゴシック" charset="0"/>
                <a:cs typeface="ＭＳ Ｐゴシック" charset="0"/>
              </a:rPr>
              <a:t>/0.010 M </a:t>
            </a: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x 100% = </a:t>
            </a:r>
            <a:r>
              <a:rPr lang="en-US" dirty="0" smtClean="0">
                <a:latin typeface="Comic Sans MS" charset="0"/>
                <a:ea typeface="ＭＳ Ｐゴシック" charset="0"/>
                <a:cs typeface="ＭＳ Ｐゴシック" charset="0"/>
              </a:rPr>
              <a:t>4.2</a:t>
            </a: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%</a:t>
            </a:r>
          </a:p>
          <a:p>
            <a:pPr lvl="1"/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Yes! We can use this approximation</a:t>
            </a:r>
            <a:r>
              <a:rPr lang="en-US" dirty="0" smtClean="0">
                <a:latin typeface="Comic Sans MS" charset="0"/>
                <a:ea typeface="ＭＳ Ｐゴシック" charset="0"/>
                <a:cs typeface="ＭＳ Ｐゴシック" charset="0"/>
              </a:rPr>
              <a:t>.</a:t>
            </a:r>
            <a:endParaRPr lang="en-US" sz="3000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 err="1">
                <a:latin typeface="Comic Sans MS" charset="0"/>
                <a:ea typeface="ＭＳ Ｐゴシック" charset="0"/>
                <a:cs typeface="ＭＳ Ｐゴシック" charset="0"/>
              </a:rPr>
              <a:t>pOH</a:t>
            </a: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 = - log [OH</a:t>
            </a:r>
            <a:r>
              <a:rPr lang="en-US" sz="3000" baseline="30000" dirty="0">
                <a:latin typeface="Comic Sans MS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] = 3.37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pH + </a:t>
            </a:r>
            <a:r>
              <a:rPr lang="en-US" sz="3000" dirty="0" err="1">
                <a:latin typeface="Comic Sans MS" charset="0"/>
                <a:ea typeface="ＭＳ Ｐゴシック" charset="0"/>
                <a:cs typeface="ＭＳ Ｐゴシック" charset="0"/>
              </a:rPr>
              <a:t>pOH</a:t>
            </a: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 = 14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omic Sans MS" charset="0"/>
                <a:ea typeface="ＭＳ Ｐゴシック" charset="0"/>
                <a:cs typeface="ＭＳ Ｐゴシック" charset="0"/>
              </a:rPr>
              <a:t>Therefore, 14 - 3.37 = 10.6 = pH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Weak Base Example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990725" y="2090981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Comic Sans MS" charset="0"/>
              </a:rPr>
              <a:t>K</a:t>
            </a:r>
            <a:r>
              <a:rPr lang="en-US" sz="3200" baseline="-25000" dirty="0">
                <a:latin typeface="Comic Sans MS" charset="0"/>
              </a:rPr>
              <a:t>b</a:t>
            </a:r>
            <a:r>
              <a:rPr lang="en-US" sz="3200" dirty="0">
                <a:latin typeface="Comic Sans MS" charset="0"/>
              </a:rPr>
              <a:t> = 1.80 x 10</a:t>
            </a:r>
            <a:r>
              <a:rPr lang="en-US" sz="3200" baseline="30000" dirty="0">
                <a:latin typeface="Comic Sans MS" charset="0"/>
              </a:rPr>
              <a:t>-5</a:t>
            </a:r>
            <a:r>
              <a:rPr lang="en-US" sz="3200" dirty="0">
                <a:latin typeface="Comic Sans MS" charset="0"/>
              </a:rPr>
              <a:t> = </a:t>
            </a:r>
            <a:r>
              <a:rPr lang="en-US" sz="3200" u="sng" dirty="0">
                <a:latin typeface="Comic Sans MS" charset="0"/>
              </a:rPr>
              <a:t> x</a:t>
            </a:r>
            <a:r>
              <a:rPr lang="en-US" sz="3200" u="sng" baseline="30000" dirty="0">
                <a:latin typeface="Comic Sans MS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Comic Sans MS" charset="0"/>
              </a:rPr>
              <a:t>		          </a:t>
            </a:r>
            <a:r>
              <a:rPr lang="en-US" sz="3200" dirty="0" smtClean="0">
                <a:latin typeface="Comic Sans MS" charset="0"/>
              </a:rPr>
              <a:t>			0.010</a:t>
            </a:r>
            <a:endParaRPr lang="en-US" sz="32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6 in packet – Acid and Base </a:t>
            </a:r>
            <a:r>
              <a:rPr lang="en-US" dirty="0" err="1" smtClean="0"/>
              <a:t>Eq</a:t>
            </a:r>
            <a:r>
              <a:rPr lang="en-US" dirty="0" smtClean="0"/>
              <a:t> Practice </a:t>
            </a:r>
          </a:p>
          <a:p>
            <a:r>
              <a:rPr lang="en-US" dirty="0" smtClean="0"/>
              <a:t>Do the problems on a separate sheet</a:t>
            </a:r>
          </a:p>
          <a:p>
            <a:r>
              <a:rPr lang="en-US" dirty="0" smtClean="0"/>
              <a:t>And, yes, they are repeated.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6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 Rev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 Rev.thmx</Template>
  <TotalTime>29</TotalTime>
  <Words>376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 Rev</vt:lpstr>
      <vt:lpstr>ICE Boxes</vt:lpstr>
      <vt:lpstr>Drill</vt:lpstr>
      <vt:lpstr>Objectives</vt:lpstr>
      <vt:lpstr>HW Review</vt:lpstr>
      <vt:lpstr>Weak Base Example</vt:lpstr>
      <vt:lpstr>Weak Base Example</vt:lpstr>
      <vt:lpstr>Weak Base Example</vt:lpstr>
      <vt:lpstr>Weak Base Example</vt:lpstr>
      <vt:lpstr>Let’s Practice!</vt:lpstr>
      <vt:lpstr>Closure</vt:lpstr>
    </vt:vector>
  </TitlesOfParts>
  <Company>HCPSS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Boxes</dc:title>
  <dc:creator>Howard County Administrator</dc:creator>
  <cp:lastModifiedBy>Howard County Administrator</cp:lastModifiedBy>
  <cp:revision>2</cp:revision>
  <dcterms:created xsi:type="dcterms:W3CDTF">2015-06-11T14:44:06Z</dcterms:created>
  <dcterms:modified xsi:type="dcterms:W3CDTF">2015-06-11T15:13:21Z</dcterms:modified>
</cp:coreProperties>
</file>