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73" r:id="rId11"/>
    <p:sldId id="27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8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65A1B-1F33-EB49-86B8-8755913107F6}" type="datetimeFigureOut">
              <a:rPr lang="en-US" smtClean="0"/>
              <a:t>6/9/15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0F091-7FC0-D045-B75E-7CF808E4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6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778C1B-470A-4B4B-A079-5A3D1558C32C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DBBA2F-1BDA-1944-84F7-5760253E6280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C73295-C6C6-A249-AE9C-37E3F5F219DE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C4240B-8C7E-6949-A9EA-0F0A010161FE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0BEE29-494A-1E40-B0D5-19B2AAA4A101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5241E6-B3ED-2045-834A-CB85F3D0B713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1B6C6B-D6DB-EF42-8DD2-5C2FB5344756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3AD394-FEBD-DC44-A123-4A3A9ACFD20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6C6B-D6DB-EF42-8DD2-5C2FB5344756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4-FEBD-DC44-A123-4A3A9ACFD20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6C6B-D6DB-EF42-8DD2-5C2FB5344756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4-FEBD-DC44-A123-4A3A9ACFD20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A9F6D-C30C-864E-9891-7DE1553933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3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6C6B-D6DB-EF42-8DD2-5C2FB5344756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4-FEBD-DC44-A123-4A3A9ACFD2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6C6B-D6DB-EF42-8DD2-5C2FB5344756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4-FEBD-DC44-A123-4A3A9ACFD20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6C6B-D6DB-EF42-8DD2-5C2FB5344756}" type="datetimeFigureOut">
              <a:rPr lang="en-US" smtClean="0"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4-FEBD-DC44-A123-4A3A9ACFD2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6C6B-D6DB-EF42-8DD2-5C2FB5344756}" type="datetimeFigureOut">
              <a:rPr lang="en-US" smtClean="0"/>
              <a:t>6/9/15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4-FEBD-DC44-A123-4A3A9ACFD20C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6C6B-D6DB-EF42-8DD2-5C2FB5344756}" type="datetimeFigureOut">
              <a:rPr lang="en-US" smtClean="0"/>
              <a:t>6/9/15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4-FEBD-DC44-A123-4A3A9ACFD20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6C6B-D6DB-EF42-8DD2-5C2FB5344756}" type="datetimeFigureOut">
              <a:rPr lang="en-US" smtClean="0"/>
              <a:t>6/9/15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4-FEBD-DC44-A123-4A3A9ACFD2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6C6B-D6DB-EF42-8DD2-5C2FB5344756}" type="datetimeFigureOut">
              <a:rPr lang="en-US" smtClean="0"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4-FEBD-DC44-A123-4A3A9ACFD2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6C6B-D6DB-EF42-8DD2-5C2FB5344756}" type="datetimeFigureOut">
              <a:rPr lang="en-US" smtClean="0"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D394-FEBD-DC44-A123-4A3A9ACFD2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D1B6C6B-D6DB-EF42-8DD2-5C2FB5344756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23AD394-FEBD-DC44-A123-4A3A9ACFD2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Equilibrium &amp; </a:t>
            </a:r>
            <a:br>
              <a:rPr lang="en-US" dirty="0" smtClean="0"/>
            </a:br>
            <a:r>
              <a:rPr lang="en-US" dirty="0" smtClean="0"/>
              <a:t>ICE Tables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Chemistry GT</a:t>
            </a:r>
          </a:p>
          <a:p>
            <a:r>
              <a:rPr lang="en-US" dirty="0" smtClean="0"/>
              <a:t>6/10/15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6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 Chatelier's Principle Continued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" t="55297" r="-4624" b="8648"/>
          <a:stretch/>
        </p:blipFill>
        <p:spPr>
          <a:xfrm>
            <a:off x="16283" y="2376897"/>
            <a:ext cx="9517031" cy="44408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2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7585" y="319807"/>
            <a:ext cx="7756263" cy="1054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e Chatelier's Principle Continued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0" t="9801" r="-99" b="44640"/>
          <a:stretch/>
        </p:blipFill>
        <p:spPr>
          <a:xfrm>
            <a:off x="439594" y="1375957"/>
            <a:ext cx="8233092" cy="548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9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Perpet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Title 3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>
                <a:latin typeface="Franklin Gothic Book" charset="0"/>
                <a:ea typeface="ＭＳ Ｐゴシック" charset="0"/>
                <a:cs typeface="ＭＳ Ｐゴシック" charset="0"/>
              </a:rPr>
              <a:t>Equilibrium Constant Notes</a:t>
            </a:r>
          </a:p>
        </p:txBody>
      </p:sp>
    </p:spTree>
    <p:extLst>
      <p:ext uri="{BB962C8B-B14F-4D97-AF65-F5344CB8AC3E}">
        <p14:creationId xmlns:p14="http://schemas.microsoft.com/office/powerpoint/2010/main" val="105233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  <a:ea typeface="ＭＳ Ｐゴシック" charset="0"/>
                <a:cs typeface="ＭＳ Ｐゴシック" charset="0"/>
              </a:rPr>
              <a:t>Equilibrium Constant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812800" indent="-812800" eaLnBrk="1" hangingPunct="1"/>
            <a:r>
              <a:rPr lang="en-US" sz="2800">
                <a:latin typeface="Perpetua" charset="0"/>
                <a:ea typeface="ＭＳ Ｐゴシック" charset="0"/>
                <a:cs typeface="ＭＳ Ｐゴシック" charset="0"/>
              </a:rPr>
              <a:t>Expresses the relative concentrations of reactants and products at equilibrium by using an </a:t>
            </a:r>
            <a:r>
              <a:rPr lang="ja-JP" altLang="en-US" sz="2800">
                <a:latin typeface="Perpetu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>
                <a:latin typeface="Perpetua" charset="0"/>
                <a:ea typeface="ＭＳ Ｐゴシック" charset="0"/>
                <a:cs typeface="ＭＳ Ｐゴシック" charset="0"/>
              </a:rPr>
              <a:t>equilibrium constant</a:t>
            </a:r>
            <a:r>
              <a:rPr lang="ja-JP" altLang="en-US" sz="2800">
                <a:latin typeface="Perpetu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800">
                <a:latin typeface="Perpetua" charset="0"/>
                <a:ea typeface="ＭＳ Ｐゴシック" charset="0"/>
                <a:cs typeface="ＭＳ Ｐゴシック" charset="0"/>
              </a:rPr>
              <a:t> – K</a:t>
            </a:r>
            <a:r>
              <a:rPr lang="en-US" sz="2800" baseline="-25000">
                <a:latin typeface="Perpetua" charset="0"/>
                <a:ea typeface="ＭＳ Ｐゴシック" charset="0"/>
                <a:cs typeface="ＭＳ Ｐゴシック" charset="0"/>
              </a:rPr>
              <a:t>eq</a:t>
            </a:r>
          </a:p>
          <a:p>
            <a:pPr marL="812800" indent="-812800" eaLnBrk="1" hangingPunct="1"/>
            <a:r>
              <a:rPr lang="en-US" sz="2800">
                <a:latin typeface="Perpetua" charset="0"/>
                <a:ea typeface="ＭＳ Ｐゴシック" charset="0"/>
                <a:cs typeface="ＭＳ Ｐゴシック" charset="0"/>
              </a:rPr>
              <a:t>a A + b B </a:t>
            </a:r>
            <a:r>
              <a:rPr lang="en-US" sz="2800">
                <a:latin typeface="Perpetua" charset="0"/>
                <a:ea typeface="ＭＳ Ｐゴシック" charset="0"/>
                <a:cs typeface="ＭＳ Ｐゴシック" charset="0"/>
                <a:sym typeface="Wingdings" charset="0"/>
              </a:rPr>
              <a:t></a:t>
            </a:r>
            <a:r>
              <a:rPr lang="en-US" sz="2800">
                <a:latin typeface="Perpetua" charset="0"/>
                <a:ea typeface="ＭＳ Ｐゴシック" charset="0"/>
                <a:cs typeface="ＭＳ Ｐゴシック" charset="0"/>
              </a:rPr>
              <a:t> c C + d D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24000" y="6491288"/>
            <a:ext cx="579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pic>
        <p:nvPicPr>
          <p:cNvPr id="6150" name="Picture 6" descr="ke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3557588"/>
            <a:ext cx="5895975" cy="3071812"/>
          </a:xfrm>
          <a:noFill/>
        </p:spPr>
      </p:pic>
    </p:spTree>
    <p:extLst>
      <p:ext uri="{BB962C8B-B14F-4D97-AF65-F5344CB8AC3E}">
        <p14:creationId xmlns:p14="http://schemas.microsoft.com/office/powerpoint/2010/main" val="322906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  <a:ea typeface="ＭＳ Ｐゴシック" charset="0"/>
                <a:cs typeface="ＭＳ Ｐゴシック" charset="0"/>
              </a:rPr>
              <a:t>Equilibrium Constant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</a:pPr>
            <a:r>
              <a:rPr lang="en-US">
                <a:latin typeface="Perpetua" charset="0"/>
                <a:ea typeface="ＭＳ Ｐゴシック" charset="0"/>
                <a:cs typeface="ＭＳ Ｐゴシック" charset="0"/>
              </a:rPr>
              <a:t>Only include gases and aqueous solutions when writing equilibrium constants</a:t>
            </a:r>
          </a:p>
          <a:p>
            <a:pPr eaLnBrk="1" hangingPunct="1">
              <a:buFont typeface="Wingdings" charset="0"/>
              <a:buChar char="n"/>
            </a:pPr>
            <a:r>
              <a:rPr lang="en-US">
                <a:latin typeface="Perpetua" charset="0"/>
                <a:ea typeface="ＭＳ Ｐゴシック" charset="0"/>
                <a:cs typeface="ＭＳ Ｐゴシック" charset="0"/>
              </a:rPr>
              <a:t>Solids and liquids are not included</a:t>
            </a:r>
          </a:p>
          <a:p>
            <a:pPr eaLnBrk="1" hangingPunct="1">
              <a:buFont typeface="Wingdings" charset="0"/>
              <a:buChar char="n"/>
            </a:pPr>
            <a:r>
              <a:rPr lang="en-US">
                <a:latin typeface="Perpetua" charset="0"/>
                <a:ea typeface="ＭＳ Ｐゴシック" charset="0"/>
                <a:cs typeface="ＭＳ Ｐゴシック" charset="0"/>
              </a:rPr>
              <a:t>They can be represented with a [1] or left out entirely</a:t>
            </a:r>
          </a:p>
        </p:txBody>
      </p:sp>
    </p:spTree>
    <p:extLst>
      <p:ext uri="{BB962C8B-B14F-4D97-AF65-F5344CB8AC3E}">
        <p14:creationId xmlns:p14="http://schemas.microsoft.com/office/powerpoint/2010/main" val="289375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 eaLnBrk="1" hangingPunct="1"/>
            <a:r>
              <a:rPr lang="en-US">
                <a:latin typeface="Franklin Gothic Book" charset="0"/>
                <a:ea typeface="ＭＳ Ｐゴシック" charset="0"/>
                <a:cs typeface="ＭＳ Ｐゴシック" charset="0"/>
              </a:rPr>
              <a:t>Types of Equilibrium Problems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>
                <a:latin typeface="Perpetua" charset="0"/>
                <a:ea typeface="ＭＳ Ｐゴシック" charset="0"/>
                <a:cs typeface="ＭＳ Ｐゴシック" charset="0"/>
              </a:rPr>
              <a:t>Quantitative</a:t>
            </a:r>
          </a:p>
          <a:p>
            <a:pPr marL="609600" indent="-609600" eaLnBrk="1" hangingPunct="1"/>
            <a:r>
              <a:rPr lang="en-US">
                <a:latin typeface="Perpetua" charset="0"/>
                <a:ea typeface="ＭＳ Ｐゴシック" charset="0"/>
                <a:cs typeface="ＭＳ Ｐゴシック" charset="0"/>
              </a:rPr>
              <a:t>K</a:t>
            </a:r>
            <a:r>
              <a:rPr lang="en-US" baseline="-25000">
                <a:latin typeface="Perpetua" charset="0"/>
                <a:ea typeface="ＭＳ Ｐゴシック" charset="0"/>
                <a:cs typeface="ＭＳ Ｐゴシック" charset="0"/>
              </a:rPr>
              <a:t>eq</a:t>
            </a:r>
            <a:r>
              <a:rPr lang="en-US">
                <a:latin typeface="Perpetua" charset="0"/>
                <a:ea typeface="ＭＳ Ｐゴシック" charset="0"/>
                <a:cs typeface="ＭＳ Ｐゴシック" charset="0"/>
              </a:rPr>
              <a:t> &lt; 1, then the reaction is reactant-favored at equilibrium</a:t>
            </a:r>
          </a:p>
          <a:p>
            <a:pPr marL="609600" indent="-609600" eaLnBrk="1" hangingPunct="1"/>
            <a:r>
              <a:rPr lang="en-US">
                <a:latin typeface="Perpetua" charset="0"/>
                <a:ea typeface="ＭＳ Ｐゴシック" charset="0"/>
                <a:cs typeface="ＭＳ Ｐゴシック" charset="0"/>
              </a:rPr>
              <a:t>COCl</a:t>
            </a:r>
            <a:r>
              <a:rPr lang="en-US" baseline="-25000">
                <a:latin typeface="Perpetua" charset="0"/>
                <a:ea typeface="ＭＳ Ｐゴシック" charset="0"/>
                <a:cs typeface="ＭＳ Ｐゴシック" charset="0"/>
              </a:rPr>
              <a:t>2(g)</a:t>
            </a:r>
            <a:r>
              <a:rPr lang="en-US">
                <a:latin typeface="Perpetua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latin typeface="Perpetua" charset="0"/>
                <a:ea typeface="ＭＳ Ｐゴシック" charset="0"/>
                <a:cs typeface="ＭＳ Ｐゴシック" charset="0"/>
                <a:sym typeface="Wingdings" charset="0"/>
              </a:rPr>
              <a:t></a:t>
            </a:r>
            <a:r>
              <a:rPr lang="en-US">
                <a:latin typeface="Perpetua" charset="0"/>
                <a:ea typeface="ＭＳ Ｐゴシック" charset="0"/>
                <a:cs typeface="ＭＳ Ｐゴシック" charset="0"/>
              </a:rPr>
              <a:t> CO</a:t>
            </a:r>
            <a:r>
              <a:rPr lang="en-US" baseline="-25000">
                <a:latin typeface="Perpetua" charset="0"/>
                <a:ea typeface="ＭＳ Ｐゴシック" charset="0"/>
                <a:cs typeface="ＭＳ Ｐゴシック" charset="0"/>
              </a:rPr>
              <a:t>(g)</a:t>
            </a:r>
            <a:r>
              <a:rPr lang="en-US">
                <a:latin typeface="Perpetua" charset="0"/>
                <a:ea typeface="ＭＳ Ｐゴシック" charset="0"/>
                <a:cs typeface="ＭＳ Ｐゴシック" charset="0"/>
              </a:rPr>
              <a:t> + Cl</a:t>
            </a:r>
            <a:r>
              <a:rPr lang="en-US" baseline="-25000">
                <a:latin typeface="Perpetua" charset="0"/>
                <a:ea typeface="ＭＳ Ｐゴシック" charset="0"/>
                <a:cs typeface="ＭＳ Ｐゴシック" charset="0"/>
              </a:rPr>
              <a:t>2(g)</a:t>
            </a:r>
          </a:p>
          <a:p>
            <a:pPr marL="609600" indent="-609600" eaLnBrk="1" hangingPunct="1"/>
            <a:r>
              <a:rPr lang="en-US">
                <a:latin typeface="Perpetua" charset="0"/>
                <a:ea typeface="ＭＳ Ｐゴシック" charset="0"/>
                <a:cs typeface="ＭＳ Ｐゴシック" charset="0"/>
              </a:rPr>
              <a:t>K</a:t>
            </a:r>
            <a:r>
              <a:rPr lang="en-US" baseline="-25000">
                <a:latin typeface="Perpetua" charset="0"/>
                <a:ea typeface="ＭＳ Ｐゴシック" charset="0"/>
                <a:cs typeface="ＭＳ Ｐゴシック" charset="0"/>
              </a:rPr>
              <a:t>eq</a:t>
            </a:r>
            <a:r>
              <a:rPr lang="en-US">
                <a:latin typeface="Perpetua" charset="0"/>
                <a:ea typeface="ＭＳ Ｐゴシック" charset="0"/>
                <a:cs typeface="ＭＳ Ｐゴシック" charset="0"/>
              </a:rPr>
              <a:t> = 2.2 x 10</a:t>
            </a:r>
            <a:r>
              <a:rPr lang="en-US" baseline="30000">
                <a:latin typeface="Perpetua" charset="0"/>
                <a:ea typeface="ＭＳ Ｐゴシック" charset="0"/>
                <a:cs typeface="ＭＳ Ｐゴシック" charset="0"/>
              </a:rPr>
              <a:t>-10</a:t>
            </a:r>
          </a:p>
          <a:p>
            <a:pPr marL="609600" indent="-609600" eaLnBrk="1" hangingPunct="1"/>
            <a:r>
              <a:rPr lang="en-US">
                <a:latin typeface="Perpetua" charset="0"/>
                <a:ea typeface="ＭＳ Ｐゴシック" charset="0"/>
                <a:cs typeface="ＭＳ Ｐゴシック" charset="0"/>
              </a:rPr>
              <a:t>Reactant-favored</a:t>
            </a:r>
          </a:p>
        </p:txBody>
      </p:sp>
    </p:spTree>
    <p:extLst>
      <p:ext uri="{BB962C8B-B14F-4D97-AF65-F5344CB8AC3E}">
        <p14:creationId xmlns:p14="http://schemas.microsoft.com/office/powerpoint/2010/main" val="413995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  <a:ea typeface="ＭＳ Ｐゴシック" charset="0"/>
                <a:cs typeface="ＭＳ Ｐゴシック" charset="0"/>
              </a:rPr>
              <a:t>Types of Equilibrium Problems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3500">
                <a:latin typeface="Perpetua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3500" baseline="-25000">
                <a:latin typeface="Perpetua" charset="0"/>
                <a:ea typeface="ＭＳ Ｐゴシック" charset="0"/>
                <a:cs typeface="ＭＳ Ｐゴシック" charset="0"/>
              </a:rPr>
              <a:t>eq</a:t>
            </a:r>
            <a:r>
              <a:rPr lang="en-US" sz="3500">
                <a:latin typeface="Perpetua" charset="0"/>
                <a:ea typeface="ＭＳ Ｐゴシック" charset="0"/>
                <a:cs typeface="ＭＳ Ｐゴシック" charset="0"/>
              </a:rPr>
              <a:t> &gt; 1, then the reaction is product-favored at equilibrium</a:t>
            </a:r>
          </a:p>
          <a:p>
            <a:pPr marL="609600" indent="-609600" eaLnBrk="1" hangingPunct="1"/>
            <a:r>
              <a:rPr lang="en-US" sz="3500">
                <a:latin typeface="Perpetua" charset="0"/>
                <a:ea typeface="ＭＳ Ｐゴシック" charset="0"/>
                <a:cs typeface="ＭＳ Ｐゴシック" charset="0"/>
              </a:rPr>
              <a:t>2 NO</a:t>
            </a:r>
            <a:r>
              <a:rPr lang="en-US" sz="3500" baseline="-25000">
                <a:latin typeface="Perpetua" charset="0"/>
                <a:ea typeface="ＭＳ Ｐゴシック" charset="0"/>
                <a:cs typeface="ＭＳ Ｐゴシック" charset="0"/>
              </a:rPr>
              <a:t>2(g)</a:t>
            </a:r>
            <a:r>
              <a:rPr lang="en-US" sz="3500">
                <a:latin typeface="Perpetu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500">
                <a:latin typeface="Perpetua" charset="0"/>
                <a:ea typeface="ＭＳ Ｐゴシック" charset="0"/>
                <a:cs typeface="ＭＳ Ｐゴシック" charset="0"/>
                <a:sym typeface="Wingdings" charset="0"/>
              </a:rPr>
              <a:t></a:t>
            </a:r>
            <a:r>
              <a:rPr lang="en-US" sz="3500">
                <a:latin typeface="Perpetua" charset="0"/>
                <a:ea typeface="ＭＳ Ｐゴシック" charset="0"/>
                <a:cs typeface="ＭＳ Ｐゴシック" charset="0"/>
              </a:rPr>
              <a:t> N</a:t>
            </a:r>
            <a:r>
              <a:rPr lang="en-US" sz="3500" baseline="-25000">
                <a:latin typeface="Perpetu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500">
                <a:latin typeface="Perpetua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3500" baseline="-25000">
                <a:latin typeface="Perpetua" charset="0"/>
                <a:ea typeface="ＭＳ Ｐゴシック" charset="0"/>
                <a:cs typeface="ＭＳ Ｐゴシック" charset="0"/>
              </a:rPr>
              <a:t>4(g)</a:t>
            </a:r>
          </a:p>
          <a:p>
            <a:pPr marL="609600" indent="-609600" eaLnBrk="1" hangingPunct="1"/>
            <a:r>
              <a:rPr lang="en-US" sz="3500">
                <a:latin typeface="Perpetua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3500" baseline="-25000">
                <a:latin typeface="Perpetua" charset="0"/>
                <a:ea typeface="ＭＳ Ｐゴシック" charset="0"/>
                <a:cs typeface="ＭＳ Ｐゴシック" charset="0"/>
              </a:rPr>
              <a:t>eq</a:t>
            </a:r>
            <a:r>
              <a:rPr lang="en-US" sz="3500">
                <a:latin typeface="Perpetua" charset="0"/>
                <a:ea typeface="ＭＳ Ｐゴシック" charset="0"/>
                <a:cs typeface="ＭＳ Ｐゴシック" charset="0"/>
              </a:rPr>
              <a:t> = 2.15 x 10</a:t>
            </a:r>
            <a:r>
              <a:rPr lang="en-US" sz="3500" baseline="30000">
                <a:latin typeface="Perpetua" charset="0"/>
                <a:ea typeface="ＭＳ Ｐゴシック" charset="0"/>
                <a:cs typeface="ＭＳ Ｐゴシック" charset="0"/>
              </a:rPr>
              <a:t>2</a:t>
            </a:r>
          </a:p>
          <a:p>
            <a:pPr marL="609600" indent="-609600" eaLnBrk="1" hangingPunct="1"/>
            <a:r>
              <a:rPr lang="en-US" sz="3500">
                <a:latin typeface="Perpetua" charset="0"/>
                <a:ea typeface="ＭＳ Ｐゴシック" charset="0"/>
                <a:cs typeface="ＭＳ Ｐゴシック" charset="0"/>
              </a:rPr>
              <a:t>Product-favored</a:t>
            </a:r>
          </a:p>
        </p:txBody>
      </p:sp>
    </p:spTree>
    <p:extLst>
      <p:ext uri="{BB962C8B-B14F-4D97-AF65-F5344CB8AC3E}">
        <p14:creationId xmlns:p14="http://schemas.microsoft.com/office/powerpoint/2010/main" val="309838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ranklin Gothic Book" charset="0"/>
                <a:ea typeface="ＭＳ Ｐゴシック" charset="0"/>
                <a:cs typeface="ＭＳ Ｐゴシック" charset="0"/>
              </a:rPr>
              <a:t>K</a:t>
            </a:r>
            <a:r>
              <a:rPr lang="en-US" baseline="-25000" dirty="0" err="1">
                <a:latin typeface="Franklin Gothic Book" charset="0"/>
                <a:ea typeface="ＭＳ Ｐゴシック" charset="0"/>
                <a:cs typeface="ＭＳ Ｐゴシック" charset="0"/>
              </a:rPr>
              <a:t>eq</a:t>
            </a:r>
            <a:r>
              <a:rPr lang="en-US" dirty="0">
                <a:latin typeface="Franklin Gothic Book" charset="0"/>
                <a:ea typeface="ＭＳ Ｐゴシック" charset="0"/>
                <a:cs typeface="ＭＳ Ｐゴシック" charset="0"/>
              </a:rPr>
              <a:t> and Stresses on the system	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>
                <a:latin typeface="Perpetua" charset="0"/>
                <a:ea typeface="ＭＳ Ｐゴシック" charset="0"/>
                <a:cs typeface="ＭＳ Ｐゴシック" charset="0"/>
              </a:rPr>
              <a:t>K</a:t>
            </a:r>
            <a:r>
              <a:rPr lang="en-US" baseline="-25000" dirty="0" err="1">
                <a:latin typeface="Perpetua" charset="0"/>
                <a:ea typeface="ＭＳ Ｐゴシック" charset="0"/>
                <a:cs typeface="ＭＳ Ｐゴシック" charset="0"/>
              </a:rPr>
              <a:t>eq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 does not change with change in concentration</a:t>
            </a:r>
          </a:p>
          <a:p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It will change based on change in temperature and change of pressure</a:t>
            </a:r>
          </a:p>
        </p:txBody>
      </p:sp>
    </p:spTree>
    <p:extLst>
      <p:ext uri="{BB962C8B-B14F-4D97-AF65-F5344CB8AC3E}">
        <p14:creationId xmlns:p14="http://schemas.microsoft.com/office/powerpoint/2010/main" val="104330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Quantitative (uses the </a:t>
            </a:r>
            <a:r>
              <a:rPr lang="en-US" dirty="0" err="1">
                <a:latin typeface="Perpetua" charset="0"/>
                <a:ea typeface="ＭＳ Ｐゴシック" charset="0"/>
                <a:cs typeface="ＭＳ Ｐゴシック" charset="0"/>
              </a:rPr>
              <a:t>K</a:t>
            </a:r>
            <a:r>
              <a:rPr lang="en-US" baseline="-25000" dirty="0" err="1">
                <a:latin typeface="Perpetua" charset="0"/>
                <a:ea typeface="ＭＳ Ｐゴシック" charset="0"/>
                <a:cs typeface="ＭＳ Ｐゴシック" charset="0"/>
              </a:rPr>
              <a:t>eq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 equation)</a:t>
            </a:r>
          </a:p>
          <a:p>
            <a:pPr eaLnBrk="1" hangingPunct="1"/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Write the equilibrium expression for the following reaction</a:t>
            </a:r>
          </a:p>
          <a:p>
            <a:pPr eaLnBrk="1" hangingPunct="1"/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2 SO</a:t>
            </a:r>
            <a:r>
              <a:rPr lang="en-US" baseline="-25000" dirty="0">
                <a:latin typeface="Perpetua" charset="0"/>
                <a:ea typeface="ＭＳ Ｐゴシック" charset="0"/>
                <a:cs typeface="ＭＳ Ｐゴシック" charset="0"/>
              </a:rPr>
              <a:t>2(g)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 + O</a:t>
            </a:r>
            <a:r>
              <a:rPr lang="en-US" baseline="-25000" dirty="0">
                <a:latin typeface="Perpetua" charset="0"/>
                <a:ea typeface="ＭＳ Ｐゴシック" charset="0"/>
                <a:cs typeface="ＭＳ Ｐゴシック" charset="0"/>
              </a:rPr>
              <a:t>2(g)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Perpetua" charset="0"/>
                <a:ea typeface="ＭＳ Ｐゴシック" charset="0"/>
                <a:cs typeface="ＭＳ Ｐゴシック" charset="0"/>
                <a:sym typeface="Wingdings"/>
              </a:rPr>
              <a:t></a:t>
            </a:r>
            <a:r>
              <a:rPr lang="en-US" dirty="0" smtClean="0">
                <a:latin typeface="Perpetu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2 SO</a:t>
            </a:r>
            <a:r>
              <a:rPr lang="en-US" baseline="-25000" dirty="0">
                <a:latin typeface="Perpetua" charset="0"/>
                <a:ea typeface="ＭＳ Ｐゴシック" charset="0"/>
                <a:cs typeface="ＭＳ Ｐゴシック" charset="0"/>
              </a:rPr>
              <a:t>3(g)</a:t>
            </a:r>
          </a:p>
        </p:txBody>
      </p:sp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>
                <a:latin typeface="Franklin Gothic Book" charset="0"/>
                <a:ea typeface="ＭＳ Ｐゴシック" charset="0"/>
                <a:cs typeface="ＭＳ Ｐゴシック" charset="0"/>
              </a:rPr>
              <a:t>Types of Equilibrium Problems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057400" y="4884737"/>
            <a:ext cx="4343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Comic Sans MS" charset="0"/>
              </a:rPr>
              <a:t>[SO</a:t>
            </a:r>
            <a:r>
              <a:rPr lang="en-US" sz="3200" baseline="-25000" dirty="0">
                <a:latin typeface="Comic Sans MS" charset="0"/>
              </a:rPr>
              <a:t>3</a:t>
            </a:r>
            <a:r>
              <a:rPr lang="en-US" sz="3200" dirty="0">
                <a:latin typeface="Comic Sans MS" charset="0"/>
              </a:rPr>
              <a:t>]</a:t>
            </a:r>
            <a:r>
              <a:rPr lang="en-US" sz="3200" baseline="30000" dirty="0">
                <a:latin typeface="Comic Sans MS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Comic Sans MS" charset="0"/>
              </a:rPr>
              <a:t>[SO</a:t>
            </a:r>
            <a:r>
              <a:rPr lang="en-US" sz="3200" baseline="-25000" dirty="0">
                <a:latin typeface="Comic Sans MS" charset="0"/>
              </a:rPr>
              <a:t>2</a:t>
            </a:r>
            <a:r>
              <a:rPr lang="en-US" sz="3200" dirty="0">
                <a:latin typeface="Comic Sans MS" charset="0"/>
              </a:rPr>
              <a:t>]</a:t>
            </a:r>
            <a:r>
              <a:rPr lang="en-US" sz="3200" baseline="30000" dirty="0">
                <a:latin typeface="Comic Sans MS" charset="0"/>
              </a:rPr>
              <a:t>2 </a:t>
            </a:r>
            <a:r>
              <a:rPr lang="en-US" sz="3200" dirty="0">
                <a:latin typeface="Comic Sans MS" charset="0"/>
              </a:rPr>
              <a:t>[O</a:t>
            </a:r>
            <a:r>
              <a:rPr lang="en-US" sz="3200" baseline="-25000" dirty="0">
                <a:latin typeface="Comic Sans MS" charset="0"/>
              </a:rPr>
              <a:t>2</a:t>
            </a:r>
            <a:r>
              <a:rPr lang="en-US" sz="3200" dirty="0">
                <a:latin typeface="Comic Sans MS" charset="0"/>
              </a:rPr>
              <a:t>]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333625" y="5153025"/>
            <a:ext cx="4219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latin typeface="Comic Sans MS" charset="0"/>
              </a:rPr>
              <a:t>K</a:t>
            </a:r>
            <a:r>
              <a:rPr lang="en-US" baseline="-25000" dirty="0" err="1" smtClean="0">
                <a:latin typeface="Comic Sans MS" charset="0"/>
              </a:rPr>
              <a:t>eq</a:t>
            </a:r>
            <a:r>
              <a:rPr lang="en-US" dirty="0" smtClean="0">
                <a:latin typeface="Comic Sans MS" charset="0"/>
              </a:rPr>
              <a:t> = ____________</a:t>
            </a:r>
            <a:endParaRPr lang="en-US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6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4" grpId="0"/>
      <p:bldP spid="102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  <a:ea typeface="ＭＳ Ｐゴシック" charset="0"/>
                <a:cs typeface="ＭＳ Ｐゴシック" charset="0"/>
              </a:rPr>
              <a:t>Types of Equilibrium Problems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9624"/>
            <a:ext cx="8229600" cy="1273175"/>
          </a:xfrm>
        </p:spPr>
        <p:txBody>
          <a:bodyPr/>
          <a:lstStyle/>
          <a:p>
            <a:pPr eaLnBrk="1" hangingPunct="1"/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If .0172 M of O</a:t>
            </a:r>
            <a:r>
              <a:rPr lang="en-US" baseline="-25000" dirty="0">
                <a:latin typeface="Perpetua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, .0250 M of SO</a:t>
            </a:r>
            <a:r>
              <a:rPr lang="en-US" baseline="-25000" dirty="0">
                <a:latin typeface="Perpetua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 and .00140 M of SO</a:t>
            </a:r>
            <a:r>
              <a:rPr lang="en-US" baseline="-25000" dirty="0">
                <a:latin typeface="Perpetua" charset="0"/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 at equilibrium, calculate </a:t>
            </a:r>
            <a:r>
              <a:rPr lang="en-US" dirty="0" err="1">
                <a:latin typeface="Perpetua" charset="0"/>
                <a:ea typeface="ＭＳ Ｐゴシック" charset="0"/>
                <a:cs typeface="ＭＳ Ｐゴシック" charset="0"/>
              </a:rPr>
              <a:t>K</a:t>
            </a:r>
            <a:r>
              <a:rPr lang="en-US" baseline="-25000" dirty="0" err="1">
                <a:latin typeface="Perpetua" charset="0"/>
                <a:ea typeface="ＭＳ Ｐゴシック" charset="0"/>
                <a:cs typeface="ＭＳ Ｐゴシック" charset="0"/>
              </a:rPr>
              <a:t>eq</a:t>
            </a:r>
            <a:endParaRPr lang="en-US" baseline="-25000" dirty="0">
              <a:latin typeface="Perpet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990600" y="38100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100" y="3848100"/>
            <a:ext cx="4343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Comic Sans MS" charset="0"/>
              </a:rPr>
              <a:t>[SO</a:t>
            </a:r>
            <a:r>
              <a:rPr lang="en-US" sz="3200" baseline="-25000">
                <a:latin typeface="Comic Sans MS" charset="0"/>
              </a:rPr>
              <a:t>3</a:t>
            </a:r>
            <a:r>
              <a:rPr lang="en-US" sz="3200">
                <a:latin typeface="Comic Sans MS" charset="0"/>
              </a:rPr>
              <a:t>]</a:t>
            </a:r>
            <a:r>
              <a:rPr lang="en-US" sz="3200" baseline="30000">
                <a:latin typeface="Comic Sans MS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Comic Sans MS" charset="0"/>
              </a:rPr>
              <a:t>[SO</a:t>
            </a:r>
            <a:r>
              <a:rPr lang="en-US" sz="3200" baseline="-25000">
                <a:latin typeface="Comic Sans MS" charset="0"/>
              </a:rPr>
              <a:t>2</a:t>
            </a:r>
            <a:r>
              <a:rPr lang="en-US" sz="3200">
                <a:latin typeface="Comic Sans MS" charset="0"/>
              </a:rPr>
              <a:t>]</a:t>
            </a:r>
            <a:r>
              <a:rPr lang="en-US" sz="3200" baseline="30000">
                <a:latin typeface="Comic Sans MS" charset="0"/>
              </a:rPr>
              <a:t>2 </a:t>
            </a:r>
            <a:r>
              <a:rPr lang="en-US" sz="3200">
                <a:latin typeface="Comic Sans MS" charset="0"/>
              </a:rPr>
              <a:t>[O</a:t>
            </a:r>
            <a:r>
              <a:rPr lang="en-US" sz="3200" baseline="-25000">
                <a:latin typeface="Comic Sans MS" charset="0"/>
              </a:rPr>
              <a:t>2</a:t>
            </a:r>
            <a:r>
              <a:rPr lang="en-US" sz="3200">
                <a:latin typeface="Comic Sans MS" charset="0"/>
              </a:rPr>
              <a:t>]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81000" y="41529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latin typeface="Comic Sans MS" charset="0"/>
              </a:rPr>
              <a:t>K</a:t>
            </a:r>
            <a:r>
              <a:rPr lang="en-US" baseline="-25000" dirty="0" err="1" smtClean="0">
                <a:latin typeface="Comic Sans MS" charset="0"/>
              </a:rPr>
              <a:t>eq</a:t>
            </a:r>
            <a:r>
              <a:rPr lang="en-US" dirty="0" smtClean="0">
                <a:latin typeface="Comic Sans MS" charset="0"/>
              </a:rPr>
              <a:t> = ___________    =</a:t>
            </a:r>
            <a:endParaRPr lang="en-US" dirty="0">
              <a:latin typeface="Comic Sans MS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025900" y="3860800"/>
            <a:ext cx="4343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Comic Sans MS" charset="0"/>
              </a:rPr>
              <a:t>[.00140]</a:t>
            </a:r>
            <a:r>
              <a:rPr lang="en-US" sz="3200" baseline="30000">
                <a:latin typeface="Comic Sans MS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Comic Sans MS" charset="0"/>
              </a:rPr>
              <a:t>[.0250]</a:t>
            </a:r>
            <a:r>
              <a:rPr lang="en-US" sz="3200" baseline="30000">
                <a:latin typeface="Comic Sans MS" charset="0"/>
              </a:rPr>
              <a:t>2 </a:t>
            </a:r>
            <a:r>
              <a:rPr lang="en-US" sz="3200">
                <a:latin typeface="Comic Sans MS" charset="0"/>
              </a:rPr>
              <a:t>[.0172]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797300" y="41656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Comic Sans MS" charset="0"/>
              </a:rPr>
              <a:t>_______________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600200" y="5638800"/>
            <a:ext cx="5562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err="1">
                <a:latin typeface="Comic Sans MS" charset="0"/>
              </a:rPr>
              <a:t>K</a:t>
            </a:r>
            <a:r>
              <a:rPr lang="en-US" sz="3200" baseline="-25000" dirty="0" err="1">
                <a:latin typeface="Comic Sans MS" charset="0"/>
              </a:rPr>
              <a:t>eq</a:t>
            </a:r>
            <a:r>
              <a:rPr lang="en-US" sz="3200" dirty="0">
                <a:latin typeface="Comic Sans MS" charset="0"/>
              </a:rPr>
              <a:t> = .18 (reactant </a:t>
            </a:r>
            <a:r>
              <a:rPr lang="en-US" sz="3200" dirty="0" smtClean="0">
                <a:latin typeface="Comic Sans MS" charset="0"/>
              </a:rPr>
              <a:t>favored</a:t>
            </a:r>
            <a:r>
              <a:rPr lang="en-US" sz="3200" dirty="0">
                <a:latin typeface="Comic Sans M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211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3" grpId="0"/>
      <p:bldP spid="12294" grpId="0"/>
      <p:bldP spid="12295" grpId="0"/>
      <p:bldP spid="12296" grpId="0"/>
      <p:bldP spid="122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go over the back of pg. 7 (and the front)</a:t>
            </a:r>
          </a:p>
          <a:p>
            <a:endParaRPr lang="en-US" dirty="0"/>
          </a:p>
          <a:p>
            <a:r>
              <a:rPr lang="en-US" dirty="0" smtClean="0"/>
              <a:t>HW: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ICE Table or ICE Box?</a:t>
            </a:r>
          </a:p>
          <a:p>
            <a:r>
              <a:rPr lang="en-US" dirty="0" smtClean="0"/>
              <a:t>It is a way to do Equilibrium problems—now that we know that a reaction at a given temperature has a certain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eq</a:t>
            </a:r>
            <a:r>
              <a:rPr lang="en-US" dirty="0" smtClean="0"/>
              <a:t>, let’s use it to calculate how MUCH product we can make!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5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Pg. 5</a:t>
            </a:r>
          </a:p>
          <a:p>
            <a:r>
              <a:rPr lang="en-US" dirty="0" smtClean="0"/>
              <a:t>Let’s do some ICE, ICE, baby!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Box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3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would you like to have for a drill tomorrow?</a:t>
            </a:r>
          </a:p>
          <a:p>
            <a:pPr lvl="1"/>
            <a:r>
              <a:rPr lang="en-US" dirty="0" smtClean="0"/>
              <a:t>ICE Box</a:t>
            </a:r>
          </a:p>
          <a:p>
            <a:pPr lvl="1"/>
            <a:r>
              <a:rPr lang="en-US" dirty="0" smtClean="0"/>
              <a:t>Le Chatelier’s Principle</a:t>
            </a:r>
          </a:p>
          <a:p>
            <a:pPr lvl="1"/>
            <a:r>
              <a:rPr lang="en-US" dirty="0" smtClean="0"/>
              <a:t>Reaction </a:t>
            </a:r>
            <a:r>
              <a:rPr lang="en-US" smtClean="0"/>
              <a:t>Energy Diagram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9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</a:t>
            </a:r>
            <a:r>
              <a:rPr lang="en-US" sz="2800" dirty="0" smtClean="0"/>
              <a:t>WBAT </a:t>
            </a:r>
          </a:p>
          <a:p>
            <a:pPr lvl="1"/>
            <a:r>
              <a:rPr lang="en-US" sz="2400" dirty="0" smtClean="0"/>
              <a:t>explain chemical equilibrium as a dynamic system.</a:t>
            </a:r>
          </a:p>
          <a:p>
            <a:pPr lvl="1"/>
            <a:r>
              <a:rPr lang="en-US" sz="2400" dirty="0" smtClean="0"/>
              <a:t>use Le Chatelier’s Principle to predict the effects of changes to a chemical system.</a:t>
            </a:r>
          </a:p>
          <a:p>
            <a:pPr lvl="1"/>
            <a:r>
              <a:rPr lang="en-US" sz="2400" dirty="0" smtClean="0"/>
              <a:t>Describe the factors that affect reaction rate.</a:t>
            </a:r>
          </a:p>
          <a:p>
            <a:pPr lvl="1"/>
            <a:r>
              <a:rPr lang="en-US" sz="2400" dirty="0" smtClean="0"/>
              <a:t>Explain reaction rate using Collision Theory</a:t>
            </a:r>
          </a:p>
        </p:txBody>
      </p:sp>
    </p:spTree>
    <p:extLst>
      <p:ext uri="{BB962C8B-B14F-4D97-AF65-F5344CB8AC3E}">
        <p14:creationId xmlns:p14="http://schemas.microsoft.com/office/powerpoint/2010/main" val="103368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8435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600200"/>
            <a:ext cx="2057400" cy="4525963"/>
          </a:xfrm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84" y="2333625"/>
            <a:ext cx="7075791" cy="452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66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038937"/>
            <a:ext cx="5984875" cy="48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83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202206"/>
            <a:ext cx="5864225" cy="465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28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22500"/>
            <a:ext cx="2895600" cy="39036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Explain the changes that happen when a catalyst is added.</a:t>
            </a:r>
          </a:p>
        </p:txBody>
      </p:sp>
      <p:pic>
        <p:nvPicPr>
          <p:cNvPr id="21508" name="Picture 5" descr="4_4d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568" y="1936750"/>
            <a:ext cx="7009896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17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Diagram—any questions?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Pg.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1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quickly review pg. 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Chatelier’s Principle Continued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7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 Rev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 Rev.thmx</Template>
  <TotalTime>86</TotalTime>
  <Words>472</Words>
  <Application>Microsoft Macintosh PowerPoint</Application>
  <PresentationFormat>On-screen Show (4:3)</PresentationFormat>
  <Paragraphs>73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Hardcover Rev</vt:lpstr>
      <vt:lpstr>Equilibrium &amp;  ICE Tables </vt:lpstr>
      <vt:lpstr>Drill</vt:lpstr>
      <vt:lpstr>Objectives</vt:lpstr>
      <vt:lpstr>PowerPoint Presentation</vt:lpstr>
      <vt:lpstr>PowerPoint Presentation</vt:lpstr>
      <vt:lpstr>PowerPoint Presentation</vt:lpstr>
      <vt:lpstr>PowerPoint Presentation</vt:lpstr>
      <vt:lpstr>Pg. 7</vt:lpstr>
      <vt:lpstr>Le Chatelier’s Principle Continued Review</vt:lpstr>
      <vt:lpstr>PowerPoint Presentation</vt:lpstr>
      <vt:lpstr>PowerPoint Presentation</vt:lpstr>
      <vt:lpstr>Equilibrium Constant Notes</vt:lpstr>
      <vt:lpstr>Equilibrium Constant</vt:lpstr>
      <vt:lpstr>Equilibrium Constant</vt:lpstr>
      <vt:lpstr>Types of Equilibrium Problems</vt:lpstr>
      <vt:lpstr>Types of Equilibrium Problems</vt:lpstr>
      <vt:lpstr>Keq and Stresses on the system </vt:lpstr>
      <vt:lpstr>Types of Equilibrium Problems</vt:lpstr>
      <vt:lpstr>Types of Equilibrium Problems</vt:lpstr>
      <vt:lpstr>ICE Tables</vt:lpstr>
      <vt:lpstr>ICE Box Problems</vt:lpstr>
      <vt:lpstr>Closure</vt:lpstr>
    </vt:vector>
  </TitlesOfParts>
  <Company>HCPSS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Equilibrium &amp;  ICE Tables </dc:title>
  <dc:creator>Howard County Administrator</dc:creator>
  <cp:lastModifiedBy>Howard County Administrator</cp:lastModifiedBy>
  <cp:revision>4</cp:revision>
  <dcterms:created xsi:type="dcterms:W3CDTF">2015-06-09T14:06:14Z</dcterms:created>
  <dcterms:modified xsi:type="dcterms:W3CDTF">2015-06-09T15:32:33Z</dcterms:modified>
</cp:coreProperties>
</file>