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03D08-B889-614B-84B0-516558863820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ED35-DE52-4141-B3CC-78ADE00869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676E2-2DFE-9044-871A-3A033DD920D5}" type="slidenum">
              <a:rPr lang="en-US"/>
              <a:pPr/>
              <a:t>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374F2-0C2D-B241-92B8-C2F0D9536FF0}" type="slidenum">
              <a:rPr lang="en-US"/>
              <a:pPr/>
              <a:t>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AFD15-FAEA-864E-9E2A-DD3BD30BAA6C}" type="slidenum">
              <a:rPr lang="en-US"/>
              <a:pPr/>
              <a:t>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933FD-086B-0949-8183-A258DDCBDF2F}" type="slidenum">
              <a:rPr lang="en-US"/>
              <a:pPr/>
              <a:t>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B8FF21BF-4020-0343-93B8-4FAE49E41F3C}" type="datetimeFigureOut">
              <a:rPr lang="en-US" smtClean="0"/>
              <a:t>5/6/15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023A389-B7F9-A646-A4F1-6C6D089D6866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Things that aren’t Solutions, Molarity, Dilutions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5/7/15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 &amp; Dilution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practice with </a:t>
            </a:r>
          </a:p>
          <a:p>
            <a:pPr lvl="1"/>
            <a:r>
              <a:rPr lang="en-US" dirty="0" smtClean="0"/>
              <a:t>pg. 6 #1-4</a:t>
            </a:r>
          </a:p>
          <a:p>
            <a:r>
              <a:rPr lang="en-US" dirty="0" smtClean="0"/>
              <a:t>On the board!!!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making 1.0 L of a 0.20 M solution of Kool-Aid.  Kool-Aid is mostly sucrose,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.  How many grams of Kool-Aid do you need to mass out?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NOT finish the Gas Laws Multiple Choice?  Now is your time!</a:t>
            </a:r>
          </a:p>
          <a:p>
            <a:r>
              <a:rPr lang="en-US" dirty="0" smtClean="0"/>
              <a:t>pg. 1 #5</a:t>
            </a:r>
          </a:p>
          <a:p>
            <a:pPr lvl="1"/>
            <a:r>
              <a:rPr lang="en-US" dirty="0" smtClean="0"/>
              <a:t>What does CuSO</a:t>
            </a:r>
            <a:r>
              <a:rPr lang="en-US" baseline="-25000" dirty="0" smtClean="0"/>
              <a:t>4</a:t>
            </a:r>
            <a:r>
              <a:rPr lang="en-US" dirty="0" smtClean="0"/>
              <a:t>•5H</a:t>
            </a:r>
            <a:r>
              <a:rPr lang="en-US" baseline="-25000" dirty="0" smtClean="0"/>
              <a:t>2</a:t>
            </a:r>
            <a:r>
              <a:rPr lang="en-US" dirty="0" smtClean="0"/>
              <a:t>O mean??</a:t>
            </a:r>
          </a:p>
          <a:p>
            <a:r>
              <a:rPr lang="en-US" dirty="0" smtClean="0"/>
              <a:t>HW: pg. 4. Dilutions WS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molarity given moles, liters, or grams</a:t>
            </a:r>
          </a:p>
          <a:p>
            <a:pPr lvl="1"/>
            <a:r>
              <a:rPr lang="en-US" dirty="0" smtClean="0"/>
              <a:t>Calculate dilutions of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Things that are NOT Solutions Notes</a:t>
            </a:r>
          </a:p>
          <a:p>
            <a:r>
              <a:rPr lang="en-US" dirty="0" smtClean="0"/>
              <a:t>More Molarity and Dilution Practice &amp; HW Review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Mixtures that are like Solutions, but aren’t Solutions!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929972"/>
            <a:ext cx="7162800" cy="4419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Suspension</a:t>
            </a:r>
            <a:endParaRPr lang="en-US" dirty="0"/>
          </a:p>
          <a:p>
            <a:pPr lvl="1"/>
            <a:r>
              <a:rPr lang="en-US" dirty="0"/>
              <a:t>Mixture where particles eventually settle to the bottom</a:t>
            </a:r>
          </a:p>
          <a:p>
            <a:pPr lvl="1"/>
            <a:r>
              <a:rPr lang="en-US" dirty="0"/>
              <a:t>Particles are MUCH bigger than a solution.  They may be visible</a:t>
            </a:r>
          </a:p>
          <a:p>
            <a:pPr lvl="2"/>
            <a:r>
              <a:rPr lang="en-US" dirty="0"/>
              <a:t>ex.  Chocolate is suspended in hot chocolate or chocolate milk</a:t>
            </a:r>
          </a:p>
          <a:p>
            <a:pPr lvl="2"/>
            <a:r>
              <a:rPr lang="en-US" dirty="0"/>
              <a:t>ex. Tiny particles of dirt (silt) are suspended in river or pond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Like Solutions, but not, cont.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695" y="1263174"/>
            <a:ext cx="8191569" cy="551544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Colloid</a:t>
            </a:r>
            <a:endParaRPr lang="en-US" dirty="0"/>
          </a:p>
          <a:p>
            <a:pPr lvl="1"/>
            <a:r>
              <a:rPr lang="en-US" dirty="0"/>
              <a:t>Mixture containing particles of a size between suspension and true solution</a:t>
            </a:r>
          </a:p>
          <a:p>
            <a:pPr lvl="1"/>
            <a:r>
              <a:rPr lang="en-US" dirty="0"/>
              <a:t>The particles are not actually dissolved, but also not as large as a suspension’s particles.</a:t>
            </a:r>
          </a:p>
          <a:p>
            <a:pPr lvl="1"/>
            <a:r>
              <a:rPr lang="en-US" dirty="0"/>
              <a:t>Particles remain dispersed (do not settle out), but not dissolved:</a:t>
            </a:r>
          </a:p>
          <a:p>
            <a:pPr lvl="2"/>
            <a:r>
              <a:rPr lang="en-US" dirty="0"/>
              <a:t>may appear cloudy: ex. fog, aerosols, smoke, plain </a:t>
            </a:r>
            <a:r>
              <a:rPr lang="en-US" dirty="0" smtClean="0"/>
              <a:t>milk</a:t>
            </a:r>
          </a:p>
          <a:p>
            <a:pPr lvl="3"/>
            <a:r>
              <a:rPr lang="en-US" sz="1800" dirty="0" smtClean="0"/>
              <a:t>This is called the Tyndall Effect – it causes sunsets!</a:t>
            </a:r>
            <a:endParaRPr lang="en-US" sz="1800" dirty="0" smtClean="0"/>
          </a:p>
          <a:p>
            <a:pPr lvl="2"/>
            <a:r>
              <a:rPr lang="en-US" dirty="0"/>
              <a:t>may appear as something between two phases: ex. Jell-</a:t>
            </a:r>
            <a:r>
              <a:rPr lang="en-US" dirty="0" err="1" smtClean="0"/>
              <a:t>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4114800" cy="3444875"/>
            <a:chOff x="0" y="0"/>
            <a:chExt cx="2592" cy="2170"/>
          </a:xfrm>
        </p:grpSpPr>
        <p:pic>
          <p:nvPicPr>
            <p:cNvPr id="5838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560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2" name="Text Box 3"/>
            <p:cNvSpPr txBox="1">
              <a:spLocks noChangeArrowheads="1"/>
            </p:cNvSpPr>
            <p:nvPr/>
          </p:nvSpPr>
          <p:spPr bwMode="auto">
            <a:xfrm>
              <a:off x="0" y="1920"/>
              <a:ext cx="2592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" charset="0"/>
                </a:rPr>
                <a:t>Suspension, Colloid, Solution (L to R)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76400" y="1295400"/>
            <a:ext cx="4114800" cy="3749675"/>
            <a:chOff x="1056" y="816"/>
            <a:chExt cx="2592" cy="2362"/>
          </a:xfrm>
        </p:grpSpPr>
        <p:sp>
          <p:nvSpPr>
            <p:cNvPr id="58379" name="Text Box 7"/>
            <p:cNvSpPr txBox="1">
              <a:spLocks noChangeArrowheads="1"/>
            </p:cNvSpPr>
            <p:nvPr/>
          </p:nvSpPr>
          <p:spPr bwMode="auto">
            <a:xfrm>
              <a:off x="1056" y="2736"/>
              <a:ext cx="2592" cy="4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" charset="0"/>
                </a:rPr>
                <a:t>Notice that the particles have settled out of the Suspension</a:t>
              </a:r>
            </a:p>
          </p:txBody>
        </p:sp>
        <p:pic>
          <p:nvPicPr>
            <p:cNvPr id="5838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6" y="816"/>
              <a:ext cx="2560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733800" y="2514600"/>
            <a:ext cx="4114800" cy="3444875"/>
            <a:chOff x="2352" y="1584"/>
            <a:chExt cx="2592" cy="2170"/>
          </a:xfrm>
        </p:grpSpPr>
        <p:sp>
          <p:nvSpPr>
            <p:cNvPr id="58377" name="Text Box 8"/>
            <p:cNvSpPr txBox="1">
              <a:spLocks noChangeArrowheads="1"/>
            </p:cNvSpPr>
            <p:nvPr/>
          </p:nvSpPr>
          <p:spPr bwMode="auto">
            <a:xfrm>
              <a:off x="2352" y="3504"/>
              <a:ext cx="2592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" charset="0"/>
                </a:rPr>
                <a:t>A Colloid’s particles reflect light</a:t>
              </a:r>
            </a:p>
          </p:txBody>
        </p:sp>
        <p:pic>
          <p:nvPicPr>
            <p:cNvPr id="58378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1584"/>
              <a:ext cx="2560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5080000" y="3124200"/>
            <a:ext cx="4064000" cy="3733800"/>
            <a:chOff x="3200" y="1968"/>
            <a:chExt cx="2560" cy="2352"/>
          </a:xfrm>
        </p:grpSpPr>
        <p:pic>
          <p:nvPicPr>
            <p:cNvPr id="58375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00" y="2400"/>
              <a:ext cx="2560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6" name="Text Box 9"/>
            <p:cNvSpPr txBox="1">
              <a:spLocks noChangeArrowheads="1"/>
            </p:cNvSpPr>
            <p:nvPr/>
          </p:nvSpPr>
          <p:spPr bwMode="auto">
            <a:xfrm>
              <a:off x="3216" y="1968"/>
              <a:ext cx="2544" cy="4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" charset="0"/>
                </a:rPr>
                <a:t>A Solution’s particles DON’T reflect light - looks clear!</a:t>
              </a:r>
            </a:p>
          </p:txBody>
        </p:sp>
      </p:grpSp>
      <p:sp>
        <p:nvSpPr>
          <p:cNvPr id="58374" name="Rectangle 14"/>
          <p:cNvSpPr>
            <a:spLocks noChangeArrowheads="1"/>
          </p:cNvSpPr>
          <p:nvPr/>
        </p:nvSpPr>
        <p:spPr bwMode="auto">
          <a:xfrm>
            <a:off x="0" y="6491288"/>
            <a:ext cx="472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http://dl.clackamas.cc.or.us/ch105-03/similar.htm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 Solutions, but not, cont.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772400" cy="44958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Emulsions</a:t>
            </a:r>
            <a:endParaRPr lang="en-US"/>
          </a:p>
          <a:p>
            <a:pPr lvl="1"/>
            <a:r>
              <a:rPr lang="en-US"/>
              <a:t>Colloidal dispersions of liquid in liquid</a:t>
            </a:r>
          </a:p>
          <a:p>
            <a:pPr lvl="1"/>
            <a:r>
              <a:rPr lang="en-US"/>
              <a:t>Tiny particles of one liquid dispersed in another liquid, but NOT dissolved.</a:t>
            </a:r>
          </a:p>
          <a:p>
            <a:pPr lvl="1"/>
            <a:r>
              <a:rPr lang="en-US"/>
              <a:t>These are held together by an emulsifier:</a:t>
            </a:r>
          </a:p>
          <a:p>
            <a:pPr lvl="2"/>
            <a:r>
              <a:rPr lang="en-US"/>
              <a:t>An </a:t>
            </a:r>
            <a:r>
              <a:rPr lang="en-US">
                <a:solidFill>
                  <a:schemeClr val="accent1"/>
                </a:solidFill>
              </a:rPr>
              <a:t>emulsifier</a:t>
            </a:r>
            <a:r>
              <a:rPr lang="en-US"/>
              <a:t> causes two immiscible liquids to mix because one end is polar and one is nonpolar.  </a:t>
            </a:r>
          </a:p>
          <a:p>
            <a:pPr lvl="2"/>
            <a:r>
              <a:rPr lang="en-US"/>
              <a:t>ex. egg in mayonnaise, soap in soapy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up those problems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st Tub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98</TotalTime>
  <Words>412</Words>
  <Application>Microsoft Macintosh PowerPoint</Application>
  <PresentationFormat>On-screen Show (4:3)</PresentationFormat>
  <Paragraphs>54</Paragraphs>
  <Slides>11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Test Tubes</vt:lpstr>
      <vt:lpstr>Things that aren’t Solutions, Molarity, Dilutions</vt:lpstr>
      <vt:lpstr>Drill</vt:lpstr>
      <vt:lpstr>Objectives</vt:lpstr>
      <vt:lpstr>Agenda</vt:lpstr>
      <vt:lpstr>Mixtures that are like Solutions, but aren’t Solutions!</vt:lpstr>
      <vt:lpstr>Like Solutions, but not, cont.</vt:lpstr>
      <vt:lpstr>Slide 7</vt:lpstr>
      <vt:lpstr>Like Solutions, but not, cont.</vt:lpstr>
      <vt:lpstr>HW Review</vt:lpstr>
      <vt:lpstr>Molarity &amp; Dilution 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aren’t Solutions, Molarity, Dilutions</dc:title>
  <dc:creator>Howard County Administrator</dc:creator>
  <cp:lastModifiedBy>Howard County Administrator</cp:lastModifiedBy>
  <cp:revision>2</cp:revision>
  <dcterms:created xsi:type="dcterms:W3CDTF">2015-05-06T13:15:48Z</dcterms:created>
  <dcterms:modified xsi:type="dcterms:W3CDTF">2015-05-06T14:54:41Z</dcterms:modified>
</cp:coreProperties>
</file>