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028B-B611-4341-94DD-A0C62A1CBF59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9F9F-E29E-A244-8E97-71E2F395BE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80322-6068-304A-84D1-D4ECD7105997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80385-9872-7248-A89A-F19E15B1614A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9F6B7-9BED-6446-AEC6-4EF23093686B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E7919-335A-3740-A6F9-89E815650D86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8D678-6D0B-C841-B4BC-5F8486C1F1FF}" type="slidenum">
              <a:rPr lang="en-US"/>
              <a:pPr/>
              <a:t>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BB845-18D7-9542-88C2-2E990C929688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ACE9D-F66E-404D-834D-C5DCFE957FDB}" type="slidenum">
              <a:rPr lang="en-US"/>
              <a:pPr/>
              <a:t>11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D7B0E-6C77-464C-961A-48D885D26E64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C9A27928-25F6-7041-9738-8C5DC45EB674}" type="datetimeFigureOut">
              <a:rPr lang="en-US" smtClean="0"/>
              <a:t>5/4/15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A29D715-D441-B144-900F-3539D8812A92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chem.ufl.edu/~itl/2045/lectures/lec_i.html" TargetMode="External"/><Relationship Id="rId5" Type="http://schemas.openxmlformats.org/officeDocument/2006/relationships/hyperlink" Target="https://www.youtube.com/watch?v=BLq5NibwV5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 Notes &amp; Demos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5/5/15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Concentrations of Solutions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Unsaturated</a:t>
            </a:r>
            <a:r>
              <a:rPr lang="en-US"/>
              <a:t> -- A solution that contains less than the maximum amount of solute that can be dissolved at that temperature.</a:t>
            </a:r>
          </a:p>
          <a:p>
            <a:r>
              <a:rPr lang="en-US">
                <a:solidFill>
                  <a:schemeClr val="accent1"/>
                </a:solidFill>
              </a:rPr>
              <a:t>Saturated Solution</a:t>
            </a:r>
            <a:r>
              <a:rPr lang="en-US"/>
              <a:t> -- A solution containing the maximum amount of solute that can be dissolved at that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Supersaturated Solutions?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1"/>
                </a:solidFill>
              </a:rPr>
              <a:t>Supersaturated</a:t>
            </a:r>
            <a:r>
              <a:rPr lang="en-US" sz="2800"/>
              <a:t> -- A solution that contains more solute than would </a:t>
            </a:r>
            <a:r>
              <a:rPr lang="en-US" sz="2800" b="1"/>
              <a:t>normally</a:t>
            </a:r>
            <a:r>
              <a:rPr lang="en-US" sz="2800"/>
              <a:t> dissolve at that temp.  </a:t>
            </a:r>
            <a:r>
              <a:rPr lang="en-US" sz="2800" i="1">
                <a:solidFill>
                  <a:schemeClr val="accent1"/>
                </a:solidFill>
              </a:rPr>
              <a:t>Unstable</a:t>
            </a:r>
            <a:r>
              <a:rPr lang="en-US" sz="2800" i="1"/>
              <a:t>!</a:t>
            </a:r>
            <a:r>
              <a:rPr lang="en-US" sz="2800"/>
              <a:t> </a:t>
            </a:r>
          </a:p>
          <a:p>
            <a:r>
              <a:rPr lang="en-US" sz="2800"/>
              <a:t>How can a solution be supersaturated? </a:t>
            </a:r>
          </a:p>
          <a:p>
            <a:pPr lvl="1"/>
            <a:r>
              <a:rPr lang="en-US"/>
              <a:t>Well, how can we dissolve MORE solute?</a:t>
            </a:r>
          </a:p>
          <a:p>
            <a:pPr lvl="1"/>
            <a:r>
              <a:rPr lang="en-US"/>
              <a:t>Heat!</a:t>
            </a:r>
          </a:p>
          <a:p>
            <a:pPr lvl="1"/>
            <a:r>
              <a:rPr lang="en-US"/>
              <a:t>So, heat a solution, dissolve MORE solute, then cool it CAREFULLY.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4841450"/>
            <a:ext cx="8686800" cy="13731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" charset="0"/>
              </a:rPr>
              <a:t>A formerly supersaturated solution -- a single crystal of the solute introduced will cause ALL of the excess solute to come out of solution suddenly!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6214638"/>
            <a:ext cx="6406013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hlinkClick r:id="rId4"/>
              </a:rPr>
              <a:t>http://www.chem.ufl.edu/~itl/2045/lectures/</a:t>
            </a:r>
            <a:r>
              <a:rPr lang="en-US" sz="1800" dirty="0" smtClean="0">
                <a:hlinkClick r:id="rId4"/>
              </a:rPr>
              <a:t>lec_i.html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https://www.youtube.com/watch?v=BLq5NibwV5g</a:t>
            </a:r>
            <a:endParaRPr lang="en-US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the back of your notes sheet.</a:t>
            </a:r>
          </a:p>
          <a:p>
            <a:r>
              <a:rPr lang="en-US" dirty="0" smtClean="0"/>
              <a:t>Ms. Bloedorn will discuss the demonstrations.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your row and discuss this—</a:t>
            </a:r>
          </a:p>
          <a:p>
            <a:r>
              <a:rPr lang="en-US" dirty="0" smtClean="0"/>
              <a:t>Name two solutions that you encounter every day.</a:t>
            </a:r>
          </a:p>
          <a:p>
            <a:r>
              <a:rPr lang="en-US" dirty="0" smtClean="0"/>
              <a:t>What are the solutes and the solvents?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solute and the solvent for: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sugar water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20 K gold (83% Au, 17% 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 K gold (42% Au, 58% 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carbonated </a:t>
            </a:r>
            <a:r>
              <a:rPr lang="en-US" dirty="0" smtClean="0"/>
              <a:t>water</a:t>
            </a:r>
          </a:p>
          <a:p>
            <a:pPr marL="571500" indent="-514350"/>
            <a:r>
              <a:rPr lang="en-US" dirty="0" smtClean="0"/>
              <a:t>HW: Finish Solutions Review Sheet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solute, solvent, solution, and homogenous mixture.</a:t>
            </a:r>
          </a:p>
          <a:p>
            <a:pPr lvl="1"/>
            <a:r>
              <a:rPr lang="en-US" dirty="0" smtClean="0"/>
              <a:t>Give an example of each of the above items.</a:t>
            </a:r>
          </a:p>
          <a:p>
            <a:pPr lvl="1"/>
            <a:r>
              <a:rPr lang="en-US" dirty="0" smtClean="0"/>
              <a:t>Give examples of all solute-solvent combinations.</a:t>
            </a:r>
          </a:p>
          <a:p>
            <a:pPr lvl="1"/>
            <a:r>
              <a:rPr lang="en-US" dirty="0" smtClean="0"/>
              <a:t>Explain rate of solution and </a:t>
            </a:r>
            <a:r>
              <a:rPr lang="en-US" dirty="0" err="1" smtClean="0"/>
              <a:t>solvation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everything miscible with everything else?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799"/>
            <a:ext cx="7772400" cy="5495183"/>
          </a:xfrm>
        </p:spPr>
        <p:txBody>
          <a:bodyPr/>
          <a:lstStyle/>
          <a:p>
            <a:r>
              <a:rPr lang="en-US" sz="2800" dirty="0" smtClean="0"/>
              <a:t>Substances </a:t>
            </a:r>
            <a:r>
              <a:rPr lang="en-US" sz="2800" dirty="0"/>
              <a:t>with similar bonds dissolve into each other.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Polar &amp; Polar</a:t>
            </a:r>
            <a:endParaRPr lang="en-US" dirty="0"/>
          </a:p>
          <a:p>
            <a:pPr lvl="2"/>
            <a:r>
              <a:rPr lang="en-US" dirty="0"/>
              <a:t>Water and </a:t>
            </a:r>
            <a:r>
              <a:rPr lang="en-US" dirty="0" err="1"/>
              <a:t>Isopropanol</a:t>
            </a:r>
            <a:r>
              <a:rPr lang="en-US" dirty="0"/>
              <a:t> (Rubbing Alcohol)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Polar &amp; Ionic</a:t>
            </a:r>
            <a:endParaRPr lang="en-US" dirty="0"/>
          </a:p>
          <a:p>
            <a:pPr lvl="2"/>
            <a:r>
              <a:rPr lang="en-US" dirty="0"/>
              <a:t>Water and most Salts (</a:t>
            </a:r>
            <a:r>
              <a:rPr lang="en-US" dirty="0" err="1"/>
              <a:t>NaCl</a:t>
            </a:r>
            <a:r>
              <a:rPr lang="en-US" dirty="0"/>
              <a:t>, CaCl</a:t>
            </a:r>
            <a:r>
              <a:rPr lang="en-US" baseline="-25000" dirty="0"/>
              <a:t>2</a:t>
            </a:r>
            <a:r>
              <a:rPr lang="en-US" dirty="0"/>
              <a:t>, KI, etc.)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Nonpolar</a:t>
            </a:r>
            <a:r>
              <a:rPr lang="en-US" dirty="0">
                <a:solidFill>
                  <a:schemeClr val="accent1"/>
                </a:solidFill>
              </a:rPr>
              <a:t> &amp; </a:t>
            </a:r>
            <a:r>
              <a:rPr lang="en-US" dirty="0" err="1">
                <a:solidFill>
                  <a:schemeClr val="accent1"/>
                </a:solidFill>
              </a:rPr>
              <a:t>Nonpolar</a:t>
            </a:r>
            <a:r>
              <a:rPr lang="en-US" sz="2400" dirty="0"/>
              <a:t> </a:t>
            </a:r>
          </a:p>
          <a:p>
            <a:pPr lvl="2"/>
            <a:r>
              <a:rPr lang="en-US" dirty="0"/>
              <a:t>Nail Polish and Nail Polish Remover</a:t>
            </a:r>
          </a:p>
          <a:p>
            <a:pPr lvl="2"/>
            <a:r>
              <a:rPr lang="en-US" dirty="0"/>
              <a:t>Oil Paint and </a:t>
            </a:r>
            <a:r>
              <a:rPr lang="en-US" dirty="0" err="1"/>
              <a:t>Terpentine</a:t>
            </a:r>
            <a:endParaRPr lang="en-US" dirty="0"/>
          </a:p>
        </p:txBody>
      </p:sp>
      <p:sp>
        <p:nvSpPr>
          <p:cNvPr id="34819" name="WordArt 7"/>
          <p:cNvSpPr>
            <a:spLocks noChangeArrowheads="1" noChangeShapeType="1" noTextEdit="1"/>
          </p:cNvSpPr>
          <p:nvPr/>
        </p:nvSpPr>
        <p:spPr bwMode="auto">
          <a:xfrm>
            <a:off x="1447800" y="7620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Like dissolves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Why doesn’t  oil dissolve in H</a:t>
            </a:r>
            <a:r>
              <a:rPr lang="en-US" baseline="-25000" dirty="0">
                <a:solidFill>
                  <a:srgbClr val="FFFF66"/>
                </a:solidFill>
              </a:rPr>
              <a:t>2</a:t>
            </a:r>
            <a:r>
              <a:rPr lang="en-US" dirty="0">
                <a:solidFill>
                  <a:srgbClr val="FFFF66"/>
                </a:solidFill>
              </a:rPr>
              <a:t>O?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Oils are </a:t>
            </a:r>
            <a:r>
              <a:rPr lang="en-US" sz="2800" dirty="0">
                <a:solidFill>
                  <a:schemeClr val="accent1"/>
                </a:solidFill>
              </a:rPr>
              <a:t>non-polar</a:t>
            </a:r>
            <a:r>
              <a:rPr lang="en-US" sz="2800" dirty="0"/>
              <a:t> molecules.</a:t>
            </a:r>
          </a:p>
          <a:p>
            <a:r>
              <a:rPr lang="en-US" sz="2800" dirty="0"/>
              <a:t>Water is a </a:t>
            </a:r>
            <a:r>
              <a:rPr lang="en-US" sz="2800" dirty="0">
                <a:solidFill>
                  <a:schemeClr val="accent1"/>
                </a:solidFill>
              </a:rPr>
              <a:t>polar</a:t>
            </a:r>
            <a:r>
              <a:rPr lang="en-US" sz="2800" dirty="0"/>
              <a:t> molecule.</a:t>
            </a:r>
          </a:p>
          <a:p>
            <a:r>
              <a:rPr lang="en-US" sz="2800" dirty="0"/>
              <a:t>Molecules with </a:t>
            </a:r>
            <a:r>
              <a:rPr lang="en-US" sz="2800" dirty="0">
                <a:solidFill>
                  <a:schemeClr val="accent1"/>
                </a:solidFill>
              </a:rPr>
              <a:t>unlike bonds</a:t>
            </a:r>
            <a:r>
              <a:rPr lang="en-US" sz="2800" dirty="0"/>
              <a:t> do not dissolve into each other.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05400" y="2057400"/>
            <a:ext cx="3810000" cy="1371600"/>
            <a:chOff x="3264" y="864"/>
            <a:chExt cx="2400" cy="864"/>
          </a:xfrm>
        </p:grpSpPr>
        <p:sp>
          <p:nvSpPr>
            <p:cNvPr id="36887" name="AutoShape 5"/>
            <p:cNvSpPr>
              <a:spLocks noChangeArrowheads="1"/>
            </p:cNvSpPr>
            <p:nvPr/>
          </p:nvSpPr>
          <p:spPr bwMode="auto">
            <a:xfrm>
              <a:off x="3264" y="1488"/>
              <a:ext cx="1248" cy="240"/>
            </a:xfrm>
            <a:prstGeom prst="doubleWave">
              <a:avLst>
                <a:gd name="adj1" fmla="val 10319"/>
                <a:gd name="adj2" fmla="val 0"/>
              </a:avLst>
            </a:prstGeom>
            <a:solidFill>
              <a:srgbClr val="CCFFCC"/>
            </a:solidFill>
            <a:ln w="9525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AutoShape 6"/>
            <p:cNvSpPr>
              <a:spLocks noChangeArrowheads="1"/>
            </p:cNvSpPr>
            <p:nvPr/>
          </p:nvSpPr>
          <p:spPr bwMode="auto">
            <a:xfrm>
              <a:off x="3744" y="864"/>
              <a:ext cx="1920" cy="480"/>
            </a:xfrm>
            <a:prstGeom prst="wedgeRectCallout">
              <a:avLst>
                <a:gd name="adj1" fmla="val -33435"/>
                <a:gd name="adj2" fmla="val 87292"/>
              </a:avLst>
            </a:prstGeom>
            <a:solidFill>
              <a:srgbClr val="DF8F3F"/>
            </a:solidFill>
            <a:ln>
              <a:solidFill>
                <a:srgbClr val="00CC99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chemeClr val="bg2"/>
                  </a:solidFill>
                  <a:latin typeface="Times" charset="0"/>
                </a:rPr>
                <a:t>Oil - </a:t>
              </a:r>
            </a:p>
            <a:p>
              <a:pPr algn="ctr"/>
              <a:r>
                <a:rPr lang="en-US" sz="2000" dirty="0">
                  <a:solidFill>
                    <a:schemeClr val="bg2"/>
                  </a:solidFill>
                  <a:latin typeface="Times" charset="0"/>
                </a:rPr>
                <a:t>No charge on the molecule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181600" y="4419600"/>
            <a:ext cx="3124200" cy="2133600"/>
            <a:chOff x="3264" y="2784"/>
            <a:chExt cx="1968" cy="1344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4128" y="2784"/>
              <a:ext cx="1104" cy="912"/>
              <a:chOff x="4368" y="1680"/>
              <a:chExt cx="1104" cy="912"/>
            </a:xfrm>
          </p:grpSpPr>
          <p:sp>
            <p:nvSpPr>
              <p:cNvPr id="36872" name="Oval 7"/>
              <p:cNvSpPr>
                <a:spLocks noChangeArrowheads="1"/>
              </p:cNvSpPr>
              <p:nvPr/>
            </p:nvSpPr>
            <p:spPr bwMode="auto">
              <a:xfrm>
                <a:off x="4656" y="2016"/>
                <a:ext cx="480" cy="480"/>
              </a:xfrm>
              <a:prstGeom prst="ellipse">
                <a:avLst/>
              </a:prstGeom>
              <a:solidFill>
                <a:srgbClr val="A5002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3" name="Oval 8"/>
              <p:cNvSpPr>
                <a:spLocks noChangeArrowheads="1"/>
              </p:cNvSpPr>
              <p:nvPr/>
            </p:nvSpPr>
            <p:spPr bwMode="auto">
              <a:xfrm>
                <a:off x="4560" y="1872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4" name="Oval 9"/>
              <p:cNvSpPr>
                <a:spLocks noChangeArrowheads="1"/>
              </p:cNvSpPr>
              <p:nvPr/>
            </p:nvSpPr>
            <p:spPr bwMode="auto">
              <a:xfrm>
                <a:off x="4992" y="1920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5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08" y="1920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  <p:sp>
            <p:nvSpPr>
              <p:cNvPr id="36876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40" y="1968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  <p:sp>
            <p:nvSpPr>
              <p:cNvPr id="36877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00" y="2160"/>
                <a:ext cx="170" cy="19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  <p:sp>
            <p:nvSpPr>
              <p:cNvPr id="36878" name="AutoShape 14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4608" y="1680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0" name="AutoShape 16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1" name="AutoShape 17"/>
              <p:cNvSpPr>
                <a:spLocks noChangeArrowheads="1"/>
              </p:cNvSpPr>
              <p:nvPr/>
            </p:nvSpPr>
            <p:spPr bwMode="auto">
              <a:xfrm>
                <a:off x="5232" y="1824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2" name="AutoShape 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3" name="AutoShape 19"/>
              <p:cNvSpPr>
                <a:spLocks noChangeArrowheads="1"/>
              </p:cNvSpPr>
              <p:nvPr/>
            </p:nvSpPr>
            <p:spPr bwMode="auto">
              <a:xfrm>
                <a:off x="5328" y="1968"/>
                <a:ext cx="144" cy="144"/>
              </a:xfrm>
              <a:prstGeom prst="plus">
                <a:avLst>
                  <a:gd name="adj" fmla="val 44046"/>
                </a:avLst>
              </a:prstGeom>
              <a:solidFill>
                <a:srgbClr val="FFFF66"/>
              </a:solidFill>
              <a:ln w="9525">
                <a:solidFill>
                  <a:srgbClr val="FFFF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4" name="Rectangle 20"/>
              <p:cNvSpPr>
                <a:spLocks noChangeArrowheads="1"/>
              </p:cNvSpPr>
              <p:nvPr/>
            </p:nvSpPr>
            <p:spPr bwMode="auto">
              <a:xfrm>
                <a:off x="4608" y="2448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5" name="Rectangle 21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6" name="Rectangle 22"/>
              <p:cNvSpPr>
                <a:spLocks noChangeArrowheads="1"/>
              </p:cNvSpPr>
              <p:nvPr/>
            </p:nvSpPr>
            <p:spPr bwMode="auto">
              <a:xfrm>
                <a:off x="5040" y="2496"/>
                <a:ext cx="144" cy="4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871" name="AutoShape 26"/>
            <p:cNvSpPr>
              <a:spLocks noChangeArrowheads="1"/>
            </p:cNvSpPr>
            <p:nvPr/>
          </p:nvSpPr>
          <p:spPr bwMode="auto">
            <a:xfrm>
              <a:off x="3264" y="3264"/>
              <a:ext cx="960" cy="864"/>
            </a:xfrm>
            <a:prstGeom prst="wedgeEllipseCallout">
              <a:avLst>
                <a:gd name="adj1" fmla="val 67500"/>
                <a:gd name="adj2" fmla="val -44097"/>
              </a:avLst>
            </a:prstGeom>
            <a:solidFill>
              <a:srgbClr val="FF6600"/>
            </a:solidFill>
            <a:ln>
              <a:solidFill>
                <a:srgbClr val="FF6600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Water -</a:t>
              </a:r>
            </a:p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Separation of </a:t>
              </a:r>
            </a:p>
            <a:p>
              <a:pPr algn="ctr"/>
              <a:r>
                <a:rPr lang="en-US" sz="2000" dirty="0">
                  <a:solidFill>
                    <a:srgbClr val="000000"/>
                  </a:solidFill>
                  <a:latin typeface="Times" charset="0"/>
                </a:rPr>
                <a:t>Charge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89655" y="560115"/>
            <a:ext cx="8428562" cy="1143000"/>
          </a:xfrm>
        </p:spPr>
        <p:txBody>
          <a:bodyPr/>
          <a:lstStyle/>
          <a:p>
            <a:r>
              <a:rPr lang="en-US" sz="3600" dirty="0"/>
              <a:t>Describe </a:t>
            </a:r>
            <a:r>
              <a:rPr lang="en-US" sz="3600" dirty="0" err="1"/>
              <a:t>NaCl</a:t>
            </a:r>
            <a:r>
              <a:rPr lang="en-US" sz="3600" dirty="0"/>
              <a:t> dissolving in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00200"/>
            <a:ext cx="4191000" cy="5029200"/>
          </a:xfrm>
        </p:spPr>
        <p:txBody>
          <a:bodyPr/>
          <a:lstStyle/>
          <a:p>
            <a:r>
              <a:rPr lang="en-US" sz="2800"/>
              <a:t>Water is a dipole.</a:t>
            </a:r>
          </a:p>
          <a:p>
            <a:r>
              <a:rPr lang="en-US" sz="2800"/>
              <a:t>NaCl dissociates into Na+ ions and Cl- ions.</a:t>
            </a:r>
          </a:p>
          <a:p>
            <a:r>
              <a:rPr lang="en-US" sz="2800"/>
              <a:t>The 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-  end of the H</a:t>
            </a:r>
            <a:r>
              <a:rPr lang="en-US" sz="2800" baseline="-25000">
                <a:solidFill>
                  <a:schemeClr val="accent1"/>
                </a:solidFill>
              </a:rPr>
              <a:t>2</a:t>
            </a:r>
            <a:r>
              <a:rPr lang="en-US" sz="2800">
                <a:solidFill>
                  <a:schemeClr val="accent1"/>
                </a:solidFill>
              </a:rPr>
              <a:t>O</a:t>
            </a:r>
            <a:r>
              <a:rPr lang="en-US" sz="2800"/>
              <a:t> molecule is attracted to the </a:t>
            </a:r>
            <a:r>
              <a:rPr lang="en-US" sz="2800">
                <a:solidFill>
                  <a:schemeClr val="accent1"/>
                </a:solidFill>
              </a:rPr>
              <a:t>Na+</a:t>
            </a:r>
            <a:r>
              <a:rPr lang="en-US" sz="2800"/>
              <a:t> ion in the salt crystal and pulls it into the water.</a:t>
            </a:r>
          </a:p>
          <a:p>
            <a:r>
              <a:rPr lang="en-US" sz="2800"/>
              <a:t>The + end of the water is attracted to the Cl- ion.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486400" y="2774950"/>
          <a:ext cx="3581400" cy="2527300"/>
        </p:xfrm>
        <a:graphic>
          <a:graphicData uri="http://schemas.openxmlformats.org/presentationml/2006/ole">
            <p:oleObj spid="_x0000_s38914" r:id="rId4" imgW="2843784" imgH="18867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6553200"/>
            <a:ext cx="4773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http://nobel.scas.bcit.ca/chem0010/unit9/9.4_solubilityionic.htm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70388" y="6553200"/>
            <a:ext cx="4773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http://nobel.scas.bcit.ca/chem0010/unit9/9.4_solubilityionic.htm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Tub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193</TotalTime>
  <Words>488</Words>
  <Application>Microsoft Macintosh PowerPoint</Application>
  <PresentationFormat>On-screen Show (4:3)</PresentationFormat>
  <Paragraphs>72</Paragraphs>
  <Slides>14</Slides>
  <Notes>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Test Tubes</vt:lpstr>
      <vt:lpstr>Solutions Notes &amp; Demos</vt:lpstr>
      <vt:lpstr>Drill</vt:lpstr>
      <vt:lpstr>Objectives</vt:lpstr>
      <vt:lpstr>YOU ANSWER</vt:lpstr>
      <vt:lpstr>Slide 5</vt:lpstr>
      <vt:lpstr>Why doesn’t  oil dissolve in H2O?</vt:lpstr>
      <vt:lpstr>Describe NaCl dissolving in H2O</vt:lpstr>
      <vt:lpstr>Slide 8</vt:lpstr>
      <vt:lpstr>Slide 9</vt:lpstr>
      <vt:lpstr>Concentrations of Solutions</vt:lpstr>
      <vt:lpstr>Supersaturated Solutions?</vt:lpstr>
      <vt:lpstr>Slide 12</vt:lpstr>
      <vt:lpstr>Solutions Demonstrations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Notes &amp; Demos</dc:title>
  <dc:creator>Howard County Administrator</dc:creator>
  <cp:lastModifiedBy>Howard County Administrator</cp:lastModifiedBy>
  <cp:revision>3</cp:revision>
  <dcterms:created xsi:type="dcterms:W3CDTF">2015-05-04T15:44:45Z</dcterms:created>
  <dcterms:modified xsi:type="dcterms:W3CDTF">2015-05-04T18:58:22Z</dcterms:modified>
</cp:coreProperties>
</file>