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2" r:id="rId5"/>
    <p:sldId id="264" r:id="rId6"/>
    <p:sldId id="259" r:id="rId7"/>
    <p:sldId id="263" r:id="rId8"/>
    <p:sldId id="265" r:id="rId9"/>
    <p:sldId id="266" r:id="rId10"/>
    <p:sldId id="260" r:id="rId11"/>
    <p:sldId id="269" r:id="rId12"/>
    <p:sldId id="268" r:id="rId13"/>
    <p:sldId id="267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F29EA-0501-EE4A-9BFE-5B6131BF0C53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70998-3476-5C45-B5AA-65463C60B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BDE3D04-CC0B-F94C-82C5-846FDCE9C2F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F2BD9A-413F-4B4B-90F9-5F652B93BA8E}" type="slidenum">
              <a:rPr lang="en-US"/>
              <a:pPr/>
              <a:t>7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C6D64D-2E59-3245-A9C9-D67CB5E9DA1E}" type="slidenum">
              <a:rPr lang="en-US"/>
              <a:pPr/>
              <a:t>12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1"/>
            <a:chExt cx="5760" cy="4321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1824"/>
              <a:ext cx="5760" cy="24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white">
            <a:xfrm>
              <a:off x="0" y="4125"/>
              <a:ext cx="5760" cy="19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white">
            <a:xfrm>
              <a:off x="0" y="-1"/>
              <a:ext cx="5760" cy="201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2016"/>
              <a:ext cx="5760" cy="261"/>
              <a:chOff x="0" y="115"/>
              <a:chExt cx="5760" cy="464"/>
            </a:xfrm>
          </p:grpSpPr>
          <p:sp>
            <p:nvSpPr>
              <p:cNvPr id="5127" name="Rectangle 7"/>
              <p:cNvSpPr>
                <a:spLocks noChangeArrowheads="1"/>
              </p:cNvSpPr>
              <p:nvPr/>
            </p:nvSpPr>
            <p:spPr bwMode="ltGray">
              <a:xfrm>
                <a:off x="0" y="115"/>
                <a:ext cx="5760" cy="11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ltGray">
              <a:xfrm>
                <a:off x="0" y="231"/>
                <a:ext cx="5760" cy="11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9" name="Rectangle 9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5760" cy="11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0" name="Rectangle 10"/>
              <p:cNvSpPr>
                <a:spLocks noChangeArrowheads="1"/>
              </p:cNvSpPr>
              <p:nvPr/>
            </p:nvSpPr>
            <p:spPr bwMode="ltGray">
              <a:xfrm>
                <a:off x="0" y="463"/>
                <a:ext cx="5760" cy="11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71291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625D63-7794-6A47-8E55-9B7656E4E9C8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06E7C4-304A-1648-B0BA-ADB62362B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625D63-7794-6A47-8E55-9B7656E4E9C8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06E7C4-304A-1648-B0BA-ADB62362B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625D63-7794-6A47-8E55-9B7656E4E9C8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06E7C4-304A-1648-B0BA-ADB62362B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4625D63-7794-6A47-8E55-9B7656E4E9C8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1006E7C4-304A-1648-B0BA-ADB62362B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4625D63-7794-6A47-8E55-9B7656E4E9C8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1006E7C4-304A-1648-B0BA-ADB62362B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625D63-7794-6A47-8E55-9B7656E4E9C8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06E7C4-304A-1648-B0BA-ADB62362B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625D63-7794-6A47-8E55-9B7656E4E9C8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06E7C4-304A-1648-B0BA-ADB62362B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625D63-7794-6A47-8E55-9B7656E4E9C8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06E7C4-304A-1648-B0BA-ADB62362B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625D63-7794-6A47-8E55-9B7656E4E9C8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06E7C4-304A-1648-B0BA-ADB62362B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625D63-7794-6A47-8E55-9B7656E4E9C8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06E7C4-304A-1648-B0BA-ADB62362B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625D63-7794-6A47-8E55-9B7656E4E9C8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06E7C4-304A-1648-B0BA-ADB62362B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625D63-7794-6A47-8E55-9B7656E4E9C8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06E7C4-304A-1648-B0BA-ADB62362B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625D63-7794-6A47-8E55-9B7656E4E9C8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06E7C4-304A-1648-B0BA-ADB62362B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969696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1"/>
            <a:chExt cx="5760" cy="4321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864"/>
              <a:ext cx="5760" cy="34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white">
            <a:xfrm>
              <a:off x="0" y="4125"/>
              <a:ext cx="5760" cy="19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white">
            <a:xfrm>
              <a:off x="0" y="-1"/>
              <a:ext cx="5760" cy="101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1014"/>
              <a:ext cx="5760" cy="261"/>
              <a:chOff x="0" y="115"/>
              <a:chExt cx="5760" cy="464"/>
            </a:xfrm>
          </p:grpSpPr>
          <p:sp>
            <p:nvSpPr>
              <p:cNvPr id="4103" name="Rectangle 7"/>
              <p:cNvSpPr>
                <a:spLocks noChangeArrowheads="1"/>
              </p:cNvSpPr>
              <p:nvPr/>
            </p:nvSpPr>
            <p:spPr bwMode="ltGray">
              <a:xfrm>
                <a:off x="0" y="115"/>
                <a:ext cx="5760" cy="11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4" name="Rectangle 8"/>
              <p:cNvSpPr>
                <a:spLocks noChangeArrowheads="1"/>
              </p:cNvSpPr>
              <p:nvPr/>
            </p:nvSpPr>
            <p:spPr bwMode="ltGray">
              <a:xfrm>
                <a:off x="0" y="231"/>
                <a:ext cx="5760" cy="11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Rectangle 9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5760" cy="11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Rectangle 10"/>
              <p:cNvSpPr>
                <a:spLocks noChangeArrowheads="1"/>
              </p:cNvSpPr>
              <p:nvPr/>
            </p:nvSpPr>
            <p:spPr bwMode="ltGray">
              <a:xfrm>
                <a:off x="0" y="463"/>
                <a:ext cx="5760" cy="11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0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fld id="{C4625D63-7794-6A47-8E55-9B7656E4E9C8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fld id="{1006E7C4-304A-1648-B0BA-ADB62362B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Conjugate A/B, </a:t>
            </a:r>
            <a:br>
              <a:rPr lang="en-US" dirty="0" smtClean="0"/>
            </a:br>
            <a:r>
              <a:rPr lang="en-US" dirty="0" smtClean="0"/>
              <a:t>pH/</a:t>
            </a:r>
            <a:r>
              <a:rPr lang="en-US" dirty="0" err="1" smtClean="0"/>
              <a:t>pOH</a:t>
            </a:r>
            <a:r>
              <a:rPr lang="en-US" dirty="0" smtClean="0"/>
              <a:t> Calculations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GT 5/22/15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err="1" smtClean="0"/>
              <a:t>Bronstead</a:t>
            </a:r>
            <a:r>
              <a:rPr lang="en-US" sz="3600" dirty="0" smtClean="0"/>
              <a:t>-Lowry Conjugate Acid/Base Practice</a:t>
            </a:r>
            <a:br>
              <a:rPr lang="en-US" sz="3600" dirty="0" smtClean="0"/>
            </a:br>
            <a:r>
              <a:rPr lang="en-US" sz="3600" dirty="0" smtClean="0"/>
              <a:t>pg. 3 &amp; 4</a:t>
            </a:r>
            <a:endParaRPr lang="en-US" sz="3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 have 10 minutes to complete the practice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46707"/>
            <a:ext cx="7772400" cy="1143000"/>
          </a:xfrm>
        </p:spPr>
        <p:txBody>
          <a:bodyPr/>
          <a:lstStyle/>
          <a:p>
            <a:r>
              <a:rPr lang="en-US" dirty="0" smtClean="0"/>
              <a:t>pH and </a:t>
            </a:r>
            <a:r>
              <a:rPr lang="en-US" dirty="0" err="1" smtClean="0"/>
              <a:t>pOH</a:t>
            </a:r>
            <a:r>
              <a:rPr lang="en-US" dirty="0" smtClean="0"/>
              <a:t> Calculations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2693" y="2057400"/>
            <a:ext cx="3631223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245137"/>
            <a:ext cx="9128174" cy="6369770"/>
            <a:chOff x="540138" y="1153341"/>
            <a:chExt cx="8175039" cy="5704659"/>
          </a:xfrm>
        </p:grpSpPr>
        <p:sp>
          <p:nvSpPr>
            <p:cNvPr id="22" name="Rectangle 21"/>
            <p:cNvSpPr/>
            <p:nvPr/>
          </p:nvSpPr>
          <p:spPr bwMode="auto">
            <a:xfrm>
              <a:off x="540138" y="1153341"/>
              <a:ext cx="8175039" cy="570465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1509402" y="5734936"/>
              <a:ext cx="762000" cy="413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[H</a:t>
              </a:r>
              <a:r>
                <a:rPr lang="en-US" sz="2400" baseline="30000"/>
                <a:t>+</a:t>
              </a:r>
              <a:r>
                <a:rPr lang="en-US" sz="2400"/>
                <a:t>]</a:t>
              </a:r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1585602" y="2080511"/>
              <a:ext cx="574675" cy="413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pH</a:t>
              </a:r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6767202" y="5676199"/>
              <a:ext cx="877888" cy="413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[OH</a:t>
              </a:r>
              <a:r>
                <a:rPr lang="en-US" sz="2400" baseline="30000"/>
                <a:t>-</a:t>
              </a:r>
              <a:r>
                <a:rPr lang="en-US" sz="2400"/>
                <a:t>]</a:t>
              </a:r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6843402" y="2080511"/>
              <a:ext cx="811213" cy="413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pOH</a:t>
              </a:r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2423802" y="2229736"/>
              <a:ext cx="4267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 flipH="1">
              <a:off x="2423802" y="2458336"/>
              <a:ext cx="4267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 flipV="1">
              <a:off x="1966602" y="2686936"/>
              <a:ext cx="0" cy="2971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1661802" y="2686936"/>
              <a:ext cx="0" cy="2971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2652402" y="5887336"/>
              <a:ext cx="4038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 flipH="1">
              <a:off x="2652402" y="6115936"/>
              <a:ext cx="4038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>
              <a:off x="7072002" y="2686936"/>
              <a:ext cx="0" cy="2743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 flipV="1">
              <a:off x="7376802" y="2686936"/>
              <a:ext cx="0" cy="2743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6" name="Text Box 18"/>
            <p:cNvSpPr txBox="1">
              <a:spLocks noChangeArrowheads="1"/>
            </p:cNvSpPr>
            <p:nvPr/>
          </p:nvSpPr>
          <p:spPr bwMode="auto">
            <a:xfrm rot="16200000">
              <a:off x="1378433" y="3797038"/>
              <a:ext cx="1938337" cy="413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pH = -</a:t>
              </a:r>
              <a:r>
                <a:rPr lang="en-US" sz="2400" dirty="0" smtClean="0"/>
                <a:t>log [</a:t>
              </a:r>
              <a:r>
                <a:rPr lang="en-US" sz="2400" dirty="0"/>
                <a:t>H</a:t>
              </a:r>
              <a:r>
                <a:rPr lang="en-US" sz="2400" baseline="30000" dirty="0"/>
                <a:t>+</a:t>
              </a:r>
              <a:r>
                <a:rPr lang="en-US" sz="2400" dirty="0"/>
                <a:t>]</a:t>
              </a:r>
            </a:p>
          </p:txBody>
        </p:sp>
        <p:sp>
          <p:nvSpPr>
            <p:cNvPr id="2067" name="Text Box 19"/>
            <p:cNvSpPr txBox="1">
              <a:spLocks noChangeArrowheads="1"/>
            </p:cNvSpPr>
            <p:nvPr/>
          </p:nvSpPr>
          <p:spPr bwMode="auto">
            <a:xfrm rot="16200000">
              <a:off x="428314" y="3851808"/>
              <a:ext cx="1704975" cy="413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[H</a:t>
              </a:r>
              <a:r>
                <a:rPr lang="en-US" sz="2400" baseline="30000"/>
                <a:t>+</a:t>
              </a:r>
              <a:r>
                <a:rPr lang="en-US" sz="2400"/>
                <a:t>] = 10</a:t>
              </a:r>
              <a:r>
                <a:rPr lang="en-US" sz="2400" baseline="30000"/>
                <a:t>-pH</a:t>
              </a:r>
            </a:p>
          </p:txBody>
        </p:sp>
        <p:sp>
          <p:nvSpPr>
            <p:cNvPr id="2071" name="Text Box 23"/>
            <p:cNvSpPr txBox="1">
              <a:spLocks noChangeArrowheads="1"/>
            </p:cNvSpPr>
            <p:nvPr/>
          </p:nvSpPr>
          <p:spPr bwMode="auto">
            <a:xfrm>
              <a:off x="3398527" y="1736024"/>
              <a:ext cx="2233613" cy="413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pH + pOH = 14</a:t>
              </a:r>
            </a:p>
          </p:txBody>
        </p:sp>
        <p:sp>
          <p:nvSpPr>
            <p:cNvPr id="2073" name="Text Box 25"/>
            <p:cNvSpPr txBox="1">
              <a:spLocks noChangeArrowheads="1"/>
            </p:cNvSpPr>
            <p:nvPr/>
          </p:nvSpPr>
          <p:spPr bwMode="auto">
            <a:xfrm>
              <a:off x="3033402" y="5393624"/>
              <a:ext cx="3109913" cy="413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[H</a:t>
              </a:r>
              <a:r>
                <a:rPr lang="en-US" sz="2400" baseline="30000"/>
                <a:t>+</a:t>
              </a:r>
              <a:r>
                <a:rPr lang="en-US" sz="2400"/>
                <a:t>][OH</a:t>
              </a:r>
              <a:r>
                <a:rPr lang="en-US" sz="2400" baseline="30000"/>
                <a:t>-</a:t>
              </a:r>
              <a:r>
                <a:rPr lang="en-US" sz="2400"/>
                <a:t>] = 1.0 x 10</a:t>
              </a:r>
              <a:r>
                <a:rPr lang="en-US" sz="2400" baseline="30000"/>
                <a:t>-14</a:t>
              </a:r>
              <a:endParaRPr lang="en-US" sz="2400"/>
            </a:p>
          </p:txBody>
        </p:sp>
        <p:sp>
          <p:nvSpPr>
            <p:cNvPr id="2074" name="Text Box 26"/>
            <p:cNvSpPr txBox="1">
              <a:spLocks noChangeArrowheads="1"/>
            </p:cNvSpPr>
            <p:nvPr/>
          </p:nvSpPr>
          <p:spPr bwMode="auto">
            <a:xfrm>
              <a:off x="3049277" y="6133399"/>
              <a:ext cx="3109913" cy="413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[H</a:t>
              </a:r>
              <a:r>
                <a:rPr lang="en-US" sz="2400" baseline="30000"/>
                <a:t>+</a:t>
              </a:r>
              <a:r>
                <a:rPr lang="en-US" sz="2400"/>
                <a:t>][OH</a:t>
              </a:r>
              <a:r>
                <a:rPr lang="en-US" sz="2400" baseline="30000"/>
                <a:t>-</a:t>
              </a:r>
              <a:r>
                <a:rPr lang="en-US" sz="2400"/>
                <a:t>] = 1.0 x 10</a:t>
              </a:r>
              <a:r>
                <a:rPr lang="en-US" sz="2400" baseline="30000"/>
                <a:t>-14</a:t>
              </a:r>
              <a:endParaRPr lang="en-US" sz="2400"/>
            </a:p>
          </p:txBody>
        </p:sp>
        <p:sp>
          <p:nvSpPr>
            <p:cNvPr id="2075" name="Text Box 27"/>
            <p:cNvSpPr txBox="1">
              <a:spLocks noChangeArrowheads="1"/>
            </p:cNvSpPr>
            <p:nvPr/>
          </p:nvSpPr>
          <p:spPr bwMode="auto">
            <a:xfrm>
              <a:off x="3414402" y="2610736"/>
              <a:ext cx="2233613" cy="413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pH + pOH = 14</a:t>
              </a:r>
            </a:p>
          </p:txBody>
        </p:sp>
        <p:sp>
          <p:nvSpPr>
            <p:cNvPr id="2076" name="Text Box 28"/>
            <p:cNvSpPr txBox="1">
              <a:spLocks noChangeArrowheads="1"/>
            </p:cNvSpPr>
            <p:nvPr/>
          </p:nvSpPr>
          <p:spPr bwMode="auto">
            <a:xfrm rot="16200000">
              <a:off x="6501296" y="3814500"/>
              <a:ext cx="2360612" cy="413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err="1"/>
                <a:t>pOH</a:t>
              </a:r>
              <a:r>
                <a:rPr lang="en-US" sz="2400" dirty="0"/>
                <a:t> = -</a:t>
              </a:r>
              <a:r>
                <a:rPr lang="en-US" sz="2400" dirty="0" err="1"/>
                <a:t>log[OH</a:t>
              </a:r>
              <a:r>
                <a:rPr lang="en-US" sz="2400" baseline="30000" dirty="0"/>
                <a:t>-</a:t>
              </a:r>
              <a:r>
                <a:rPr lang="en-US" sz="2400" dirty="0"/>
                <a:t>]</a:t>
              </a:r>
            </a:p>
          </p:txBody>
        </p:sp>
        <p:sp>
          <p:nvSpPr>
            <p:cNvPr id="2077" name="Text Box 29"/>
            <p:cNvSpPr txBox="1">
              <a:spLocks noChangeArrowheads="1"/>
            </p:cNvSpPr>
            <p:nvPr/>
          </p:nvSpPr>
          <p:spPr bwMode="auto">
            <a:xfrm rot="16200000">
              <a:off x="5666271" y="3830375"/>
              <a:ext cx="2049462" cy="413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[OH</a:t>
              </a:r>
              <a:r>
                <a:rPr lang="en-US" sz="2400" baseline="30000"/>
                <a:t>-</a:t>
              </a:r>
              <a:r>
                <a:rPr lang="en-US" sz="2400"/>
                <a:t>] = 10</a:t>
              </a:r>
              <a:r>
                <a:rPr lang="en-US" sz="2400" baseline="30000"/>
                <a:t>-pOH</a:t>
              </a:r>
            </a:p>
          </p:txBody>
        </p:sp>
      </p:grpSp>
      <p:sp>
        <p:nvSpPr>
          <p:cNvPr id="24" name="Rectangle 23"/>
          <p:cNvSpPr/>
          <p:nvPr/>
        </p:nvSpPr>
        <p:spPr bwMode="auto">
          <a:xfrm>
            <a:off x="596184" y="1872451"/>
            <a:ext cx="1652847" cy="395011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358535" y="5082835"/>
            <a:ext cx="5574790" cy="1532072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637166" y="1872451"/>
            <a:ext cx="1567761" cy="3210384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and </a:t>
            </a:r>
            <a:r>
              <a:rPr lang="en-US" dirty="0" err="1" smtClean="0"/>
              <a:t>pOH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on pg. 5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name and formula for:</a:t>
            </a:r>
          </a:p>
          <a:p>
            <a:pPr lvl="1"/>
            <a:r>
              <a:rPr lang="en-US" dirty="0" smtClean="0"/>
              <a:t>one strong acid</a:t>
            </a:r>
          </a:p>
          <a:p>
            <a:pPr lvl="1"/>
            <a:r>
              <a:rPr lang="en-US" dirty="0" smtClean="0"/>
              <a:t>one weak acid</a:t>
            </a:r>
          </a:p>
          <a:p>
            <a:pPr lvl="1"/>
            <a:r>
              <a:rPr lang="en-US" dirty="0" smtClean="0"/>
              <a:t>one strong base</a:t>
            </a:r>
          </a:p>
          <a:p>
            <a:pPr lvl="1"/>
            <a:r>
              <a:rPr lang="en-US" dirty="0" smtClean="0"/>
              <a:t>one weak base</a:t>
            </a:r>
          </a:p>
          <a:p>
            <a:r>
              <a:rPr lang="en-US" dirty="0" smtClean="0"/>
              <a:t>Because I’m all about that base…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792" y="2027760"/>
            <a:ext cx="8180408" cy="4114800"/>
          </a:xfrm>
        </p:spPr>
        <p:txBody>
          <a:bodyPr/>
          <a:lstStyle/>
          <a:p>
            <a:r>
              <a:rPr lang="en-US" sz="2800" dirty="0" smtClean="0"/>
              <a:t>Ms. Bloedorn presents you with a beaker of a clear liquid.  You test it and find:</a:t>
            </a:r>
          </a:p>
          <a:p>
            <a:pPr lvl="1"/>
            <a:r>
              <a:rPr lang="en-US" sz="2400" dirty="0" smtClean="0"/>
              <a:t>It turns blue litmus red, but doesn’t change red litmus</a:t>
            </a:r>
          </a:p>
          <a:p>
            <a:pPr lvl="1"/>
            <a:r>
              <a:rPr lang="en-US" sz="2400" dirty="0" smtClean="0"/>
              <a:t>A piece of Mg dropped into it fizzes, and eventually vanishes</a:t>
            </a:r>
          </a:p>
          <a:p>
            <a:r>
              <a:rPr lang="en-US" sz="2800" dirty="0" smtClean="0"/>
              <a:t>Ms. Bloedorn tells you she made it by bubbling sulfur trioxide into water.</a:t>
            </a:r>
          </a:p>
          <a:p>
            <a:r>
              <a:rPr lang="en-US" sz="2800" dirty="0" smtClean="0"/>
              <a:t>What is the identity of the liquid?  How do you know?</a:t>
            </a:r>
          </a:p>
          <a:p>
            <a:r>
              <a:rPr lang="en-US" sz="2800" dirty="0" smtClean="0"/>
              <a:t>HW: pg. 2 &amp; 5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Explain the properties of acids and bases.</a:t>
            </a:r>
          </a:p>
          <a:p>
            <a:pPr lvl="1"/>
            <a:r>
              <a:rPr lang="en-US" dirty="0" smtClean="0"/>
              <a:t>Define Arrhenius &amp; </a:t>
            </a:r>
            <a:r>
              <a:rPr lang="en-US" dirty="0" err="1" smtClean="0"/>
              <a:t>Bronsted</a:t>
            </a:r>
            <a:r>
              <a:rPr lang="en-US" dirty="0" smtClean="0"/>
              <a:t>-Lowry acids and bases. Determine conjugate acid/base pairs.</a:t>
            </a:r>
          </a:p>
          <a:p>
            <a:pPr lvl="1"/>
            <a:r>
              <a:rPr lang="en-US" dirty="0" smtClean="0"/>
              <a:t>Name acids.</a:t>
            </a:r>
          </a:p>
          <a:p>
            <a:pPr lvl="1"/>
            <a:r>
              <a:rPr lang="en-US" dirty="0" smtClean="0"/>
              <a:t>Do simple pH and </a:t>
            </a:r>
            <a:r>
              <a:rPr lang="en-US" dirty="0" err="1" smtClean="0"/>
              <a:t>pOH</a:t>
            </a:r>
            <a:r>
              <a:rPr lang="en-US" dirty="0" smtClean="0"/>
              <a:t> calculations.</a:t>
            </a:r>
          </a:p>
          <a:p>
            <a:r>
              <a:rPr lang="en-US" dirty="0" smtClean="0"/>
              <a:t>NOTE: Titration Lab on Wed &amp; Thurs next week!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</a:p>
          <a:p>
            <a:r>
              <a:rPr lang="en-US" dirty="0" smtClean="0"/>
              <a:t>Conjugate Acid/Base Pairs</a:t>
            </a:r>
          </a:p>
          <a:p>
            <a:r>
              <a:rPr lang="en-US" dirty="0" smtClean="0"/>
              <a:t>Conjugate Acid/Base practice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Conjugate Acids &amp; Bases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Conjugate acid </a:t>
            </a:r>
            <a:r>
              <a:rPr lang="en-US" dirty="0"/>
              <a:t>– what is produced when a base gains a H</a:t>
            </a:r>
            <a:r>
              <a:rPr lang="en-US" baseline="30000" dirty="0"/>
              <a:t>+</a:t>
            </a:r>
            <a:r>
              <a:rPr lang="en-US" dirty="0"/>
              <a:t> ion</a:t>
            </a:r>
          </a:p>
          <a:p>
            <a:r>
              <a:rPr lang="en-US" dirty="0">
                <a:solidFill>
                  <a:srgbClr val="FF0000"/>
                </a:solidFill>
              </a:rPr>
              <a:t>Conjugate base</a:t>
            </a:r>
            <a:r>
              <a:rPr lang="en-US" dirty="0"/>
              <a:t> – what is produced when an acid loses a H</a:t>
            </a:r>
            <a:r>
              <a:rPr lang="en-US" baseline="30000" dirty="0"/>
              <a:t>+</a:t>
            </a:r>
            <a:r>
              <a:rPr lang="en-US" dirty="0"/>
              <a:t> ion</a:t>
            </a:r>
          </a:p>
          <a:p>
            <a:r>
              <a:rPr lang="en-US" dirty="0">
                <a:solidFill>
                  <a:srgbClr val="FF0000"/>
                </a:solidFill>
              </a:rPr>
              <a:t>Conjugate</a:t>
            </a:r>
            <a:r>
              <a:rPr lang="en-US" dirty="0" smtClean="0">
                <a:solidFill>
                  <a:srgbClr val="FF0000"/>
                </a:solidFill>
              </a:rPr>
              <a:t> pair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/>
              <a:t>– two substances related to each other by the donating and accepting of a single</a:t>
            </a:r>
            <a:r>
              <a:rPr lang="en-US" dirty="0" smtClean="0"/>
              <a:t> H</a:t>
            </a:r>
            <a:r>
              <a:rPr lang="en-US" baseline="30000" dirty="0"/>
              <a:t>+</a:t>
            </a:r>
            <a:r>
              <a:rPr lang="en-US" dirty="0"/>
              <a:t> 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9006" y="304800"/>
            <a:ext cx="871393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Determining the conjugate pairs</a:t>
            </a:r>
          </a:p>
        </p:txBody>
      </p:sp>
      <p:pic>
        <p:nvPicPr>
          <p:cNvPr id="30725" name="Picture 5" descr="conjugat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807520" y="2402402"/>
            <a:ext cx="8113495" cy="303504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  </a:t>
            </a:r>
            <a:r>
              <a:rPr lang="en-US" sz="3200" dirty="0"/>
              <a:t>H</a:t>
            </a:r>
            <a:r>
              <a:rPr lang="en-US" sz="3200" baseline="-25000" dirty="0"/>
              <a:t>2</a:t>
            </a:r>
            <a:r>
              <a:rPr lang="en-US" sz="3200" dirty="0"/>
              <a:t>O is </a:t>
            </a:r>
            <a:r>
              <a:rPr lang="en-US" sz="3200" u="sng" dirty="0"/>
              <a:t>both</a:t>
            </a:r>
            <a:r>
              <a:rPr lang="en-US" sz="3200" dirty="0"/>
              <a:t> an acid and a base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606182"/>
            <a:ext cx="8229600" cy="1935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dirty="0"/>
              <a:t>Water is simultaneously donating and accepting protons = </a:t>
            </a:r>
            <a:r>
              <a:rPr lang="en-US" sz="3600" dirty="0" err="1">
                <a:solidFill>
                  <a:srgbClr val="FF0000"/>
                </a:solidFill>
              </a:rPr>
              <a:t>amphoteric</a:t>
            </a:r>
            <a:r>
              <a:rPr lang="en-US" sz="3600" dirty="0">
                <a:solidFill>
                  <a:srgbClr val="FF0000"/>
                </a:solidFill>
              </a:rPr>
              <a:t> substance</a:t>
            </a:r>
          </a:p>
        </p:txBody>
      </p:sp>
      <p:pic>
        <p:nvPicPr>
          <p:cNvPr id="82949" name="Picture 5" descr="http://wps.prenhall.com/wps/media/objects/476/488316/Instructor_Resources/Chapter_14/FG14_14-02u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558182"/>
            <a:ext cx="6578600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50" name="Picture 6" descr="http://cwx.prenhall.com/petrucci/medialib/media_portfolio/text_images/FG17_04_03UNC.JPG"/>
          <p:cNvPicPr>
            <a:picLocks noChangeAspect="1" noChangeArrowheads="1"/>
          </p:cNvPicPr>
          <p:nvPr/>
        </p:nvPicPr>
        <p:blipFill>
          <a:blip r:embed="rId4"/>
          <a:srcRect t="47058"/>
          <a:stretch>
            <a:fillRect/>
          </a:stretch>
        </p:blipFill>
        <p:spPr bwMode="auto">
          <a:xfrm>
            <a:off x="1143000" y="3082182"/>
            <a:ext cx="7162800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Conjugate acid-base pairs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457200" y="1543080"/>
            <a:ext cx="8458200" cy="5562600"/>
          </a:xfrm>
        </p:spPr>
        <p:txBody>
          <a:bodyPr/>
          <a:lstStyle/>
          <a:p>
            <a:endParaRPr lang="en-US" dirty="0"/>
          </a:p>
          <a:p>
            <a:pPr>
              <a:buFontTx/>
              <a:buNone/>
            </a:pPr>
            <a:r>
              <a:rPr lang="en-US" dirty="0"/>
              <a:t>	</a:t>
            </a:r>
          </a:p>
          <a:p>
            <a:pPr>
              <a:buFontTx/>
              <a:buNone/>
            </a:pPr>
            <a:r>
              <a:rPr lang="en-US" dirty="0"/>
              <a:t>HF  +  H</a:t>
            </a:r>
            <a:r>
              <a:rPr lang="en-US" baseline="-25000" dirty="0"/>
              <a:t>2</a:t>
            </a:r>
            <a:r>
              <a:rPr lang="en-US" dirty="0"/>
              <a:t>O           </a:t>
            </a:r>
            <a:r>
              <a:rPr lang="en-US" dirty="0" smtClean="0"/>
              <a:t> 		  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  +   F </a:t>
            </a:r>
            <a:r>
              <a:rPr lang="en-US" baseline="30000" dirty="0"/>
              <a:t>–</a:t>
            </a:r>
            <a:r>
              <a:rPr lang="en-US" dirty="0"/>
              <a:t> </a:t>
            </a:r>
          </a:p>
          <a:p>
            <a:pPr>
              <a:buFontTx/>
              <a:buNone/>
            </a:pPr>
            <a:r>
              <a:rPr lang="en-US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acid	      base		     conjugate  conjugate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                               </a:t>
            </a:r>
            <a:r>
              <a:rPr lang="en-US" sz="2800" dirty="0" smtClean="0">
                <a:solidFill>
                  <a:srgbClr val="FF0000"/>
                </a:solidFill>
              </a:rPr>
              <a:t> 		  </a:t>
            </a:r>
            <a:r>
              <a:rPr lang="en-US" sz="2800" dirty="0">
                <a:solidFill>
                  <a:srgbClr val="FF0000"/>
                </a:solidFill>
              </a:rPr>
              <a:t>acid	</a:t>
            </a:r>
            <a:r>
              <a:rPr lang="en-US" sz="2800" dirty="0" smtClean="0">
                <a:solidFill>
                  <a:srgbClr val="FF0000"/>
                </a:solidFill>
              </a:rPr>
              <a:t> 	base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352800" y="2838480"/>
            <a:ext cx="1066800" cy="533400"/>
            <a:chOff x="3810000" y="1905000"/>
            <a:chExt cx="1066800" cy="5334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810000" y="2057400"/>
              <a:ext cx="1066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810000" y="2286000"/>
              <a:ext cx="1066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3810000" y="1905000"/>
              <a:ext cx="2286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4648200" y="2286000"/>
              <a:ext cx="2286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685800" y="2152680"/>
            <a:ext cx="6553200" cy="685800"/>
            <a:chOff x="1143000" y="1066800"/>
            <a:chExt cx="6553200" cy="685800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1143000" y="1066800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143000" y="1066800"/>
              <a:ext cx="6553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7696200" y="1066800"/>
              <a:ext cx="0" cy="685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2459345" y="3905280"/>
            <a:ext cx="2971800" cy="1143000"/>
            <a:chOff x="2819400" y="3505200"/>
            <a:chExt cx="2971800" cy="114300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2819400" y="3505200"/>
              <a:ext cx="0" cy="1143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819400" y="4648200"/>
              <a:ext cx="2971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5791200" y="3886200"/>
              <a:ext cx="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be the conjugate base for:</a:t>
            </a:r>
          </a:p>
          <a:p>
            <a:pPr lvl="1"/>
            <a:r>
              <a:rPr lang="en-US" dirty="0" err="1" smtClean="0"/>
              <a:t>HCl</a:t>
            </a:r>
            <a:endParaRPr lang="en-US" dirty="0" smtClean="0"/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endParaRPr lang="en-US" dirty="0" smtClean="0"/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r>
              <a:rPr lang="en-US" dirty="0" smtClean="0"/>
              <a:t>What would be the conjugate acid for:</a:t>
            </a:r>
          </a:p>
          <a:p>
            <a:pPr lvl="1"/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 lvl="1"/>
            <a:r>
              <a:rPr lang="en-US" smtClean="0"/>
              <a:t>H</a:t>
            </a:r>
            <a:r>
              <a:rPr lang="en-US" baseline="-25000" smtClean="0"/>
              <a:t>2</a:t>
            </a:r>
            <a:r>
              <a:rPr lang="en-US" smtClean="0"/>
              <a:t>PO</a:t>
            </a:r>
            <a:r>
              <a:rPr lang="en-US" baseline="-25000" smtClean="0"/>
              <a:t>4</a:t>
            </a:r>
            <a:r>
              <a:rPr lang="en-US" baseline="30000" smtClean="0"/>
              <a:t>-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trus">
  <a:themeElements>
    <a:clrScheme name="Zesty 9">
      <a:dk1>
        <a:srgbClr val="000000"/>
      </a:dk1>
      <a:lt1>
        <a:srgbClr val="FFFFFF"/>
      </a:lt1>
      <a:dk2>
        <a:srgbClr val="FFFFFF"/>
      </a:dk2>
      <a:lt2>
        <a:srgbClr val="FF9900"/>
      </a:lt2>
      <a:accent1>
        <a:srgbClr val="FF0000"/>
      </a:accent1>
      <a:accent2>
        <a:srgbClr val="800080"/>
      </a:accent2>
      <a:accent3>
        <a:srgbClr val="FFFFFF"/>
      </a:accent3>
      <a:accent4>
        <a:srgbClr val="000000"/>
      </a:accent4>
      <a:accent5>
        <a:srgbClr val="FFAAAA"/>
      </a:accent5>
      <a:accent6>
        <a:srgbClr val="730073"/>
      </a:accent6>
      <a:hlink>
        <a:srgbClr val="A50021"/>
      </a:hlink>
      <a:folHlink>
        <a:srgbClr val="996600"/>
      </a:folHlink>
    </a:clrScheme>
    <a:fontScheme name="Zesty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Zesty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C3399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ADCA"/>
        </a:accent5>
        <a:accent6>
          <a:srgbClr val="00005C"/>
        </a:accent6>
        <a:hlink>
          <a:srgbClr val="CC66FF"/>
        </a:hlink>
        <a:folHlink>
          <a:srgbClr val="66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3">
        <a:dk1>
          <a:srgbClr val="000000"/>
        </a:dk1>
        <a:lt1>
          <a:srgbClr val="FFFFFF"/>
        </a:lt1>
        <a:dk2>
          <a:srgbClr val="F8F8F8"/>
        </a:dk2>
        <a:lt2>
          <a:srgbClr val="336699"/>
        </a:lt2>
        <a:accent1>
          <a:srgbClr val="0099FF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B9"/>
        </a:accent6>
        <a:hlink>
          <a:srgbClr val="CC00CC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0000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007300"/>
        </a:accent6>
        <a:hlink>
          <a:srgbClr val="FFFFFF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5">
        <a:dk1>
          <a:srgbClr val="000000"/>
        </a:dk1>
        <a:lt1>
          <a:srgbClr val="FFFFCC"/>
        </a:lt1>
        <a:dk2>
          <a:srgbClr val="FFFFFF"/>
        </a:dk2>
        <a:lt2>
          <a:srgbClr val="C58051"/>
        </a:lt2>
        <a:accent1>
          <a:srgbClr val="99CC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CAE2AA"/>
        </a:accent5>
        <a:accent6>
          <a:srgbClr val="730000"/>
        </a:accent6>
        <a:hlink>
          <a:srgbClr val="FF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6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8F8F8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E7"/>
        </a:accent6>
        <a:hlink>
          <a:srgbClr val="FF0033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7">
        <a:dk1>
          <a:srgbClr val="0000CC"/>
        </a:dk1>
        <a:lt1>
          <a:srgbClr val="FFFF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0066"/>
        </a:accent2>
        <a:accent3>
          <a:srgbClr val="AAAAAA"/>
        </a:accent3>
        <a:accent4>
          <a:srgbClr val="DADADA"/>
        </a:accent4>
        <a:accent5>
          <a:srgbClr val="ADB8FF"/>
        </a:accent5>
        <a:accent6>
          <a:srgbClr val="00005C"/>
        </a:accent6>
        <a:hlink>
          <a:srgbClr val="333399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sty 8">
        <a:dk1>
          <a:srgbClr val="000000"/>
        </a:dk1>
        <a:lt1>
          <a:srgbClr val="FF9900"/>
        </a:lt1>
        <a:dk2>
          <a:srgbClr val="FFFFFF"/>
        </a:dk2>
        <a:lt2>
          <a:srgbClr val="000000"/>
        </a:lt2>
        <a:accent1>
          <a:srgbClr val="FF0000"/>
        </a:accent1>
        <a:accent2>
          <a:srgbClr val="800080"/>
        </a:accent2>
        <a:accent3>
          <a:srgbClr val="FFCAAA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9">
        <a:dk1>
          <a:srgbClr val="000000"/>
        </a:dk1>
        <a:lt1>
          <a:srgbClr val="FFFFFF"/>
        </a:lt1>
        <a:dk2>
          <a:srgbClr val="FFFFFF"/>
        </a:dk2>
        <a:lt2>
          <a:srgbClr val="FF9900"/>
        </a:lt2>
        <a:accent1>
          <a:srgbClr val="FF000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Citrus.thmx</Template>
  <TotalTime>522</TotalTime>
  <Words>435</Words>
  <Application>Microsoft Macintosh PowerPoint</Application>
  <PresentationFormat>On-screen Show (4:3)</PresentationFormat>
  <Paragraphs>69</Paragraphs>
  <Slides>14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Citrus</vt:lpstr>
      <vt:lpstr>Conjugate A/B,  pH/pOH Calculations</vt:lpstr>
      <vt:lpstr>Drill</vt:lpstr>
      <vt:lpstr>Objectives</vt:lpstr>
      <vt:lpstr>Agenda</vt:lpstr>
      <vt:lpstr>Conjugate Acids &amp; Bases</vt:lpstr>
      <vt:lpstr>Determining the conjugate pairs</vt:lpstr>
      <vt:lpstr>  H2O is both an acid and a base </vt:lpstr>
      <vt:lpstr>Conjugate acid-base pairs</vt:lpstr>
      <vt:lpstr>Practice</vt:lpstr>
      <vt:lpstr>Bronstead-Lowry Conjugate Acid/Base Practice pg. 3 &amp; 4</vt:lpstr>
      <vt:lpstr>pH and pOH Calculations</vt:lpstr>
      <vt:lpstr>Slide 12</vt:lpstr>
      <vt:lpstr>pH and pOH</vt:lpstr>
      <vt:lpstr>Exit Ticket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Conjugate A/B,  pH/pOH Calculations</dc:title>
  <dc:creator>Howard County Administrator</dc:creator>
  <cp:lastModifiedBy>Howard County Administrator</cp:lastModifiedBy>
  <cp:revision>4</cp:revision>
  <dcterms:created xsi:type="dcterms:W3CDTF">2015-05-22T12:30:35Z</dcterms:created>
  <dcterms:modified xsi:type="dcterms:W3CDTF">2015-05-22T20:00:18Z</dcterms:modified>
</cp:coreProperties>
</file>