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  <a:noFill/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solidFill>
            <a:srgbClr val="FCF29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65E2AFC-707F-094A-9423-B3C5882D1557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938EEC2-6745-F148-8562-62B96CA39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421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4212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4212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4212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4212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Colorimetry</a:t>
            </a:r>
            <a:r>
              <a:rPr lang="en-US" dirty="0" smtClean="0"/>
              <a:t> Lab, 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5/18/15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on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work on writing in your lab notebook.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practical application of </a:t>
            </a:r>
            <a:r>
              <a:rPr lang="en-US" smtClean="0"/>
              <a:t>this technique?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test tube labeled “2,” what was the final molarity of the solution, if the initial molarity was 0.003 M?</a:t>
            </a:r>
          </a:p>
          <a:p>
            <a:endParaRPr lang="en-US" dirty="0" smtClean="0"/>
          </a:p>
          <a:p>
            <a:r>
              <a:rPr lang="en-US" dirty="0" smtClean="0"/>
              <a:t>HW: </a:t>
            </a:r>
          </a:p>
          <a:p>
            <a:pPr lvl="1"/>
            <a:r>
              <a:rPr lang="en-US" dirty="0" smtClean="0"/>
              <a:t>Finish lab write-up (due tomorrow, since the test is Wednesday)</a:t>
            </a:r>
          </a:p>
          <a:p>
            <a:pPr lvl="1"/>
            <a:r>
              <a:rPr lang="en-US" dirty="0" smtClean="0"/>
              <a:t>Study for test on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Objectives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Apply Beer’s Law to determining the concentration of an unknown solution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The lab will take two days, not one.  The Solutions Test will be on </a:t>
            </a:r>
            <a:r>
              <a:rPr lang="en-US" strike="sngStrike" dirty="0" smtClean="0"/>
              <a:t>Tuesday</a:t>
            </a:r>
            <a:r>
              <a:rPr lang="en-US" dirty="0" smtClean="0"/>
              <a:t> Wednesday.</a:t>
            </a:r>
          </a:p>
          <a:p>
            <a:pPr lvl="1"/>
            <a:r>
              <a:rPr lang="en-US" dirty="0" smtClean="0"/>
              <a:t>We will start Acids and Bases on Tuesday.</a:t>
            </a:r>
          </a:p>
          <a:p>
            <a:pPr lvl="1">
              <a:buFont typeface="Wingdings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162800" cy="990600"/>
          </a:xfrm>
        </p:spPr>
        <p:txBody>
          <a:bodyPr/>
          <a:lstStyle/>
          <a:p>
            <a:r>
              <a:rPr lang="en-US" dirty="0" smtClean="0"/>
              <a:t>Notes &amp;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162800" cy="5677222"/>
          </a:xfrm>
        </p:spPr>
        <p:txBody>
          <a:bodyPr/>
          <a:lstStyle/>
          <a:p>
            <a:r>
              <a:rPr lang="en-US" sz="2400" dirty="0" smtClean="0"/>
              <a:t>Closed toe shoes, goggles, apron</a:t>
            </a:r>
          </a:p>
          <a:p>
            <a:r>
              <a:rPr lang="en-US" sz="2400" dirty="0" smtClean="0"/>
              <a:t>Change this</a:t>
            </a:r>
          </a:p>
          <a:p>
            <a:pPr lvl="1"/>
            <a:r>
              <a:rPr lang="en-US" sz="2000" dirty="0" smtClean="0"/>
              <a:t>Step 2 – Wavelength = 430 nm (NOT 565 nm) </a:t>
            </a:r>
          </a:p>
          <a:p>
            <a:pPr lvl="1"/>
            <a:r>
              <a:rPr lang="en-US" sz="2000" dirty="0" smtClean="0"/>
              <a:t>Step 10 – bring the </a:t>
            </a:r>
            <a:r>
              <a:rPr lang="en-US" sz="2000" dirty="0" err="1" smtClean="0"/>
              <a:t>cuvette</a:t>
            </a:r>
            <a:r>
              <a:rPr lang="en-US" sz="2000" dirty="0" smtClean="0"/>
              <a:t> to the hood to get the unknown sample </a:t>
            </a:r>
          </a:p>
          <a:p>
            <a:r>
              <a:rPr lang="en-US" sz="2400" dirty="0" smtClean="0"/>
              <a:t>You will do the remaining steps today, as well as make a line of best fit using your data and calculated values.</a:t>
            </a:r>
          </a:p>
          <a:p>
            <a:r>
              <a:rPr lang="en-US" sz="2400" dirty="0" smtClean="0"/>
              <a:t>You may remove the %T from the data table</a:t>
            </a:r>
          </a:p>
          <a:p>
            <a:r>
              <a:rPr lang="en-US" sz="2400" dirty="0" smtClean="0"/>
              <a:t>Follow the instructions on the white-board to get onto the computers</a:t>
            </a:r>
          </a:p>
          <a:p>
            <a:r>
              <a:rPr lang="en-US" sz="2400" dirty="0" smtClean="0"/>
              <a:t>Share the computer with another group—alternate who is reading the A on their </a:t>
            </a:r>
            <a:r>
              <a:rPr lang="en-US" sz="2400" dirty="0" err="1" smtClean="0"/>
              <a:t>cuvette</a:t>
            </a:r>
            <a:endParaRPr lang="en-US" sz="2400" dirty="0" smtClean="0"/>
          </a:p>
          <a:p>
            <a:r>
              <a:rPr lang="en-US" sz="2400" dirty="0" smtClean="0"/>
              <a:t>Use the transfer pipette, NOT </a:t>
            </a:r>
            <a:r>
              <a:rPr lang="en-US" sz="2400" dirty="0" err="1" smtClean="0"/>
              <a:t>pipettor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&amp;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solutions may go down the sink</a:t>
            </a:r>
          </a:p>
          <a:p>
            <a:r>
              <a:rPr lang="en-US" dirty="0" smtClean="0"/>
              <a:t>Make sure to wipe down the </a:t>
            </a:r>
            <a:r>
              <a:rPr lang="en-US" dirty="0" err="1" smtClean="0"/>
              <a:t>cuvette</a:t>
            </a:r>
            <a:r>
              <a:rPr lang="en-US" dirty="0" smtClean="0"/>
              <a:t> with a Kim-Wipe before each reading; also, hold it on the rough side!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447797"/>
          <a:ext cx="7461675" cy="504803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65757"/>
                <a:gridCol w="1865306"/>
                <a:gridCol w="1865306"/>
                <a:gridCol w="1865306"/>
              </a:tblGrid>
              <a:tr h="721148">
                <a:tc>
                  <a:txBody>
                    <a:bodyPr/>
                    <a:lstStyle/>
                    <a:p>
                      <a:r>
                        <a:rPr lang="en-US" sz="3200" b="0" dirty="0" err="1" smtClean="0"/>
                        <a:t>Tineer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Sarah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Audrey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Jenna</a:t>
                      </a:r>
                      <a:endParaRPr lang="en-US" sz="3200" b="0" dirty="0"/>
                    </a:p>
                  </a:txBody>
                  <a:tcPr/>
                </a:tc>
              </a:tr>
              <a:tr h="72114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Lindsay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Orchid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Sammy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Nhu</a:t>
                      </a:r>
                      <a:endParaRPr lang="en-US" sz="3200" dirty="0"/>
                    </a:p>
                  </a:txBody>
                  <a:tcPr/>
                </a:tc>
              </a:tr>
              <a:tr h="72114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Cory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Sam W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Tori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Michael</a:t>
                      </a:r>
                      <a:endParaRPr lang="en-US" sz="3200" dirty="0"/>
                    </a:p>
                  </a:txBody>
                  <a:tcPr/>
                </a:tc>
              </a:tr>
              <a:tr h="72114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Ashley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Ella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Katie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Leanna</a:t>
                      </a:r>
                      <a:endParaRPr lang="en-US" sz="3200" dirty="0"/>
                    </a:p>
                  </a:txBody>
                  <a:tcPr/>
                </a:tc>
              </a:tr>
              <a:tr h="72114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Sam</a:t>
                      </a:r>
                      <a:r>
                        <a:rPr lang="en-US" sz="3200" baseline="0" dirty="0" smtClean="0"/>
                        <a:t> J.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Paige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Maya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Manny</a:t>
                      </a:r>
                      <a:endParaRPr lang="en-US" sz="3200" dirty="0"/>
                    </a:p>
                  </a:txBody>
                  <a:tcPr/>
                </a:tc>
              </a:tr>
              <a:tr h="72114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Grace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Kara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Trevor</a:t>
                      </a:r>
                      <a:endParaRPr lang="en-US" sz="3200" dirty="0"/>
                    </a:p>
                  </a:txBody>
                  <a:tcPr/>
                </a:tc>
              </a:tr>
              <a:tr h="72114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Patrick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Rachel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Zac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Best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sheet for help making a line of best fit on Google Sheets (equivalent to Excel)</a:t>
            </a:r>
          </a:p>
          <a:p>
            <a:r>
              <a:rPr lang="en-US" dirty="0" smtClean="0"/>
              <a:t>You may print a graph or make one on graph paper, and glue it into your lab notebook on a blank page.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Sheets-Getting Your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Open Google Sheets</a:t>
            </a:r>
          </a:p>
          <a:p>
            <a:r>
              <a:rPr lang="en-US" sz="2800" dirty="0" smtClean="0"/>
              <a:t>Type in data points</a:t>
            </a:r>
          </a:p>
          <a:p>
            <a:pPr lvl="1"/>
            <a:r>
              <a:rPr lang="en-US" sz="2400" dirty="0" smtClean="0"/>
              <a:t>Type concentration vs. absorbance</a:t>
            </a:r>
          </a:p>
          <a:p>
            <a:r>
              <a:rPr lang="en-US" sz="2800" dirty="0" smtClean="0"/>
              <a:t>Click Insert and then Charts</a:t>
            </a:r>
          </a:p>
          <a:p>
            <a:r>
              <a:rPr lang="en-US" sz="2800" dirty="0" smtClean="0"/>
              <a:t>Click the Charts tab and then select Scatter</a:t>
            </a:r>
          </a:p>
          <a:p>
            <a:r>
              <a:rPr lang="en-US" sz="2800" dirty="0" smtClean="0"/>
              <a:t>Hit the blue Insert button at the bottom left</a:t>
            </a:r>
          </a:p>
          <a:p>
            <a:pPr lvl="1"/>
            <a:r>
              <a:rPr lang="en-US" sz="2400" dirty="0" smtClean="0"/>
              <a:t>Your data points should already by on the graph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Sheets—Adding a </a:t>
            </a:r>
            <a:r>
              <a:rPr lang="en-US" dirty="0" err="1" smtClean="0"/>
              <a:t>Trendline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 on your Chart</a:t>
            </a:r>
          </a:p>
          <a:p>
            <a:pPr lvl="1"/>
            <a:r>
              <a:rPr lang="en-US" dirty="0" smtClean="0"/>
              <a:t>Select Advanced Edit</a:t>
            </a:r>
          </a:p>
          <a:p>
            <a:r>
              <a:rPr lang="en-US" dirty="0" smtClean="0"/>
              <a:t>Scroll down until you see the </a:t>
            </a:r>
            <a:r>
              <a:rPr lang="en-US" dirty="0" err="1" smtClean="0"/>
              <a:t>Trendline</a:t>
            </a:r>
            <a:r>
              <a:rPr lang="en-US" dirty="0" smtClean="0"/>
              <a:t> option</a:t>
            </a:r>
          </a:p>
          <a:p>
            <a:pPr lvl="1"/>
            <a:r>
              <a:rPr lang="en-US" dirty="0" smtClean="0"/>
              <a:t>Select Linear from the drop down menu</a:t>
            </a:r>
          </a:p>
          <a:p>
            <a:r>
              <a:rPr lang="en-US" dirty="0" smtClean="0"/>
              <a:t>Scroll down to the Label option</a:t>
            </a:r>
          </a:p>
          <a:p>
            <a:pPr lvl="1"/>
            <a:r>
              <a:rPr lang="en-US" dirty="0" smtClean="0"/>
              <a:t>Select Use Equation</a:t>
            </a:r>
          </a:p>
          <a:p>
            <a:r>
              <a:rPr lang="en-US" dirty="0" smtClean="0"/>
              <a:t>Now add your title and axis!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st Tub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Tubes.thmx</Template>
  <TotalTime>501</TotalTime>
  <Words>443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Test Tubes</vt:lpstr>
      <vt:lpstr>Colorimetry Lab, Day 2</vt:lpstr>
      <vt:lpstr>Drill</vt:lpstr>
      <vt:lpstr>Objectives</vt:lpstr>
      <vt:lpstr>Notes &amp; Safety</vt:lpstr>
      <vt:lpstr>Notes &amp; Safety</vt:lpstr>
      <vt:lpstr>Lab Groups</vt:lpstr>
      <vt:lpstr>Line of Best Fit</vt:lpstr>
      <vt:lpstr>Google Sheets-Getting Your Graph</vt:lpstr>
      <vt:lpstr>Google Sheets—Adding a Trendline</vt:lpstr>
      <vt:lpstr>Work on Notebook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Colorimetry Lab, Day 2</dc:title>
  <dc:creator>Howard County Administrator</dc:creator>
  <cp:lastModifiedBy>Howard County Administrator</cp:lastModifiedBy>
  <cp:revision>3</cp:revision>
  <dcterms:created xsi:type="dcterms:W3CDTF">2015-05-18T11:13:58Z</dcterms:created>
  <dcterms:modified xsi:type="dcterms:W3CDTF">2015-05-18T19:21:18Z</dcterms:modified>
</cp:coreProperties>
</file>