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6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46812-C314-3A42-B613-C8EB0E1F73D4}" type="datetimeFigureOut">
              <a:rPr lang="en-US" smtClean="0"/>
              <a:t>4/1/15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43481-47A0-DE49-8EE8-F95B0568C1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Answer: 297 J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7B44D0-94AE-FE45-9298-6228E77171EC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F6EDE-24D7-4A4B-8499-B4D1400F4389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FE9296-7A0A-7444-9182-7F19D99A6098}" type="slidenum">
              <a:rPr lang="en-US"/>
              <a:pPr/>
              <a:t>11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1824"/>
              <a:ext cx="5760" cy="24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white">
            <a:xfrm>
              <a:off x="0" y="-1"/>
              <a:ext cx="5760" cy="201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2016"/>
              <a:ext cx="5760" cy="261"/>
              <a:chOff x="0" y="115"/>
              <a:chExt cx="5760" cy="464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0" name="Rectangle 10"/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7129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22DB1D-FE77-C34A-A8C0-9B2E1B73E6E0}" type="datetimeFigureOut">
              <a:rPr lang="en-US" smtClean="0"/>
              <a:t>4/1/15</a:t>
            </a:fld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001C19-8F13-2E46-A6B3-4E6ED3D1F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22DB1D-FE77-C34A-A8C0-9B2E1B73E6E0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001C19-8F13-2E46-A6B3-4E6ED3D1F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22DB1D-FE77-C34A-A8C0-9B2E1B73E6E0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001C19-8F13-2E46-A6B3-4E6ED3D1F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22DB1D-FE77-C34A-A8C0-9B2E1B73E6E0}" type="datetimeFigureOut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D6001C19-8F13-2E46-A6B3-4E6ED3D1F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22DB1D-FE77-C34A-A8C0-9B2E1B73E6E0}" type="datetimeFigureOut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D6001C19-8F13-2E46-A6B3-4E6ED3D1F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22DB1D-FE77-C34A-A8C0-9B2E1B73E6E0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001C19-8F13-2E46-A6B3-4E6ED3D1F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22DB1D-FE77-C34A-A8C0-9B2E1B73E6E0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001C19-8F13-2E46-A6B3-4E6ED3D1F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22DB1D-FE77-C34A-A8C0-9B2E1B73E6E0}" type="datetimeFigureOut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001C19-8F13-2E46-A6B3-4E6ED3D1F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22DB1D-FE77-C34A-A8C0-9B2E1B73E6E0}" type="datetimeFigureOut">
              <a:rPr lang="en-US" smtClean="0"/>
              <a:t>4/1/15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001C19-8F13-2E46-A6B3-4E6ED3D1F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22DB1D-FE77-C34A-A8C0-9B2E1B73E6E0}" type="datetimeFigureOut">
              <a:rPr lang="en-US" smtClean="0"/>
              <a:t>4/1/15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001C19-8F13-2E46-A6B3-4E6ED3D1F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22DB1D-FE77-C34A-A8C0-9B2E1B73E6E0}" type="datetimeFigureOut">
              <a:rPr lang="en-US" smtClean="0"/>
              <a:t>4/1/15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001C19-8F13-2E46-A6B3-4E6ED3D1F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22DB1D-FE77-C34A-A8C0-9B2E1B73E6E0}" type="datetimeFigureOut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001C19-8F13-2E46-A6B3-4E6ED3D1F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22DB1D-FE77-C34A-A8C0-9B2E1B73E6E0}" type="datetimeFigureOut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001C19-8F13-2E46-A6B3-4E6ED3D1F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969696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864"/>
              <a:ext cx="5760" cy="34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white">
            <a:xfrm>
              <a:off x="0" y="-1"/>
              <a:ext cx="5760" cy="10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1014"/>
              <a:ext cx="5760" cy="261"/>
              <a:chOff x="0" y="115"/>
              <a:chExt cx="5760" cy="464"/>
            </a:xfrm>
          </p:grpSpPr>
          <p:sp>
            <p:nvSpPr>
              <p:cNvPr id="4103" name="Rectangle 7"/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Rectangle 9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Rectangle 10"/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0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E622DB1D-FE77-C34A-A8C0-9B2E1B73E6E0}" type="datetimeFigureOut">
              <a:rPr lang="en-US" smtClean="0"/>
              <a:t>4/1/15</a:t>
            </a:fld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D6001C19-8F13-2E46-A6B3-4E6ED3D1F3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Specific Heat, Hess’s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GT</a:t>
            </a:r>
          </a:p>
          <a:p>
            <a:r>
              <a:rPr lang="en-US" dirty="0" smtClean="0"/>
              <a:t>4/7/15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Laws of Thermochemistry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Hess’s Law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ΔH </a:t>
            </a:r>
            <a:r>
              <a:rPr lang="en-US" dirty="0"/>
              <a:t>is independent of the number of steps involved</a:t>
            </a:r>
          </a:p>
          <a:p>
            <a:pPr>
              <a:lnSpc>
                <a:spcPct val="90000"/>
              </a:lnSpc>
            </a:pPr>
            <a:r>
              <a:rPr lang="en-US" dirty="0"/>
              <a:t>OR</a:t>
            </a:r>
          </a:p>
          <a:p>
            <a:pPr>
              <a:lnSpc>
                <a:spcPct val="90000"/>
              </a:lnSpc>
            </a:pPr>
            <a:r>
              <a:rPr lang="en-US" dirty="0"/>
              <a:t>If a reaction occurs in several steps, the sum of the enthalpy changes must equal </a:t>
            </a:r>
            <a:r>
              <a:rPr lang="en-US" dirty="0" smtClean="0"/>
              <a:t>ΔH </a:t>
            </a:r>
            <a:r>
              <a:rPr lang="en-US" dirty="0"/>
              <a:t>for the overall </a:t>
            </a:r>
            <a:r>
              <a:rPr lang="en-US" dirty="0" smtClean="0"/>
              <a:t>reaction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 other words, the beginning and end are what matter, not the route.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Hess’s Law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303" y="2133600"/>
            <a:ext cx="8034897" cy="4114800"/>
          </a:xfrm>
        </p:spPr>
        <p:txBody>
          <a:bodyPr/>
          <a:lstStyle/>
          <a:p>
            <a:r>
              <a:rPr lang="en-US" sz="3300" dirty="0" err="1"/>
              <a:t>Sn</a:t>
            </a:r>
            <a:r>
              <a:rPr lang="en-US" sz="3300" baseline="-25000" dirty="0" err="1"/>
              <a:t>(s</a:t>
            </a:r>
            <a:r>
              <a:rPr lang="en-US" sz="3300" baseline="-25000" dirty="0"/>
              <a:t>)</a:t>
            </a:r>
            <a:r>
              <a:rPr lang="en-US" sz="3300" dirty="0"/>
              <a:t> + Cl</a:t>
            </a:r>
            <a:r>
              <a:rPr lang="en-US" sz="3300" baseline="-25000" dirty="0"/>
              <a:t>2(g)</a:t>
            </a:r>
            <a:r>
              <a:rPr lang="en-US" sz="3300" dirty="0"/>
              <a:t> </a:t>
            </a:r>
            <a:r>
              <a:rPr lang="en-US" sz="3300" dirty="0" err="1">
                <a:sym typeface="Wingdings" charset="2"/>
              </a:rPr>
              <a:t></a:t>
            </a:r>
            <a:r>
              <a:rPr lang="en-US" sz="3300" dirty="0"/>
              <a:t> SnCl</a:t>
            </a:r>
            <a:r>
              <a:rPr lang="en-US" sz="3300" baseline="-25000" dirty="0"/>
              <a:t>2(s)</a:t>
            </a:r>
            <a:r>
              <a:rPr lang="en-US" sz="3300" dirty="0"/>
              <a:t>  ∆H= -83.6 kJ</a:t>
            </a:r>
          </a:p>
          <a:p>
            <a:r>
              <a:rPr lang="en-US" sz="3300" dirty="0"/>
              <a:t>SnCl</a:t>
            </a:r>
            <a:r>
              <a:rPr lang="en-US" sz="3300" baseline="-25000" dirty="0"/>
              <a:t>2(s)</a:t>
            </a:r>
            <a:r>
              <a:rPr lang="en-US" sz="3300" dirty="0"/>
              <a:t> + Cl</a:t>
            </a:r>
            <a:r>
              <a:rPr lang="en-US" sz="3300" baseline="-25000" dirty="0"/>
              <a:t>2(g)</a:t>
            </a:r>
            <a:r>
              <a:rPr lang="en-US" sz="3300" dirty="0"/>
              <a:t> </a:t>
            </a:r>
            <a:r>
              <a:rPr lang="en-US" sz="3300" dirty="0" err="1">
                <a:sym typeface="Wingdings" charset="2"/>
              </a:rPr>
              <a:t></a:t>
            </a:r>
            <a:r>
              <a:rPr lang="en-US" sz="3300" dirty="0">
                <a:sym typeface="Wingdings" charset="2"/>
              </a:rPr>
              <a:t> </a:t>
            </a:r>
            <a:r>
              <a:rPr lang="en-US" sz="3300" dirty="0"/>
              <a:t>SnCl</a:t>
            </a:r>
            <a:r>
              <a:rPr lang="en-US" sz="3300" baseline="-25000" dirty="0"/>
              <a:t>4(l)</a:t>
            </a:r>
            <a:r>
              <a:rPr lang="en-US" sz="3300" dirty="0"/>
              <a:t> ∆H = -46.7 kJ</a:t>
            </a:r>
          </a:p>
          <a:p>
            <a:r>
              <a:rPr lang="en-US" sz="3300" dirty="0" err="1"/>
              <a:t>Sn</a:t>
            </a:r>
            <a:r>
              <a:rPr lang="en-US" sz="3300" baseline="-25000" dirty="0" err="1"/>
              <a:t>(s</a:t>
            </a:r>
            <a:r>
              <a:rPr lang="en-US" sz="3300" baseline="-25000" dirty="0"/>
              <a:t>)</a:t>
            </a:r>
            <a:r>
              <a:rPr lang="en-US" sz="3300" dirty="0"/>
              <a:t> + 2 Cl</a:t>
            </a:r>
            <a:r>
              <a:rPr lang="en-US" sz="3300" baseline="-25000" dirty="0"/>
              <a:t>2(g)</a:t>
            </a:r>
            <a:r>
              <a:rPr lang="en-US" sz="3300" dirty="0"/>
              <a:t> </a:t>
            </a:r>
            <a:r>
              <a:rPr lang="en-US" sz="3300" dirty="0" err="1">
                <a:sym typeface="Wingdings" charset="2"/>
              </a:rPr>
              <a:t></a:t>
            </a:r>
            <a:r>
              <a:rPr lang="en-US" sz="3300" dirty="0"/>
              <a:t> SnCl</a:t>
            </a:r>
            <a:r>
              <a:rPr lang="en-US" sz="3300" baseline="-25000" dirty="0"/>
              <a:t>4(l)</a:t>
            </a:r>
            <a:r>
              <a:rPr lang="en-US" sz="3300" dirty="0" smtClean="0"/>
              <a:t> </a:t>
            </a:r>
          </a:p>
          <a:p>
            <a:r>
              <a:rPr lang="en-US" sz="3300" dirty="0" smtClean="0"/>
              <a:t>∆</a:t>
            </a:r>
            <a:r>
              <a:rPr lang="en-US" sz="3300" dirty="0"/>
              <a:t>H = H</a:t>
            </a:r>
            <a:r>
              <a:rPr lang="en-US" sz="3300" baseline="-25000" dirty="0"/>
              <a:t>1</a:t>
            </a:r>
            <a:r>
              <a:rPr lang="en-US" sz="3300" dirty="0"/>
              <a:t> + H</a:t>
            </a:r>
            <a:r>
              <a:rPr lang="en-US" sz="3300" baseline="-25000" dirty="0"/>
              <a:t>2</a:t>
            </a:r>
          </a:p>
          <a:p>
            <a:r>
              <a:rPr lang="en-US" sz="3300" dirty="0"/>
              <a:t>∆H = -130.3 kJ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Hess’s Law Problems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Let’s do some practice and put them on the board.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substance with a (high/low) specific heat will heat up quickly.</a:t>
            </a:r>
          </a:p>
          <a:p>
            <a:r>
              <a:rPr lang="en-US" dirty="0" smtClean="0"/>
              <a:t>Water has a (high/low) specific heat.</a:t>
            </a:r>
          </a:p>
          <a:p>
            <a:r>
              <a:rPr lang="en-US" dirty="0" smtClean="0"/>
              <a:t>Aluminum has a (high/low) specific heat.</a:t>
            </a:r>
          </a:p>
          <a:p>
            <a:r>
              <a:rPr lang="en-US" dirty="0" smtClean="0"/>
              <a:t>T/F: The coefficients do not affect </a:t>
            </a:r>
            <a:r>
              <a:rPr lang="en-US" dirty="0" smtClean="0"/>
              <a:t>∆H</a:t>
            </a:r>
            <a:r>
              <a:rPr lang="en-US" dirty="0" smtClean="0"/>
              <a:t> for a reaction.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glass of ice water is set on the counter. Describe the direction of heat transfer and why it occurs.</a:t>
            </a:r>
            <a:endParaRPr lang="en-US" dirty="0" smtClean="0"/>
          </a:p>
          <a:p>
            <a:r>
              <a:rPr lang="en-US" dirty="0" smtClean="0"/>
              <a:t>HW: Finish Specific Heat Problems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IWBAT</a:t>
            </a:r>
            <a:endParaRPr lang="en-US" sz="2800" dirty="0" smtClean="0"/>
          </a:p>
          <a:p>
            <a:pPr lvl="1"/>
            <a:r>
              <a:rPr lang="en-US" sz="2400" dirty="0" smtClean="0"/>
              <a:t>Define </a:t>
            </a:r>
            <a:r>
              <a:rPr lang="en-US" sz="2400" dirty="0" smtClean="0"/>
              <a:t>heat and temperature, differentiating between them</a:t>
            </a:r>
          </a:p>
          <a:p>
            <a:pPr lvl="1"/>
            <a:r>
              <a:rPr lang="en-US" sz="2400" dirty="0" smtClean="0"/>
              <a:t>Define exothermic and endothermic reactions</a:t>
            </a:r>
          </a:p>
          <a:p>
            <a:pPr lvl="1"/>
            <a:r>
              <a:rPr lang="en-US" sz="2400" dirty="0" smtClean="0"/>
              <a:t>Calculate specific heat from experimental data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Use Hess’s Law to calculate the change in enthalpy for a reaction.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Sample Calculation</a:t>
            </a:r>
            <a:endParaRPr lang="en-US" dirty="0">
              <a:solidFill>
                <a:schemeClr val="tx2">
                  <a:satMod val="20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joules of heat are needed to raise the temperature of 10.0 </a:t>
            </a:r>
            <a:r>
              <a:rPr lang="en-US" dirty="0" err="1" smtClean="0"/>
              <a:t>g</a:t>
            </a:r>
            <a:r>
              <a:rPr lang="en-US" dirty="0" smtClean="0"/>
              <a:t> of aluminum from 22°C to 52°C, if the specific heat of aluminum is 0.90 J/</a:t>
            </a:r>
            <a:r>
              <a:rPr lang="en-US" dirty="0" err="1" smtClean="0"/>
              <a:t>g°C</a:t>
            </a:r>
            <a:r>
              <a:rPr lang="en-US" dirty="0" smtClean="0"/>
              <a:t>?</a:t>
            </a:r>
          </a:p>
          <a:p>
            <a:r>
              <a:rPr lang="en-US" dirty="0" smtClean="0"/>
              <a:t>270 J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Heat Calculations</a:t>
            </a:r>
            <a:endParaRPr lang="en-US" dirty="0">
              <a:solidFill>
                <a:schemeClr val="tx2">
                  <a:satMod val="20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4819" name="Subtitle 4"/>
          <p:cNvSpPr>
            <a:spLocks noGrp="1"/>
          </p:cNvSpPr>
          <p:nvPr>
            <p:ph type="subTitle" idx="1"/>
          </p:nvPr>
        </p:nvSpPr>
        <p:spPr>
          <a:xfrm>
            <a:off x="914400" y="3638196"/>
            <a:ext cx="7772400" cy="705204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dirty="0" smtClean="0"/>
              <a:t>Do #1&amp;2.  We will review them on the board.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Enthalpy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23" y="2133600"/>
            <a:ext cx="8677706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heat content of a system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As temperature increases, the enthalpy of the system increases (heat is absorbed)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Represented by </a:t>
            </a:r>
            <a:r>
              <a:rPr lang="en-US" sz="2800" dirty="0" err="1"/>
              <a:t>Δ</a:t>
            </a:r>
            <a:r>
              <a:rPr lang="en-US" sz="2800" dirty="0"/>
              <a:t> H</a:t>
            </a:r>
            <a:r>
              <a:rPr lang="en-US" sz="2800" dirty="0" smtClean="0"/>
              <a:t> = </a:t>
            </a:r>
            <a:r>
              <a:rPr lang="en-US" sz="2800" dirty="0" err="1" smtClean="0"/>
              <a:t>Δ</a:t>
            </a:r>
            <a:r>
              <a:rPr lang="en-US" sz="2800" dirty="0" smtClean="0"/>
              <a:t> H </a:t>
            </a:r>
            <a:r>
              <a:rPr lang="en-US" sz="2800" baseline="-25000" dirty="0" smtClean="0"/>
              <a:t>reactants </a:t>
            </a:r>
            <a:r>
              <a:rPr lang="en-US" sz="2800" dirty="0" smtClean="0"/>
              <a:t>- </a:t>
            </a:r>
            <a:r>
              <a:rPr lang="en-US" sz="2800" dirty="0" err="1" smtClean="0"/>
              <a:t>Δ</a:t>
            </a:r>
            <a:r>
              <a:rPr lang="en-US" sz="2800" dirty="0" smtClean="0"/>
              <a:t> </a:t>
            </a:r>
            <a:r>
              <a:rPr lang="en-US" sz="2800" dirty="0"/>
              <a:t>H </a:t>
            </a:r>
            <a:r>
              <a:rPr lang="en-US" sz="2800" baseline="-25000" dirty="0" smtClean="0"/>
              <a:t>products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/>
              <a:t>Positive </a:t>
            </a:r>
            <a:r>
              <a:rPr lang="en-US" sz="2800" dirty="0" err="1"/>
              <a:t>Δ</a:t>
            </a:r>
            <a:r>
              <a:rPr lang="en-US" sz="2800" dirty="0"/>
              <a:t> H indicates an endothermic reaction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Negative </a:t>
            </a:r>
            <a:r>
              <a:rPr lang="en-US" sz="2800" dirty="0" err="1"/>
              <a:t>Δ</a:t>
            </a:r>
            <a:r>
              <a:rPr lang="en-US" sz="2800" dirty="0"/>
              <a:t> H indicates an exothermic reaction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enthalpy change for a reaction is smaller or larger depending on the quantities of the reactants and products involved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Thermochemical Equations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Balanced Equation with two additions:</a:t>
            </a:r>
          </a:p>
          <a:p>
            <a:r>
              <a:rPr lang="en-US" dirty="0"/>
              <a:t>Enthalpy (heat) accompanying the reaction</a:t>
            </a:r>
          </a:p>
          <a:p>
            <a:r>
              <a:rPr lang="en-US" dirty="0"/>
              <a:t>Coefficients represent moles – it is possible to have fractions – Example: ½ means half a mole of the substance</a:t>
            </a:r>
          </a:p>
          <a:p>
            <a:r>
              <a:rPr lang="en-US" dirty="0"/>
              <a:t>State of matter is specified</a:t>
            </a:r>
            <a:endParaRPr lang="en-US" dirty="0">
              <a:sym typeface="Wingdings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Laws of Thermochemistry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500" dirty="0" smtClean="0"/>
              <a:t>ΔH </a:t>
            </a:r>
            <a:r>
              <a:rPr lang="en-US" sz="3500" dirty="0"/>
              <a:t>is directly proportional to the amount of substance produced or reacting in a reaction</a:t>
            </a:r>
          </a:p>
          <a:p>
            <a:r>
              <a:rPr lang="en-US" sz="3500" dirty="0"/>
              <a:t>H</a:t>
            </a:r>
            <a:r>
              <a:rPr lang="en-US" sz="3500" baseline="-25000" dirty="0"/>
              <a:t>2(g)</a:t>
            </a:r>
            <a:r>
              <a:rPr lang="en-US" sz="3500" dirty="0"/>
              <a:t> + ½ O</a:t>
            </a:r>
            <a:r>
              <a:rPr lang="en-US" sz="3500" baseline="-25000" dirty="0"/>
              <a:t>2(g)</a:t>
            </a:r>
            <a:r>
              <a:rPr lang="en-US" sz="3500" dirty="0"/>
              <a:t> </a:t>
            </a:r>
            <a:r>
              <a:rPr lang="en-US" sz="3500" dirty="0" err="1">
                <a:sym typeface="Wingdings" charset="2"/>
              </a:rPr>
              <a:t></a:t>
            </a:r>
            <a:r>
              <a:rPr lang="en-US" sz="3500" dirty="0">
                <a:sym typeface="Wingdings" charset="2"/>
              </a:rPr>
              <a:t> H</a:t>
            </a:r>
            <a:r>
              <a:rPr lang="en-US" sz="3500" baseline="-25000" dirty="0">
                <a:sym typeface="Wingdings" charset="2"/>
              </a:rPr>
              <a:t>2</a:t>
            </a:r>
            <a:r>
              <a:rPr lang="en-US" sz="3500" dirty="0">
                <a:sym typeface="Wingdings" charset="2"/>
              </a:rPr>
              <a:t>O</a:t>
            </a:r>
            <a:r>
              <a:rPr lang="en-US" sz="3500" baseline="-25000" dirty="0">
                <a:sym typeface="Wingdings" charset="2"/>
              </a:rPr>
              <a:t>(l)</a:t>
            </a:r>
          </a:p>
          <a:p>
            <a:r>
              <a:rPr lang="en-US" sz="3600" dirty="0" smtClean="0"/>
              <a:t>ΔH </a:t>
            </a:r>
            <a:r>
              <a:rPr lang="en-US" sz="3600" dirty="0"/>
              <a:t>= -285.8 kJ</a:t>
            </a:r>
          </a:p>
          <a:p>
            <a:r>
              <a:rPr lang="en-US" sz="3600" dirty="0"/>
              <a:t>2 H</a:t>
            </a:r>
            <a:r>
              <a:rPr lang="en-US" sz="3600" baseline="-25000" dirty="0"/>
              <a:t>2(g)</a:t>
            </a:r>
            <a:r>
              <a:rPr lang="en-US" sz="3600" dirty="0"/>
              <a:t> + O</a:t>
            </a:r>
            <a:r>
              <a:rPr lang="en-US" sz="3600" baseline="-25000" dirty="0"/>
              <a:t>2(g)</a:t>
            </a:r>
            <a:r>
              <a:rPr lang="en-US" sz="3600" dirty="0"/>
              <a:t> </a:t>
            </a:r>
            <a:r>
              <a:rPr lang="en-US" sz="3600" dirty="0" err="1">
                <a:sym typeface="Wingdings" charset="2"/>
              </a:rPr>
              <a:t></a:t>
            </a:r>
            <a:r>
              <a:rPr lang="en-US" sz="3600" dirty="0">
                <a:sym typeface="Wingdings" charset="2"/>
              </a:rPr>
              <a:t> 2 H</a:t>
            </a:r>
            <a:r>
              <a:rPr lang="en-US" sz="3600" baseline="-25000" dirty="0">
                <a:sym typeface="Wingdings" charset="2"/>
              </a:rPr>
              <a:t>2</a:t>
            </a:r>
            <a:r>
              <a:rPr lang="en-US" sz="3600" dirty="0">
                <a:sym typeface="Wingdings" charset="2"/>
              </a:rPr>
              <a:t>O</a:t>
            </a:r>
            <a:r>
              <a:rPr lang="en-US" sz="3600" baseline="-25000" dirty="0">
                <a:sym typeface="Wingdings" charset="2"/>
              </a:rPr>
              <a:t>(l)</a:t>
            </a:r>
          </a:p>
          <a:p>
            <a:r>
              <a:rPr lang="en-US" sz="3600" dirty="0" smtClean="0"/>
              <a:t>ΔH </a:t>
            </a:r>
            <a:r>
              <a:rPr lang="en-US" sz="3600" dirty="0"/>
              <a:t>= -571.6 kJ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Laws of Thermochemistry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ΔH </a:t>
            </a:r>
            <a:r>
              <a:rPr lang="en-US" sz="3600" dirty="0"/>
              <a:t>for a reaction is equal in magnitude but opposite in sign from the reverse reaction</a:t>
            </a:r>
          </a:p>
          <a:p>
            <a:r>
              <a:rPr lang="en-US" sz="3600" dirty="0" err="1"/>
              <a:t>HgO</a:t>
            </a:r>
            <a:r>
              <a:rPr lang="en-US" sz="3600" baseline="-25000" dirty="0" err="1"/>
              <a:t>(s</a:t>
            </a:r>
            <a:r>
              <a:rPr lang="en-US" sz="3600" baseline="-25000" dirty="0"/>
              <a:t>)</a:t>
            </a:r>
            <a:r>
              <a:rPr lang="en-US" sz="3600" dirty="0"/>
              <a:t> </a:t>
            </a:r>
            <a:r>
              <a:rPr lang="en-US" sz="3600" dirty="0" err="1">
                <a:sym typeface="Wingdings" charset="2"/>
              </a:rPr>
              <a:t></a:t>
            </a:r>
            <a:r>
              <a:rPr lang="en-US" sz="3600" dirty="0">
                <a:sym typeface="Wingdings" charset="2"/>
              </a:rPr>
              <a:t> </a:t>
            </a:r>
            <a:r>
              <a:rPr lang="en-US" sz="3600" dirty="0" err="1">
                <a:sym typeface="Wingdings" charset="2"/>
              </a:rPr>
              <a:t>Hg</a:t>
            </a:r>
            <a:r>
              <a:rPr lang="en-US" sz="3600" baseline="-25000" dirty="0" err="1">
                <a:sym typeface="Wingdings" charset="2"/>
              </a:rPr>
              <a:t>(l</a:t>
            </a:r>
            <a:r>
              <a:rPr lang="en-US" sz="3600" baseline="-25000" dirty="0">
                <a:sym typeface="Wingdings" charset="2"/>
              </a:rPr>
              <a:t>)</a:t>
            </a:r>
            <a:r>
              <a:rPr lang="en-US" sz="3600" dirty="0">
                <a:sym typeface="Wingdings" charset="2"/>
              </a:rPr>
              <a:t> + ½ O</a:t>
            </a:r>
            <a:r>
              <a:rPr lang="en-US" sz="3600" baseline="-25000" dirty="0">
                <a:sym typeface="Wingdings" charset="2"/>
              </a:rPr>
              <a:t>2(g)</a:t>
            </a:r>
          </a:p>
          <a:p>
            <a:r>
              <a:rPr lang="en-US" sz="3600" dirty="0" smtClean="0"/>
              <a:t>ΔH </a:t>
            </a:r>
            <a:r>
              <a:rPr lang="en-US" sz="3600" dirty="0"/>
              <a:t>= 90.7 kJ</a:t>
            </a:r>
          </a:p>
          <a:p>
            <a:r>
              <a:rPr lang="en-US" sz="3600" dirty="0" err="1"/>
              <a:t>Hg</a:t>
            </a:r>
            <a:r>
              <a:rPr lang="en-US" sz="3600" baseline="-25000" dirty="0" err="1"/>
              <a:t>(l</a:t>
            </a:r>
            <a:r>
              <a:rPr lang="en-US" sz="3600" baseline="-25000" dirty="0"/>
              <a:t>)</a:t>
            </a:r>
            <a:r>
              <a:rPr lang="en-US" sz="3600" dirty="0"/>
              <a:t> + ½ O</a:t>
            </a:r>
            <a:r>
              <a:rPr lang="en-US" sz="3600" baseline="-25000" dirty="0"/>
              <a:t>2(g)</a:t>
            </a:r>
            <a:r>
              <a:rPr lang="en-US" sz="3600" dirty="0"/>
              <a:t> </a:t>
            </a:r>
            <a:r>
              <a:rPr lang="en-US" sz="3600" dirty="0" err="1">
                <a:sym typeface="Wingdings" charset="2"/>
              </a:rPr>
              <a:t></a:t>
            </a:r>
            <a:r>
              <a:rPr lang="en-US" sz="3600" dirty="0">
                <a:sym typeface="Wingdings" charset="2"/>
              </a:rPr>
              <a:t> </a:t>
            </a:r>
            <a:r>
              <a:rPr lang="en-US" sz="3600" dirty="0" err="1">
                <a:sym typeface="Wingdings" charset="2"/>
              </a:rPr>
              <a:t>HgO</a:t>
            </a:r>
            <a:r>
              <a:rPr lang="en-US" sz="3600" baseline="-25000" dirty="0" err="1">
                <a:sym typeface="Wingdings" charset="2"/>
              </a:rPr>
              <a:t>(s</a:t>
            </a:r>
            <a:r>
              <a:rPr lang="en-US" sz="3600" baseline="-25000" dirty="0">
                <a:sym typeface="Wingdings" charset="2"/>
              </a:rPr>
              <a:t>)</a:t>
            </a:r>
          </a:p>
          <a:p>
            <a:r>
              <a:rPr lang="en-US" sz="3600" dirty="0" smtClean="0"/>
              <a:t>ΔH </a:t>
            </a:r>
            <a:r>
              <a:rPr lang="en-US" sz="3600" dirty="0"/>
              <a:t>= -90.7 kJ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theme/theme1.xml><?xml version="1.0" encoding="utf-8"?>
<a:theme xmlns:a="http://schemas.openxmlformats.org/drawingml/2006/main" name="Citrus">
  <a:themeElements>
    <a:clrScheme name="Zesty 9">
      <a:dk1>
        <a:srgbClr val="000000"/>
      </a:dk1>
      <a:lt1>
        <a:srgbClr val="FFFFFF"/>
      </a:lt1>
      <a:dk2>
        <a:srgbClr val="FFFFFF"/>
      </a:dk2>
      <a:lt2>
        <a:srgbClr val="FF9900"/>
      </a:lt2>
      <a:accent1>
        <a:srgbClr val="FF0000"/>
      </a:accent1>
      <a:accent2>
        <a:srgbClr val="800080"/>
      </a:accent2>
      <a:accent3>
        <a:srgbClr val="FFFFFF"/>
      </a:accent3>
      <a:accent4>
        <a:srgbClr val="000000"/>
      </a:accent4>
      <a:accent5>
        <a:srgbClr val="FFAAAA"/>
      </a:accent5>
      <a:accent6>
        <a:srgbClr val="730073"/>
      </a:accent6>
      <a:hlink>
        <a:srgbClr val="A50021"/>
      </a:hlink>
      <a:folHlink>
        <a:srgbClr val="996600"/>
      </a:folHlink>
    </a:clrScheme>
    <a:fontScheme name="Zesty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Zesty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C3399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ADCA"/>
        </a:accent5>
        <a:accent6>
          <a:srgbClr val="00005C"/>
        </a:accent6>
        <a:hlink>
          <a:srgbClr val="CC66F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3">
        <a:dk1>
          <a:srgbClr val="000000"/>
        </a:dk1>
        <a:lt1>
          <a:srgbClr val="FFFFFF"/>
        </a:lt1>
        <a:dk2>
          <a:srgbClr val="F8F8F8"/>
        </a:dk2>
        <a:lt2>
          <a:srgbClr val="336699"/>
        </a:lt2>
        <a:accent1>
          <a:srgbClr val="0099FF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B9"/>
        </a:accent6>
        <a:hlink>
          <a:srgbClr val="CC00CC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000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007300"/>
        </a:accent6>
        <a:hlink>
          <a:srgbClr val="FFFFFF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5">
        <a:dk1>
          <a:srgbClr val="000000"/>
        </a:dk1>
        <a:lt1>
          <a:srgbClr val="FFFFCC"/>
        </a:lt1>
        <a:dk2>
          <a:srgbClr val="FFFFFF"/>
        </a:dk2>
        <a:lt2>
          <a:srgbClr val="C58051"/>
        </a:lt2>
        <a:accent1>
          <a:srgbClr val="99CC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730000"/>
        </a:accent6>
        <a:hlink>
          <a:srgbClr val="FF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6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8F8F8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E7"/>
        </a:accent6>
        <a:hlink>
          <a:srgbClr val="FF0033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7">
        <a:dk1>
          <a:srgbClr val="0000CC"/>
        </a:dk1>
        <a:lt1>
          <a:srgbClr val="FFFF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0066"/>
        </a:accent2>
        <a:accent3>
          <a:srgbClr val="AAAAAA"/>
        </a:accent3>
        <a:accent4>
          <a:srgbClr val="DADADA"/>
        </a:accent4>
        <a:accent5>
          <a:srgbClr val="ADB8FF"/>
        </a:accent5>
        <a:accent6>
          <a:srgbClr val="00005C"/>
        </a:accent6>
        <a:hlink>
          <a:srgbClr val="333399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sty 8">
        <a:dk1>
          <a:srgbClr val="000000"/>
        </a:dk1>
        <a:lt1>
          <a:srgbClr val="FF9900"/>
        </a:lt1>
        <a:dk2>
          <a:srgbClr val="FFFFFF"/>
        </a:dk2>
        <a:lt2>
          <a:srgbClr val="000000"/>
        </a:lt2>
        <a:accent1>
          <a:srgbClr val="FF0000"/>
        </a:accent1>
        <a:accent2>
          <a:srgbClr val="800080"/>
        </a:accent2>
        <a:accent3>
          <a:srgbClr val="FFCAAA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9">
        <a:dk1>
          <a:srgbClr val="000000"/>
        </a:dk1>
        <a:lt1>
          <a:srgbClr val="FFFFFF"/>
        </a:lt1>
        <a:dk2>
          <a:srgbClr val="FFFFFF"/>
        </a:dk2>
        <a:lt2>
          <a:srgbClr val="FF9900"/>
        </a:lt2>
        <a:accent1>
          <a:srgbClr val="FF000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Citrus.thmx</Template>
  <TotalTime>15</TotalTime>
  <Words>557</Words>
  <Application>Microsoft Macintosh PowerPoint</Application>
  <PresentationFormat>On-screen Show (4:3)</PresentationFormat>
  <Paragraphs>64</Paragraphs>
  <Slides>13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Citrus</vt:lpstr>
      <vt:lpstr>Specific Heat, Hess’s Law</vt:lpstr>
      <vt:lpstr>Drill</vt:lpstr>
      <vt:lpstr>Objectives</vt:lpstr>
      <vt:lpstr>Sample Calculation</vt:lpstr>
      <vt:lpstr>Heat Calculations</vt:lpstr>
      <vt:lpstr>Enthalpy</vt:lpstr>
      <vt:lpstr>Thermochemical Equations</vt:lpstr>
      <vt:lpstr>Laws of Thermochemistry</vt:lpstr>
      <vt:lpstr>Laws of Thermochemistry</vt:lpstr>
      <vt:lpstr>Laws of Thermochemistry</vt:lpstr>
      <vt:lpstr>Hess’s Law</vt:lpstr>
      <vt:lpstr>Hess’s Law Problems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 Heat, Hess’s Law</dc:title>
  <dc:creator>Howard County Administrator</dc:creator>
  <cp:lastModifiedBy>Howard County Administrator</cp:lastModifiedBy>
  <cp:revision>1</cp:revision>
  <dcterms:created xsi:type="dcterms:W3CDTF">2015-04-01T17:21:11Z</dcterms:created>
  <dcterms:modified xsi:type="dcterms:W3CDTF">2015-04-01T17:36:25Z</dcterms:modified>
</cp:coreProperties>
</file>