
<file path=[Content_Types].xml><?xml version="1.0" encoding="utf-8"?>
<Types xmlns="http://schemas.openxmlformats.org/package/2006/content-types">
  <Default Extension="rels" ContentType="application/vnd.openxmlformats-package.relationships+xml"/>
  <Override PartName="/ppt/slideLayouts/slideLayout1.xml" ContentType="application/vnd.openxmlformats-officedocument.presentationml.slideLayout+xml"/>
  <Default Extension="png" ContentType="image/png"/>
  <Override PartName="/ppt/slides/slide11.xml" ContentType="application/vnd.openxmlformats-officedocument.presentationml.slide+xml"/>
  <Default Extension="xml" ContentType="application/xml"/>
  <Override PartName="/ppt/slides/slide9.xml" ContentType="application/vnd.openxmlformats-officedocument.presentationml.slide+xml"/>
  <Default Extension="jpeg" ContentType="image/jpeg"/>
  <Override PartName="/ppt/tableStyles.xml" ContentType="application/vnd.openxmlformats-officedocument.presentationml.tableStyles+xml"/>
  <Override PartName="/ppt/slideLayouts/slideLayout8.xml" ContentType="application/vnd.openxmlformats-officedocument.presentationml.slideLayout+xml"/>
  <Override PartName="/ppt/slides/slide7.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s/slide5.xml" ContentType="application/vnd.openxmlformats-officedocument.presentationml.slide+xml"/>
  <Override PartName="/ppt/slides/slide16.xml" ContentType="application/vnd.openxmlformats-officedocument.presentationml.slide+xml"/>
  <Override PartName="/ppt/slides/slide21.xml" ContentType="application/vnd.openxmlformats-officedocument.presentationml.slide+xml"/>
  <Default Extension="wmf" ContentType="image/x-wmf"/>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3.xml" ContentType="application/vnd.openxmlformats-officedocument.presentationml.slide+xml"/>
  <Override PartName="/ppt/slideLayouts/slideLayout10.xml" ContentType="application/vnd.openxmlformats-officedocument.presentationml.slideLayout+xml"/>
  <Override PartName="/ppt/slides/slide14.xml" ContentType="application/vnd.openxmlformats-officedocument.presentationml.slide+xml"/>
  <Override PartName="/docProps/core.xml" ContentType="application/vnd.openxmlformats-package.core-properties+xml"/>
  <Override PartName="/docProps/app.xml" ContentType="application/vnd.openxmlformats-officedocument.extended-properties+xml"/>
  <Override PartName="/ppt/slideLayouts/slideLayout2.xml" ContentType="application/vnd.openxmlformats-officedocument.presentationml.slideLayout+xml"/>
  <Override PartName="/ppt/slides/slide1.xml" ContentType="application/vnd.openxmlformats-officedocument.presentationml.slide+xml"/>
  <Override PartName="/ppt/slides/slide12.xml" ContentType="application/vnd.openxmlformats-officedocument.presentationml.slide+xml"/>
  <Default Extension="bin" ContentType="application/vnd.openxmlformats-officedocument.presentationml.printerSettings"/>
  <Override PartName="/ppt/slides/slide10.xml" ContentType="application/vnd.openxmlformats-officedocument.presentationml.slide+xml"/>
  <Override PartName="/ppt/viewProps.xml" ContentType="application/vnd.openxmlformats-officedocument.presentationml.viewProps+xml"/>
  <Override PartName="/ppt/slides/slide8.xml" ContentType="application/vnd.openxmlformats-officedocument.presentationml.slide+xml"/>
  <Override PartName="/ppt/presentation.xml" ContentType="application/vnd.openxmlformats-officedocument.presentationml.presentation.main+xml"/>
  <Override PartName="/ppt/slides/slide19.xml" ContentType="application/vnd.openxmlformats-officedocument.presentationml.slide+xml"/>
  <Override PartName="/ppt/slideLayouts/slideLayout9.xml" ContentType="application/vnd.openxmlformats-officedocument.presentationml.slideLayout+xml"/>
  <Override PartName="/ppt/slideLayouts/slideLayout7.xml" ContentType="application/vnd.openxmlformats-officedocument.presentationml.slideLayout+xml"/>
  <Override PartName="/ppt/slides/slide6.xml" ContentType="application/vnd.openxmlformats-officedocument.presentationml.slide+xml"/>
  <Override PartName="/ppt/slides/slide17.xml" ContentType="application/vnd.openxmlformats-officedocument.presentationml.slide+xml"/>
  <Default Extension="gif" ContentType="image/gif"/>
  <Override PartName="/ppt/slideLayouts/slideLayout5.xml" ContentType="application/vnd.openxmlformats-officedocument.presentationml.slideLayout+xml"/>
  <Override PartName="/ppt/slides/slide4.xml" ContentType="application/vnd.openxmlformats-officedocument.presentationml.slide+xml"/>
  <Override PartName="/ppt/slideLayouts/slideLayout11.xml" ContentType="application/vnd.openxmlformats-officedocument.presentationml.slideLayout+xml"/>
  <Override PartName="/ppt/slides/slide15.xml" ContentType="application/vnd.openxmlformats-officedocument.presentationml.slide+xml"/>
  <Override PartName="/ppt/theme/theme1.xml" ContentType="application/vnd.openxmlformats-officedocument.theme+xml"/>
  <Override PartName="/ppt/slides/slide20.xml" ContentType="application/vnd.openxmlformats-officedocument.presentationml.slide+xml"/>
  <Override PartName="/ppt/presProps.xml" ContentType="application/vnd.openxmlformats-officedocument.presentationml.presProps+xml"/>
  <Override PartName="/ppt/slideLayouts/slideLayout3.xml" ContentType="application/vnd.openxmlformats-officedocument.presentationml.slideLayout+xml"/>
  <Override PartName="/ppt/slides/slide2.xml" ContentType="application/vnd.openxmlformats-officedocument.presentationml.slide+xml"/>
  <Override PartName="/ppt/slides/slide13.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60" r:id="rId1"/>
  </p:sldMasterIdLst>
  <p:sldIdLst>
    <p:sldId id="256" r:id="rId2"/>
    <p:sldId id="257" r:id="rId3"/>
    <p:sldId id="271" r:id="rId4"/>
    <p:sldId id="272" r:id="rId5"/>
    <p:sldId id="265" r:id="rId6"/>
    <p:sldId id="258" r:id="rId7"/>
    <p:sldId id="259" r:id="rId8"/>
    <p:sldId id="260" r:id="rId9"/>
    <p:sldId id="261" r:id="rId10"/>
    <p:sldId id="262" r:id="rId11"/>
    <p:sldId id="263" r:id="rId12"/>
    <p:sldId id="264" r:id="rId13"/>
    <p:sldId id="267" r:id="rId14"/>
    <p:sldId id="268" r:id="rId15"/>
    <p:sldId id="269" r:id="rId16"/>
    <p:sldId id="270" r:id="rId17"/>
    <p:sldId id="273" r:id="rId18"/>
    <p:sldId id="274" r:id="rId19"/>
    <p:sldId id="276" r:id="rId20"/>
    <p:sldId id="275" r:id="rId21"/>
    <p:sldId id="266" r:id="rId2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94660"/>
  </p:normalViewPr>
  <p:slideViewPr>
    <p:cSldViewPr snapToGrid="0" snapToObjects="1">
      <p:cViewPr varScale="1">
        <p:scale>
          <a:sx n="91" d="100"/>
          <a:sy n="91" d="100"/>
        </p:scale>
        <p:origin x="-744" y="-10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printerSettings" Target="printerSettings/printerSettings1.bin"/><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1.gif"/><Relationship Id="rId4" Type="http://schemas.openxmlformats.org/officeDocument/2006/relationships/image" Target="../media/image2.gif"/><Relationship Id="rId5" Type="http://schemas.openxmlformats.org/officeDocument/2006/relationships/image" Target="../media/image4.gif"/><Relationship Id="rId1" Type="http://schemas.openxmlformats.org/officeDocument/2006/relationships/slideMaster" Target="../slideMasters/slideMaster1.xml"/><Relationship Id="rId2" Type="http://schemas.openxmlformats.org/officeDocument/2006/relationships/image" Target="../media/image3.gi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spTree>
      <p:nvGrpSpPr>
        <p:cNvPr id="1" name=""/>
        <p:cNvGrpSpPr/>
        <p:nvPr/>
      </p:nvGrpSpPr>
      <p:grpSpPr>
        <a:xfrm>
          <a:off x="0" y="0"/>
          <a:ext cx="0" cy="0"/>
          <a:chOff x="0" y="0"/>
          <a:chExt cx="0" cy="0"/>
        </a:xfrm>
      </p:grpSpPr>
      <p:pic>
        <p:nvPicPr>
          <p:cNvPr id="4" name="Picture 10" descr="QGO50003"/>
          <p:cNvPicPr>
            <a:picLocks noChangeAspect="1" noChangeArrowheads="1"/>
          </p:cNvPicPr>
          <p:nvPr/>
        </p:nvPicPr>
        <p:blipFill>
          <a:blip r:embed="rId2">
            <a:clrChange>
              <a:clrFrom>
                <a:srgbClr val="FEFEFE"/>
              </a:clrFrom>
              <a:clrTo>
                <a:srgbClr val="FEFEFE">
                  <a:alpha val="0"/>
                </a:srgbClr>
              </a:clrTo>
            </a:clrChange>
          </a:blip>
          <a:srcRect/>
          <a:stretch>
            <a:fillRect/>
          </a:stretch>
        </p:blipFill>
        <p:spPr bwMode="auto">
          <a:xfrm>
            <a:off x="6162675" y="0"/>
            <a:ext cx="2981325" cy="2981325"/>
          </a:xfrm>
          <a:prstGeom prst="rect">
            <a:avLst/>
          </a:prstGeom>
          <a:noFill/>
          <a:ln w="9525">
            <a:noFill/>
            <a:miter lim="800000"/>
            <a:headEnd/>
            <a:tailEnd/>
          </a:ln>
        </p:spPr>
      </p:pic>
      <p:pic>
        <p:nvPicPr>
          <p:cNvPr id="5" name="Picture 9" descr="QGO50002"/>
          <p:cNvPicPr>
            <a:picLocks noChangeAspect="1" noChangeArrowheads="1"/>
          </p:cNvPicPr>
          <p:nvPr/>
        </p:nvPicPr>
        <p:blipFill>
          <a:blip r:embed="rId3">
            <a:clrChange>
              <a:clrFrom>
                <a:srgbClr val="FEFEFE"/>
              </a:clrFrom>
              <a:clrTo>
                <a:srgbClr val="FEFEFE">
                  <a:alpha val="0"/>
                </a:srgbClr>
              </a:clrTo>
            </a:clrChange>
          </a:blip>
          <a:srcRect/>
          <a:stretch>
            <a:fillRect/>
          </a:stretch>
        </p:blipFill>
        <p:spPr bwMode="auto">
          <a:xfrm>
            <a:off x="0" y="0"/>
            <a:ext cx="2981325" cy="2981325"/>
          </a:xfrm>
          <a:prstGeom prst="rect">
            <a:avLst/>
          </a:prstGeom>
          <a:noFill/>
          <a:ln w="9525">
            <a:noFill/>
            <a:miter lim="800000"/>
            <a:headEnd/>
            <a:tailEnd/>
          </a:ln>
        </p:spPr>
      </p:pic>
      <p:pic>
        <p:nvPicPr>
          <p:cNvPr id="6" name="Picture 8" descr="QGO50007"/>
          <p:cNvPicPr>
            <a:picLocks noChangeAspect="1" noChangeArrowheads="1"/>
          </p:cNvPicPr>
          <p:nvPr/>
        </p:nvPicPr>
        <p:blipFill>
          <a:blip r:embed="rId4">
            <a:clrChange>
              <a:clrFrom>
                <a:srgbClr val="FEFEFE"/>
              </a:clrFrom>
              <a:clrTo>
                <a:srgbClr val="FEFEFE">
                  <a:alpha val="0"/>
                </a:srgbClr>
              </a:clrTo>
            </a:clrChange>
          </a:blip>
          <a:srcRect/>
          <a:stretch>
            <a:fillRect/>
          </a:stretch>
        </p:blipFill>
        <p:spPr bwMode="auto">
          <a:xfrm>
            <a:off x="0" y="3876675"/>
            <a:ext cx="2981325" cy="2981325"/>
          </a:xfrm>
          <a:prstGeom prst="rect">
            <a:avLst/>
          </a:prstGeom>
          <a:noFill/>
          <a:ln w="9525">
            <a:noFill/>
            <a:miter lim="800000"/>
            <a:headEnd/>
            <a:tailEnd/>
          </a:ln>
        </p:spPr>
      </p:pic>
      <p:pic>
        <p:nvPicPr>
          <p:cNvPr id="7" name="Picture 11" descr="QGO50001"/>
          <p:cNvPicPr>
            <a:picLocks noChangeAspect="1" noChangeArrowheads="1"/>
          </p:cNvPicPr>
          <p:nvPr/>
        </p:nvPicPr>
        <p:blipFill>
          <a:blip r:embed="rId5">
            <a:clrChange>
              <a:clrFrom>
                <a:srgbClr val="FEFEFE"/>
              </a:clrFrom>
              <a:clrTo>
                <a:srgbClr val="FEFEFE">
                  <a:alpha val="0"/>
                </a:srgbClr>
              </a:clrTo>
            </a:clrChange>
          </a:blip>
          <a:srcRect/>
          <a:stretch>
            <a:fillRect/>
          </a:stretch>
        </p:blipFill>
        <p:spPr bwMode="auto">
          <a:xfrm>
            <a:off x="6162675" y="3876675"/>
            <a:ext cx="2981325" cy="2981325"/>
          </a:xfrm>
          <a:prstGeom prst="rect">
            <a:avLst/>
          </a:prstGeom>
          <a:noFill/>
          <a:ln w="9525">
            <a:noFill/>
            <a:miter lim="800000"/>
            <a:headEnd/>
            <a:tailEnd/>
          </a:ln>
        </p:spPr>
      </p:pic>
      <p:sp>
        <p:nvSpPr>
          <p:cNvPr id="3074" name="Rectangle 2"/>
          <p:cNvSpPr>
            <a:spLocks noGrp="1" noChangeArrowheads="1"/>
          </p:cNvSpPr>
          <p:nvPr>
            <p:ph type="ctrTitle"/>
          </p:nvPr>
        </p:nvSpPr>
        <p:spPr>
          <a:xfrm>
            <a:off x="2362200" y="0"/>
            <a:ext cx="4572000" cy="3962400"/>
          </a:xfrm>
        </p:spPr>
        <p:txBody>
          <a:bodyPr/>
          <a:lstStyle>
            <a:lvl1pPr>
              <a:defRPr/>
            </a:lvl1pPr>
          </a:lstStyle>
          <a:p>
            <a:r>
              <a:rPr lang="en-US" smtClean="0"/>
              <a:t>Click to edit Master title style</a:t>
            </a:r>
            <a:endParaRPr lang="en-US"/>
          </a:p>
        </p:txBody>
      </p:sp>
      <p:sp>
        <p:nvSpPr>
          <p:cNvPr id="3075" name="Rectangle 3"/>
          <p:cNvSpPr>
            <a:spLocks noGrp="1" noChangeArrowheads="1"/>
          </p:cNvSpPr>
          <p:nvPr>
            <p:ph type="subTitle" idx="1"/>
          </p:nvPr>
        </p:nvSpPr>
        <p:spPr>
          <a:xfrm>
            <a:off x="2819400" y="4343400"/>
            <a:ext cx="3352800" cy="1600200"/>
          </a:xfrm>
        </p:spPr>
        <p:txBody>
          <a:bodyPr/>
          <a:lstStyle>
            <a:lvl1pPr marL="0" indent="0" algn="ctr">
              <a:buFontTx/>
              <a:buNone/>
              <a:defRPr/>
            </a:lvl1pPr>
          </a:lstStyle>
          <a:p>
            <a:r>
              <a:rPr lang="en-US" smtClean="0"/>
              <a:t>Click to edit Master subtitle style</a:t>
            </a:r>
            <a:endParaRPr lang="en-US"/>
          </a:p>
        </p:txBody>
      </p:sp>
      <p:sp>
        <p:nvSpPr>
          <p:cNvPr id="8" name="Rectangle 4"/>
          <p:cNvSpPr>
            <a:spLocks noGrp="1" noChangeArrowheads="1"/>
          </p:cNvSpPr>
          <p:nvPr>
            <p:ph type="dt" sz="half" idx="10"/>
          </p:nvPr>
        </p:nvSpPr>
        <p:spPr/>
        <p:txBody>
          <a:bodyPr/>
          <a:lstStyle>
            <a:lvl1pPr>
              <a:defRPr/>
            </a:lvl1pPr>
          </a:lstStyle>
          <a:p>
            <a:fld id="{5295B887-6E24-5240-8F6B-55ABFEC759A5}" type="datetimeFigureOut">
              <a:rPr lang="en-US" smtClean="0"/>
              <a:pPr/>
              <a:t>4/20/15</a:t>
            </a:fld>
            <a:endParaRPr lang="en-US"/>
          </a:p>
        </p:txBody>
      </p:sp>
      <p:sp>
        <p:nvSpPr>
          <p:cNvPr id="9" name="Rectangle 5"/>
          <p:cNvSpPr>
            <a:spLocks noGrp="1" noChangeArrowheads="1"/>
          </p:cNvSpPr>
          <p:nvPr>
            <p:ph type="ftr" sz="quarter" idx="11"/>
          </p:nvPr>
        </p:nvSpPr>
        <p:spPr/>
        <p:txBody>
          <a:bodyPr/>
          <a:lstStyle>
            <a:lvl1pPr>
              <a:defRPr/>
            </a:lvl1pPr>
          </a:lstStyle>
          <a:p>
            <a:endParaRPr lang="en-US"/>
          </a:p>
        </p:txBody>
      </p:sp>
      <p:sp>
        <p:nvSpPr>
          <p:cNvPr id="10" name="Rectangle 6"/>
          <p:cNvSpPr>
            <a:spLocks noGrp="1" noChangeArrowheads="1"/>
          </p:cNvSpPr>
          <p:nvPr>
            <p:ph type="sldNum" sz="quarter" idx="12"/>
          </p:nvPr>
        </p:nvSpPr>
        <p:spPr/>
        <p:txBody>
          <a:bodyPr/>
          <a:lstStyle>
            <a:lvl1pPr>
              <a:defRPr/>
            </a:lvl1pPr>
          </a:lstStyle>
          <a:p>
            <a:fld id="{EC093015-6D52-D34E-9D6F-081ACDF158E8}"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5295B887-6E24-5240-8F6B-55ABFEC759A5}" type="datetimeFigureOut">
              <a:rPr lang="en-US" smtClean="0"/>
              <a:pPr/>
              <a:t>4/20/15</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EC093015-6D52-D34E-9D6F-081ACDF158E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5295B887-6E24-5240-8F6B-55ABFEC759A5}" type="datetimeFigureOut">
              <a:rPr lang="en-US" smtClean="0"/>
              <a:pPr/>
              <a:t>4/20/15</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EC093015-6D52-D34E-9D6F-081ACDF158E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5295B887-6E24-5240-8F6B-55ABFEC759A5}" type="datetimeFigureOut">
              <a:rPr lang="en-US" smtClean="0"/>
              <a:pPr/>
              <a:t>4/20/15</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EC093015-6D52-D34E-9D6F-081ACDF158E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fld id="{5295B887-6E24-5240-8F6B-55ABFEC759A5}" type="datetimeFigureOut">
              <a:rPr lang="en-US" smtClean="0"/>
              <a:pPr/>
              <a:t>4/20/15</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EC093015-6D52-D34E-9D6F-081ACDF158E8}"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fld id="{5295B887-6E24-5240-8F6B-55ABFEC759A5}" type="datetimeFigureOut">
              <a:rPr lang="en-US" smtClean="0"/>
              <a:pPr/>
              <a:t>4/20/15</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EC093015-6D52-D34E-9D6F-081ACDF158E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fld id="{5295B887-6E24-5240-8F6B-55ABFEC759A5}" type="datetimeFigureOut">
              <a:rPr lang="en-US" smtClean="0"/>
              <a:pPr/>
              <a:t>4/20/15</a:t>
            </a:fld>
            <a:endParaRPr lang="en-US"/>
          </a:p>
        </p:txBody>
      </p:sp>
      <p:sp>
        <p:nvSpPr>
          <p:cNvPr id="8" name="Rectangle 5"/>
          <p:cNvSpPr>
            <a:spLocks noGrp="1" noChangeArrowheads="1"/>
          </p:cNvSpPr>
          <p:nvPr>
            <p:ph type="ftr" sz="quarter" idx="11"/>
          </p:nvPr>
        </p:nvSpPr>
        <p:spPr>
          <a:ln/>
        </p:spPr>
        <p:txBody>
          <a:bodyPr/>
          <a:lstStyle>
            <a:lvl1pPr>
              <a:defRPr/>
            </a:lvl1pPr>
          </a:lstStyle>
          <a:p>
            <a:endParaRPr lang="en-US"/>
          </a:p>
        </p:txBody>
      </p:sp>
      <p:sp>
        <p:nvSpPr>
          <p:cNvPr id="9" name="Rectangle 6"/>
          <p:cNvSpPr>
            <a:spLocks noGrp="1" noChangeArrowheads="1"/>
          </p:cNvSpPr>
          <p:nvPr>
            <p:ph type="sldNum" sz="quarter" idx="12"/>
          </p:nvPr>
        </p:nvSpPr>
        <p:spPr>
          <a:ln/>
        </p:spPr>
        <p:txBody>
          <a:bodyPr/>
          <a:lstStyle>
            <a:lvl1pPr>
              <a:defRPr/>
            </a:lvl1pPr>
          </a:lstStyle>
          <a:p>
            <a:fld id="{EC093015-6D52-D34E-9D6F-081ACDF158E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fld id="{5295B887-6E24-5240-8F6B-55ABFEC759A5}" type="datetimeFigureOut">
              <a:rPr lang="en-US" smtClean="0"/>
              <a:pPr/>
              <a:t>4/20/15</a:t>
            </a:fld>
            <a:endParaRPr lang="en-US"/>
          </a:p>
        </p:txBody>
      </p:sp>
      <p:sp>
        <p:nvSpPr>
          <p:cNvPr id="4" name="Rectangle 5"/>
          <p:cNvSpPr>
            <a:spLocks noGrp="1" noChangeArrowheads="1"/>
          </p:cNvSpPr>
          <p:nvPr>
            <p:ph type="ftr" sz="quarter" idx="11"/>
          </p:nvPr>
        </p:nvSpPr>
        <p:spPr>
          <a:ln/>
        </p:spPr>
        <p:txBody>
          <a:bodyPr/>
          <a:lstStyle>
            <a:lvl1pPr>
              <a:defRPr/>
            </a:lvl1pPr>
          </a:lstStyle>
          <a:p>
            <a:endParaRPr lang="en-US"/>
          </a:p>
        </p:txBody>
      </p:sp>
      <p:sp>
        <p:nvSpPr>
          <p:cNvPr id="5" name="Rectangle 6"/>
          <p:cNvSpPr>
            <a:spLocks noGrp="1" noChangeArrowheads="1"/>
          </p:cNvSpPr>
          <p:nvPr>
            <p:ph type="sldNum" sz="quarter" idx="12"/>
          </p:nvPr>
        </p:nvSpPr>
        <p:spPr>
          <a:ln/>
        </p:spPr>
        <p:txBody>
          <a:bodyPr/>
          <a:lstStyle>
            <a:lvl1pPr>
              <a:defRPr/>
            </a:lvl1pPr>
          </a:lstStyle>
          <a:p>
            <a:fld id="{EC093015-6D52-D34E-9D6F-081ACDF158E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5295B887-6E24-5240-8F6B-55ABFEC759A5}" type="datetimeFigureOut">
              <a:rPr lang="en-US" smtClean="0"/>
              <a:pPr/>
              <a:t>4/20/15</a:t>
            </a:fld>
            <a:endParaRPr lang="en-US"/>
          </a:p>
        </p:txBody>
      </p:sp>
      <p:sp>
        <p:nvSpPr>
          <p:cNvPr id="3" name="Rectangle 5"/>
          <p:cNvSpPr>
            <a:spLocks noGrp="1" noChangeArrowheads="1"/>
          </p:cNvSpPr>
          <p:nvPr>
            <p:ph type="ftr" sz="quarter" idx="11"/>
          </p:nvPr>
        </p:nvSpPr>
        <p:spPr>
          <a:ln/>
        </p:spPr>
        <p:txBody>
          <a:bodyPr/>
          <a:lstStyle>
            <a:lvl1pPr>
              <a:defRPr/>
            </a:lvl1pPr>
          </a:lstStyle>
          <a:p>
            <a:endParaRPr lang="en-US"/>
          </a:p>
        </p:txBody>
      </p:sp>
      <p:sp>
        <p:nvSpPr>
          <p:cNvPr id="4" name="Rectangle 6"/>
          <p:cNvSpPr>
            <a:spLocks noGrp="1" noChangeArrowheads="1"/>
          </p:cNvSpPr>
          <p:nvPr>
            <p:ph type="sldNum" sz="quarter" idx="12"/>
          </p:nvPr>
        </p:nvSpPr>
        <p:spPr>
          <a:ln/>
        </p:spPr>
        <p:txBody>
          <a:bodyPr/>
          <a:lstStyle>
            <a:lvl1pPr>
              <a:defRPr/>
            </a:lvl1pPr>
          </a:lstStyle>
          <a:p>
            <a:fld id="{EC093015-6D52-D34E-9D6F-081ACDF158E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5295B887-6E24-5240-8F6B-55ABFEC759A5}" type="datetimeFigureOut">
              <a:rPr lang="en-US" smtClean="0"/>
              <a:pPr/>
              <a:t>4/20/15</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EC093015-6D52-D34E-9D6F-081ACDF158E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5295B887-6E24-5240-8F6B-55ABFEC759A5}" type="datetimeFigureOut">
              <a:rPr lang="en-US" smtClean="0"/>
              <a:pPr/>
              <a:t>4/20/15</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EC093015-6D52-D34E-9D6F-081ACDF158E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gif"/><Relationship Id="rId14" Type="http://schemas.openxmlformats.org/officeDocument/2006/relationships/image" Target="../media/image2.gif"/><Relationship Id="rId15" Type="http://schemas.openxmlformats.org/officeDocument/2006/relationships/image" Target="../media/image3.gif"/><Relationship Id="rId16" Type="http://schemas.openxmlformats.org/officeDocument/2006/relationships/image" Target="../media/image4.gif"/><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66"/>
                </a:solidFill>
              </a:defRPr>
            </a:lvl1pPr>
          </a:lstStyle>
          <a:p>
            <a:fld id="{5295B887-6E24-5240-8F6B-55ABFEC759A5}" type="datetimeFigureOut">
              <a:rPr lang="en-US" smtClean="0"/>
              <a:pPr/>
              <a:t>4/20/15</a:t>
            </a:fld>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66"/>
                </a:solidFill>
              </a:defRPr>
            </a:lvl1pPr>
          </a:lstStyle>
          <a:p>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66"/>
                </a:solidFill>
              </a:defRPr>
            </a:lvl1pPr>
          </a:lstStyle>
          <a:p>
            <a:fld id="{EC093015-6D52-D34E-9D6F-081ACDF158E8}" type="slidenum">
              <a:rPr lang="en-US" smtClean="0"/>
              <a:pPr/>
              <a:t>‹#›</a:t>
            </a:fld>
            <a:endParaRPr lang="en-US"/>
          </a:p>
        </p:txBody>
      </p:sp>
      <p:pic>
        <p:nvPicPr>
          <p:cNvPr id="1031" name="Picture 7" descr="QGO50002"/>
          <p:cNvPicPr>
            <a:picLocks noChangeAspect="1" noChangeArrowheads="1"/>
          </p:cNvPicPr>
          <p:nvPr/>
        </p:nvPicPr>
        <p:blipFill>
          <a:blip r:embed="rId13">
            <a:clrChange>
              <a:clrFrom>
                <a:srgbClr val="FEFEFE"/>
              </a:clrFrom>
              <a:clrTo>
                <a:srgbClr val="FEFEFE">
                  <a:alpha val="0"/>
                </a:srgbClr>
              </a:clrTo>
            </a:clrChange>
          </a:blip>
          <a:srcRect/>
          <a:stretch>
            <a:fillRect/>
          </a:stretch>
        </p:blipFill>
        <p:spPr bwMode="auto">
          <a:xfrm>
            <a:off x="0" y="0"/>
            <a:ext cx="1524000" cy="1524000"/>
          </a:xfrm>
          <a:prstGeom prst="rect">
            <a:avLst/>
          </a:prstGeom>
          <a:noFill/>
          <a:ln w="9525">
            <a:noFill/>
            <a:miter lim="800000"/>
            <a:headEnd/>
            <a:tailEnd/>
          </a:ln>
        </p:spPr>
      </p:pic>
      <p:pic>
        <p:nvPicPr>
          <p:cNvPr id="1032" name="Picture 8" descr="QGO50007"/>
          <p:cNvPicPr>
            <a:picLocks noChangeAspect="1" noChangeArrowheads="1"/>
          </p:cNvPicPr>
          <p:nvPr/>
        </p:nvPicPr>
        <p:blipFill>
          <a:blip r:embed="rId14">
            <a:clrChange>
              <a:clrFrom>
                <a:srgbClr val="FEFEFE"/>
              </a:clrFrom>
              <a:clrTo>
                <a:srgbClr val="FEFEFE">
                  <a:alpha val="0"/>
                </a:srgbClr>
              </a:clrTo>
            </a:clrChange>
          </a:blip>
          <a:srcRect/>
          <a:stretch>
            <a:fillRect/>
          </a:stretch>
        </p:blipFill>
        <p:spPr bwMode="auto">
          <a:xfrm>
            <a:off x="0" y="5410200"/>
            <a:ext cx="1447800" cy="1447800"/>
          </a:xfrm>
          <a:prstGeom prst="rect">
            <a:avLst/>
          </a:prstGeom>
          <a:noFill/>
          <a:ln w="9525">
            <a:noFill/>
            <a:miter lim="800000"/>
            <a:headEnd/>
            <a:tailEnd/>
          </a:ln>
        </p:spPr>
      </p:pic>
      <p:pic>
        <p:nvPicPr>
          <p:cNvPr id="1033" name="Picture 9" descr="QGO50003"/>
          <p:cNvPicPr>
            <a:picLocks noChangeAspect="1" noChangeArrowheads="1"/>
          </p:cNvPicPr>
          <p:nvPr/>
        </p:nvPicPr>
        <p:blipFill>
          <a:blip r:embed="rId15">
            <a:clrChange>
              <a:clrFrom>
                <a:srgbClr val="FEFEFE"/>
              </a:clrFrom>
              <a:clrTo>
                <a:srgbClr val="FEFEFE">
                  <a:alpha val="0"/>
                </a:srgbClr>
              </a:clrTo>
            </a:clrChange>
          </a:blip>
          <a:srcRect/>
          <a:stretch>
            <a:fillRect/>
          </a:stretch>
        </p:blipFill>
        <p:spPr bwMode="auto">
          <a:xfrm>
            <a:off x="7772400" y="0"/>
            <a:ext cx="1371600" cy="1371600"/>
          </a:xfrm>
          <a:prstGeom prst="rect">
            <a:avLst/>
          </a:prstGeom>
          <a:noFill/>
          <a:ln w="9525">
            <a:noFill/>
            <a:miter lim="800000"/>
            <a:headEnd/>
            <a:tailEnd/>
          </a:ln>
        </p:spPr>
      </p:pic>
      <p:pic>
        <p:nvPicPr>
          <p:cNvPr id="1034" name="Picture 10" descr="QGO50001"/>
          <p:cNvPicPr>
            <a:picLocks noChangeAspect="1" noChangeArrowheads="1"/>
          </p:cNvPicPr>
          <p:nvPr/>
        </p:nvPicPr>
        <p:blipFill>
          <a:blip r:embed="rId16">
            <a:clrChange>
              <a:clrFrom>
                <a:srgbClr val="FEFEFE"/>
              </a:clrFrom>
              <a:clrTo>
                <a:srgbClr val="FEFEFE">
                  <a:alpha val="0"/>
                </a:srgbClr>
              </a:clrTo>
            </a:clrChange>
          </a:blip>
          <a:srcRect/>
          <a:stretch>
            <a:fillRect/>
          </a:stretch>
        </p:blipFill>
        <p:spPr bwMode="auto">
          <a:xfrm>
            <a:off x="7772400" y="5486400"/>
            <a:ext cx="1371600" cy="13716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fontAlgn="base" hangingPunct="1">
        <a:spcBef>
          <a:spcPct val="0"/>
        </a:spcBef>
        <a:spcAft>
          <a:spcPct val="0"/>
        </a:spcAft>
        <a:defRPr sz="4400">
          <a:solidFill>
            <a:srgbClr val="000066"/>
          </a:solidFill>
          <a:latin typeface="+mj-lt"/>
          <a:ea typeface="ＭＳ Ｐゴシック" charset="-128"/>
          <a:cs typeface="ＭＳ Ｐゴシック" charset="-128"/>
        </a:defRPr>
      </a:lvl1pPr>
      <a:lvl2pPr algn="ctr" rtl="0" eaLnBrk="1" fontAlgn="base" hangingPunct="1">
        <a:spcBef>
          <a:spcPct val="0"/>
        </a:spcBef>
        <a:spcAft>
          <a:spcPct val="0"/>
        </a:spcAft>
        <a:defRPr sz="4400">
          <a:solidFill>
            <a:srgbClr val="000066"/>
          </a:solidFill>
          <a:latin typeface="Times New Roman" charset="0"/>
          <a:ea typeface="ＭＳ Ｐゴシック" charset="-128"/>
          <a:cs typeface="ＭＳ Ｐゴシック" charset="-128"/>
        </a:defRPr>
      </a:lvl2pPr>
      <a:lvl3pPr algn="ctr" rtl="0" eaLnBrk="1" fontAlgn="base" hangingPunct="1">
        <a:spcBef>
          <a:spcPct val="0"/>
        </a:spcBef>
        <a:spcAft>
          <a:spcPct val="0"/>
        </a:spcAft>
        <a:defRPr sz="4400">
          <a:solidFill>
            <a:srgbClr val="000066"/>
          </a:solidFill>
          <a:latin typeface="Times New Roman" charset="0"/>
          <a:ea typeface="ＭＳ Ｐゴシック" charset="-128"/>
          <a:cs typeface="ＭＳ Ｐゴシック" charset="-128"/>
        </a:defRPr>
      </a:lvl3pPr>
      <a:lvl4pPr algn="ctr" rtl="0" eaLnBrk="1" fontAlgn="base" hangingPunct="1">
        <a:spcBef>
          <a:spcPct val="0"/>
        </a:spcBef>
        <a:spcAft>
          <a:spcPct val="0"/>
        </a:spcAft>
        <a:defRPr sz="4400">
          <a:solidFill>
            <a:srgbClr val="000066"/>
          </a:solidFill>
          <a:latin typeface="Times New Roman" charset="0"/>
          <a:ea typeface="ＭＳ Ｐゴシック" charset="-128"/>
          <a:cs typeface="ＭＳ Ｐゴシック" charset="-128"/>
        </a:defRPr>
      </a:lvl4pPr>
      <a:lvl5pPr algn="ctr" rtl="0" eaLnBrk="1" fontAlgn="base" hangingPunct="1">
        <a:spcBef>
          <a:spcPct val="0"/>
        </a:spcBef>
        <a:spcAft>
          <a:spcPct val="0"/>
        </a:spcAft>
        <a:defRPr sz="4400">
          <a:solidFill>
            <a:srgbClr val="000066"/>
          </a:solidFill>
          <a:latin typeface="Times New Roman" charset="0"/>
          <a:ea typeface="ＭＳ Ｐゴシック" charset="-128"/>
          <a:cs typeface="ＭＳ Ｐゴシック" charset="-128"/>
        </a:defRPr>
      </a:lvl5pPr>
      <a:lvl6pPr marL="457200" algn="ctr" rtl="0" eaLnBrk="1" fontAlgn="base" hangingPunct="1">
        <a:spcBef>
          <a:spcPct val="0"/>
        </a:spcBef>
        <a:spcAft>
          <a:spcPct val="0"/>
        </a:spcAft>
        <a:defRPr sz="4400">
          <a:solidFill>
            <a:srgbClr val="000066"/>
          </a:solidFill>
          <a:latin typeface="Times New Roman" charset="0"/>
        </a:defRPr>
      </a:lvl6pPr>
      <a:lvl7pPr marL="914400" algn="ctr" rtl="0" eaLnBrk="1" fontAlgn="base" hangingPunct="1">
        <a:spcBef>
          <a:spcPct val="0"/>
        </a:spcBef>
        <a:spcAft>
          <a:spcPct val="0"/>
        </a:spcAft>
        <a:defRPr sz="4400">
          <a:solidFill>
            <a:srgbClr val="000066"/>
          </a:solidFill>
          <a:latin typeface="Times New Roman" charset="0"/>
        </a:defRPr>
      </a:lvl7pPr>
      <a:lvl8pPr marL="1371600" algn="ctr" rtl="0" eaLnBrk="1" fontAlgn="base" hangingPunct="1">
        <a:spcBef>
          <a:spcPct val="0"/>
        </a:spcBef>
        <a:spcAft>
          <a:spcPct val="0"/>
        </a:spcAft>
        <a:defRPr sz="4400">
          <a:solidFill>
            <a:srgbClr val="000066"/>
          </a:solidFill>
          <a:latin typeface="Times New Roman" charset="0"/>
        </a:defRPr>
      </a:lvl8pPr>
      <a:lvl9pPr marL="1828800" algn="ctr" rtl="0" eaLnBrk="1" fontAlgn="base" hangingPunct="1">
        <a:spcBef>
          <a:spcPct val="0"/>
        </a:spcBef>
        <a:spcAft>
          <a:spcPct val="0"/>
        </a:spcAft>
        <a:defRPr sz="4400">
          <a:solidFill>
            <a:srgbClr val="000066"/>
          </a:solidFill>
          <a:latin typeface="Times New Roman" charset="0"/>
        </a:defRPr>
      </a:lvl9pPr>
    </p:titleStyle>
    <p:bodyStyle>
      <a:lvl1pPr marL="342900" indent="-342900" algn="l" rtl="0" eaLnBrk="1" fontAlgn="base" hangingPunct="1">
        <a:spcBef>
          <a:spcPct val="20000"/>
        </a:spcBef>
        <a:spcAft>
          <a:spcPct val="0"/>
        </a:spcAft>
        <a:buChar char="•"/>
        <a:defRPr sz="3200">
          <a:solidFill>
            <a:srgbClr val="000066"/>
          </a:solidFill>
          <a:latin typeface="+mn-lt"/>
          <a:ea typeface="ＭＳ Ｐゴシック" charset="-128"/>
          <a:cs typeface="ＭＳ Ｐゴシック" charset="-128"/>
        </a:defRPr>
      </a:lvl1pPr>
      <a:lvl2pPr marL="742950" indent="-285750" algn="l" rtl="0" eaLnBrk="1" fontAlgn="base" hangingPunct="1">
        <a:spcBef>
          <a:spcPct val="20000"/>
        </a:spcBef>
        <a:spcAft>
          <a:spcPct val="0"/>
        </a:spcAft>
        <a:buChar char="–"/>
        <a:defRPr sz="2800">
          <a:solidFill>
            <a:srgbClr val="000066"/>
          </a:solidFill>
          <a:latin typeface="+mn-lt"/>
          <a:ea typeface="ＭＳ Ｐゴシック" charset="-128"/>
        </a:defRPr>
      </a:lvl2pPr>
      <a:lvl3pPr marL="1143000" indent="-228600" algn="l" rtl="0" eaLnBrk="1" fontAlgn="base" hangingPunct="1">
        <a:spcBef>
          <a:spcPct val="20000"/>
        </a:spcBef>
        <a:spcAft>
          <a:spcPct val="0"/>
        </a:spcAft>
        <a:buChar char="•"/>
        <a:defRPr sz="2400">
          <a:solidFill>
            <a:srgbClr val="000066"/>
          </a:solidFill>
          <a:latin typeface="+mn-lt"/>
          <a:ea typeface="ＭＳ Ｐゴシック" charset="-128"/>
        </a:defRPr>
      </a:lvl3pPr>
      <a:lvl4pPr marL="1600200" indent="-228600" algn="l" rtl="0" eaLnBrk="1" fontAlgn="base" hangingPunct="1">
        <a:spcBef>
          <a:spcPct val="20000"/>
        </a:spcBef>
        <a:spcAft>
          <a:spcPct val="0"/>
        </a:spcAft>
        <a:buChar char="–"/>
        <a:defRPr sz="2000">
          <a:solidFill>
            <a:srgbClr val="000066"/>
          </a:solidFill>
          <a:latin typeface="+mn-lt"/>
          <a:ea typeface="ＭＳ Ｐゴシック" charset="-128"/>
        </a:defRPr>
      </a:lvl4pPr>
      <a:lvl5pPr marL="2057400" indent="-228600" algn="l" rtl="0" eaLnBrk="1" fontAlgn="base" hangingPunct="1">
        <a:spcBef>
          <a:spcPct val="20000"/>
        </a:spcBef>
        <a:spcAft>
          <a:spcPct val="0"/>
        </a:spcAft>
        <a:buChar char="»"/>
        <a:defRPr sz="2000">
          <a:solidFill>
            <a:srgbClr val="000066"/>
          </a:solidFill>
          <a:latin typeface="+mn-lt"/>
          <a:ea typeface="ＭＳ Ｐゴシック" charset="-128"/>
        </a:defRPr>
      </a:lvl5pPr>
      <a:lvl6pPr marL="2514600" indent="-228600" algn="l" rtl="0" eaLnBrk="1" fontAlgn="base" hangingPunct="1">
        <a:spcBef>
          <a:spcPct val="20000"/>
        </a:spcBef>
        <a:spcAft>
          <a:spcPct val="0"/>
        </a:spcAft>
        <a:buChar char="»"/>
        <a:defRPr sz="2000">
          <a:solidFill>
            <a:srgbClr val="000066"/>
          </a:solidFill>
          <a:latin typeface="+mn-lt"/>
          <a:ea typeface="ＭＳ Ｐゴシック" charset="-128"/>
        </a:defRPr>
      </a:lvl6pPr>
      <a:lvl7pPr marL="2971800" indent="-228600" algn="l" rtl="0" eaLnBrk="1" fontAlgn="base" hangingPunct="1">
        <a:spcBef>
          <a:spcPct val="20000"/>
        </a:spcBef>
        <a:spcAft>
          <a:spcPct val="0"/>
        </a:spcAft>
        <a:buChar char="»"/>
        <a:defRPr sz="2000">
          <a:solidFill>
            <a:srgbClr val="000066"/>
          </a:solidFill>
          <a:latin typeface="+mn-lt"/>
          <a:ea typeface="ＭＳ Ｐゴシック" charset="-128"/>
        </a:defRPr>
      </a:lvl7pPr>
      <a:lvl8pPr marL="3429000" indent="-228600" algn="l" rtl="0" eaLnBrk="1" fontAlgn="base" hangingPunct="1">
        <a:spcBef>
          <a:spcPct val="20000"/>
        </a:spcBef>
        <a:spcAft>
          <a:spcPct val="0"/>
        </a:spcAft>
        <a:buChar char="»"/>
        <a:defRPr sz="2000">
          <a:solidFill>
            <a:srgbClr val="000066"/>
          </a:solidFill>
          <a:latin typeface="+mn-lt"/>
          <a:ea typeface="ＭＳ Ｐゴシック" charset="-128"/>
        </a:defRPr>
      </a:lvl8pPr>
      <a:lvl9pPr marL="3886200" indent="-228600" algn="l" rtl="0" eaLnBrk="1" fontAlgn="base" hangingPunct="1">
        <a:spcBef>
          <a:spcPct val="20000"/>
        </a:spcBef>
        <a:spcAft>
          <a:spcPct val="0"/>
        </a:spcAft>
        <a:buChar char="»"/>
        <a:defRPr sz="2000">
          <a:solidFill>
            <a:srgbClr val="000066"/>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7.png"/><Relationship Id="rId3"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20.png"/><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1.png"/><Relationship Id="rId3" Type="http://schemas.openxmlformats.org/officeDocument/2006/relationships/image" Target="../media/image2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wmf"/><Relationship Id="rId1" Type="http://schemas.openxmlformats.org/officeDocument/2006/relationships/slideLayout" Target="../slideLayouts/slideLayout1.xml"/><Relationship Id="rId2" Type="http://schemas.openxmlformats.org/officeDocument/2006/relationships/image" Target="../media/image5.w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png"/><Relationship Id="rId3"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5" Type="http://schemas.openxmlformats.org/officeDocument/2006/relationships/image" Target="../media/image13.png"/><Relationship Id="rId1" Type="http://schemas.openxmlformats.org/officeDocument/2006/relationships/slideLayout" Target="../slideLayouts/slideLayout7.xml"/><Relationship Id="rId2"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1" Type="http://schemas.openxmlformats.org/officeDocument/2006/relationships/slideLayout" Target="../slideLayouts/slideLayout7.xml"/><Relationship Id="rId2"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Intro to Impression Evidence</a:t>
            </a:r>
            <a:endParaRPr lang="en-US" dirty="0"/>
          </a:p>
        </p:txBody>
      </p:sp>
      <p:sp>
        <p:nvSpPr>
          <p:cNvPr id="3" name="Subtitle 2"/>
          <p:cNvSpPr>
            <a:spLocks noGrp="1"/>
          </p:cNvSpPr>
          <p:nvPr>
            <p:ph type="subTitle" idx="1"/>
          </p:nvPr>
        </p:nvSpPr>
        <p:spPr/>
        <p:txBody>
          <a:bodyPr/>
          <a:lstStyle/>
          <a:p>
            <a:r>
              <a:rPr lang="en-US" dirty="0" smtClean="0"/>
              <a:t>Forensic Science 4/20/15</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146" name="Text Box 4"/>
          <p:cNvSpPr txBox="1">
            <a:spLocks noChangeArrowheads="1"/>
          </p:cNvSpPr>
          <p:nvPr/>
        </p:nvSpPr>
        <p:spPr bwMode="auto">
          <a:xfrm>
            <a:off x="168477" y="1171600"/>
            <a:ext cx="6400800" cy="1323975"/>
          </a:xfrm>
          <a:prstGeom prst="rect">
            <a:avLst/>
          </a:prstGeom>
          <a:noFill/>
          <a:ln w="9525">
            <a:noFill/>
            <a:miter lim="800000"/>
            <a:headEnd/>
            <a:tailEnd/>
          </a:ln>
        </p:spPr>
        <p:txBody>
          <a:bodyPr>
            <a:prstTxWarp prst="textNoShape">
              <a:avLst/>
            </a:prstTxWarp>
            <a:spAutoFit/>
          </a:bodyPr>
          <a:lstStyle/>
          <a:p>
            <a:pPr algn="just"/>
            <a:r>
              <a:rPr lang="en-US" sz="2000" dirty="0">
                <a:latin typeface="Times New Roman" charset="0"/>
                <a:ea typeface="Times New Roman" charset="0"/>
                <a:cs typeface="Times New Roman" charset="0"/>
              </a:rPr>
              <a:t>Certain </a:t>
            </a:r>
            <a:r>
              <a:rPr lang="en-US" sz="2000" b="1" dirty="0">
                <a:latin typeface="Times New Roman" charset="0"/>
                <a:ea typeface="Times New Roman" charset="0"/>
                <a:cs typeface="Times New Roman" charset="0"/>
              </a:rPr>
              <a:t>defects</a:t>
            </a:r>
            <a:r>
              <a:rPr lang="en-US" sz="2000" dirty="0">
                <a:latin typeface="Times New Roman" charset="0"/>
                <a:ea typeface="Times New Roman" charset="0"/>
                <a:cs typeface="Times New Roman" charset="0"/>
              </a:rPr>
              <a:t> or </a:t>
            </a:r>
            <a:r>
              <a:rPr lang="en-US" sz="2000" b="1" dirty="0">
                <a:latin typeface="Times New Roman" charset="0"/>
                <a:ea typeface="Times New Roman" charset="0"/>
                <a:cs typeface="Times New Roman" charset="0"/>
              </a:rPr>
              <a:t>patterns</a:t>
            </a:r>
            <a:r>
              <a:rPr lang="en-US" sz="2000" dirty="0">
                <a:latin typeface="Times New Roman" charset="0"/>
                <a:ea typeface="Times New Roman" charset="0"/>
                <a:cs typeface="Times New Roman" charset="0"/>
              </a:rPr>
              <a:t> may be left on a tool when it is made or used, which can be used to find matches between evidence at a crime scene and tools or objects found at a suspect’s home. </a:t>
            </a:r>
          </a:p>
        </p:txBody>
      </p:sp>
      <p:sp>
        <p:nvSpPr>
          <p:cNvPr id="6147" name="TextBox 6"/>
          <p:cNvSpPr txBox="1">
            <a:spLocks noChangeArrowheads="1"/>
          </p:cNvSpPr>
          <p:nvPr/>
        </p:nvSpPr>
        <p:spPr bwMode="auto">
          <a:xfrm>
            <a:off x="0" y="6553200"/>
            <a:ext cx="9144000" cy="230188"/>
          </a:xfrm>
          <a:prstGeom prst="rect">
            <a:avLst/>
          </a:prstGeom>
          <a:noFill/>
          <a:ln w="9525">
            <a:noFill/>
            <a:miter lim="800000"/>
            <a:headEnd/>
            <a:tailEnd/>
          </a:ln>
        </p:spPr>
        <p:txBody>
          <a:bodyPr>
            <a:prstTxWarp prst="textNoShape">
              <a:avLst/>
            </a:prstTxWarp>
            <a:spAutoFit/>
          </a:bodyPr>
          <a:lstStyle/>
          <a:p>
            <a:pPr algn="ctr"/>
            <a:r>
              <a:rPr lang="en-US" sz="900"/>
              <a:t>Images: http://geradts.com/html/Documents/structured_files/image004.jpg and http://www.maine.gov/dps/msp/criminal_investigation/crimelab/images/toolmarks1.jpg</a:t>
            </a:r>
          </a:p>
        </p:txBody>
      </p:sp>
      <p:pic>
        <p:nvPicPr>
          <p:cNvPr id="6148" name="Picture 5"/>
          <p:cNvPicPr>
            <a:picLocks noChangeAspect="1" noChangeArrowheads="1"/>
          </p:cNvPicPr>
          <p:nvPr/>
        </p:nvPicPr>
        <p:blipFill>
          <a:blip r:embed="rId2"/>
          <a:srcRect/>
          <a:stretch>
            <a:fillRect/>
          </a:stretch>
        </p:blipFill>
        <p:spPr bwMode="auto">
          <a:xfrm>
            <a:off x="6705600" y="762000"/>
            <a:ext cx="2165350" cy="1646238"/>
          </a:xfrm>
          <a:prstGeom prst="rect">
            <a:avLst/>
          </a:prstGeom>
          <a:noFill/>
          <a:ln w="9525">
            <a:noFill/>
            <a:miter lim="800000"/>
            <a:headEnd/>
            <a:tailEnd/>
          </a:ln>
        </p:spPr>
      </p:pic>
      <p:sp>
        <p:nvSpPr>
          <p:cNvPr id="6149" name="Text Box 4"/>
          <p:cNvSpPr txBox="1">
            <a:spLocks noChangeArrowheads="1"/>
          </p:cNvSpPr>
          <p:nvPr/>
        </p:nvSpPr>
        <p:spPr bwMode="auto">
          <a:xfrm>
            <a:off x="152400" y="4115375"/>
            <a:ext cx="5562600" cy="2308225"/>
          </a:xfrm>
          <a:prstGeom prst="rect">
            <a:avLst/>
          </a:prstGeom>
          <a:noFill/>
          <a:ln w="9525">
            <a:noFill/>
            <a:miter lim="800000"/>
            <a:headEnd/>
            <a:tailEnd/>
          </a:ln>
        </p:spPr>
        <p:txBody>
          <a:bodyPr>
            <a:prstTxWarp prst="textNoShape">
              <a:avLst/>
            </a:prstTxWarp>
            <a:spAutoFit/>
          </a:bodyPr>
          <a:lstStyle/>
          <a:p>
            <a:pPr algn="just"/>
            <a:r>
              <a:rPr lang="en-US" b="1" u="sng" dirty="0">
                <a:latin typeface="Times New Roman" charset="0"/>
                <a:ea typeface="Times New Roman" charset="0"/>
                <a:cs typeface="Times New Roman" charset="0"/>
              </a:rPr>
              <a:t>Features to analyze:</a:t>
            </a:r>
          </a:p>
          <a:p>
            <a:endParaRPr lang="en-US" sz="800" b="1" dirty="0">
              <a:latin typeface="Times New Roman" charset="0"/>
              <a:ea typeface="Times New Roman" charset="0"/>
              <a:cs typeface="Times New Roman" charset="0"/>
            </a:endParaRPr>
          </a:p>
          <a:p>
            <a:pPr>
              <a:buFont typeface="Arial" charset="0"/>
              <a:buChar char="•"/>
            </a:pPr>
            <a:r>
              <a:rPr lang="en-US" sz="2000" dirty="0">
                <a:latin typeface="Times New Roman" charset="0"/>
                <a:ea typeface="Times New Roman" charset="0"/>
                <a:cs typeface="Times New Roman" charset="0"/>
              </a:rPr>
              <a:t> </a:t>
            </a:r>
            <a:r>
              <a:rPr lang="en-US" sz="2000" b="1" dirty="0">
                <a:latin typeface="Times New Roman" charset="0"/>
                <a:ea typeface="Times New Roman" charset="0"/>
                <a:cs typeface="Times New Roman" charset="0"/>
              </a:rPr>
              <a:t>Dimensions</a:t>
            </a:r>
            <a:r>
              <a:rPr lang="en-US" sz="2000" dirty="0">
                <a:latin typeface="Times New Roman" charset="0"/>
                <a:ea typeface="Times New Roman" charset="0"/>
                <a:cs typeface="Times New Roman" charset="0"/>
              </a:rPr>
              <a:t> of the impression </a:t>
            </a:r>
          </a:p>
          <a:p>
            <a:pPr>
              <a:buFont typeface="Arial" charset="0"/>
              <a:buChar char="•"/>
            </a:pPr>
            <a:r>
              <a:rPr lang="en-US" sz="2000" dirty="0">
                <a:latin typeface="Times New Roman" charset="0"/>
                <a:ea typeface="Times New Roman" charset="0"/>
                <a:cs typeface="Times New Roman" charset="0"/>
              </a:rPr>
              <a:t> Ridges or striation </a:t>
            </a:r>
            <a:r>
              <a:rPr lang="en-US" sz="2000" b="1" dirty="0">
                <a:latin typeface="Times New Roman" charset="0"/>
                <a:ea typeface="Times New Roman" charset="0"/>
                <a:cs typeface="Times New Roman" charset="0"/>
              </a:rPr>
              <a:t>patterns</a:t>
            </a:r>
          </a:p>
          <a:p>
            <a:pPr>
              <a:buFont typeface="Arial" charset="0"/>
              <a:buChar char="•"/>
            </a:pPr>
            <a:r>
              <a:rPr lang="en-US" sz="2000" dirty="0">
                <a:latin typeface="Times New Roman" charset="0"/>
                <a:ea typeface="Times New Roman" charset="0"/>
                <a:cs typeface="Times New Roman" charset="0"/>
              </a:rPr>
              <a:t> </a:t>
            </a:r>
            <a:r>
              <a:rPr lang="en-US" sz="2000" b="1" dirty="0">
                <a:latin typeface="Times New Roman" charset="0"/>
                <a:ea typeface="Times New Roman" charset="0"/>
                <a:cs typeface="Times New Roman" charset="0"/>
              </a:rPr>
              <a:t>Defects</a:t>
            </a:r>
            <a:r>
              <a:rPr lang="en-US" sz="2000" dirty="0">
                <a:latin typeface="Times New Roman" charset="0"/>
                <a:ea typeface="Times New Roman" charset="0"/>
                <a:cs typeface="Times New Roman" charset="0"/>
              </a:rPr>
              <a:t>, such as nicks and chips</a:t>
            </a:r>
          </a:p>
          <a:p>
            <a:pPr>
              <a:buFont typeface="Arial" charset="0"/>
              <a:buChar char="•"/>
            </a:pPr>
            <a:r>
              <a:rPr lang="en-US" sz="2000" dirty="0">
                <a:latin typeface="Times New Roman" charset="0"/>
                <a:ea typeface="Times New Roman" charset="0"/>
                <a:cs typeface="Times New Roman" charset="0"/>
              </a:rPr>
              <a:t> </a:t>
            </a:r>
            <a:r>
              <a:rPr lang="en-US" sz="2000" b="1" dirty="0">
                <a:latin typeface="Times New Roman" charset="0"/>
                <a:ea typeface="Times New Roman" charset="0"/>
                <a:cs typeface="Times New Roman" charset="0"/>
              </a:rPr>
              <a:t>Paint</a:t>
            </a:r>
            <a:r>
              <a:rPr lang="en-US" sz="2000" dirty="0">
                <a:latin typeface="Times New Roman" charset="0"/>
                <a:ea typeface="Times New Roman" charset="0"/>
                <a:cs typeface="Times New Roman" charset="0"/>
              </a:rPr>
              <a:t> chips or </a:t>
            </a:r>
            <a:r>
              <a:rPr lang="en-US" sz="2000" b="1" dirty="0">
                <a:latin typeface="Times New Roman" charset="0"/>
                <a:ea typeface="Times New Roman" charset="0"/>
                <a:cs typeface="Times New Roman" charset="0"/>
              </a:rPr>
              <a:t>metal</a:t>
            </a:r>
            <a:r>
              <a:rPr lang="en-US" sz="2000" dirty="0">
                <a:latin typeface="Times New Roman" charset="0"/>
                <a:ea typeface="Times New Roman" charset="0"/>
                <a:cs typeface="Times New Roman" charset="0"/>
              </a:rPr>
              <a:t> shards left on a tool</a:t>
            </a:r>
          </a:p>
          <a:p>
            <a:pPr>
              <a:buFont typeface="Arial" charset="0"/>
              <a:buChar char="•"/>
            </a:pPr>
            <a:endParaRPr lang="en-US" sz="2000" dirty="0">
              <a:latin typeface="Times New Roman" charset="0"/>
              <a:ea typeface="Times New Roman" charset="0"/>
              <a:cs typeface="Times New Roman" charset="0"/>
            </a:endParaRPr>
          </a:p>
          <a:p>
            <a:r>
              <a:rPr lang="en-US" dirty="0"/>
              <a:t> </a:t>
            </a:r>
          </a:p>
        </p:txBody>
      </p:sp>
      <p:pic>
        <p:nvPicPr>
          <p:cNvPr id="6150" name="Picture 3"/>
          <p:cNvPicPr>
            <a:picLocks noChangeAspect="1" noChangeArrowheads="1"/>
          </p:cNvPicPr>
          <p:nvPr/>
        </p:nvPicPr>
        <p:blipFill>
          <a:blip r:embed="rId3"/>
          <a:srcRect/>
          <a:stretch>
            <a:fillRect/>
          </a:stretch>
        </p:blipFill>
        <p:spPr bwMode="auto">
          <a:xfrm>
            <a:off x="5867400" y="4038600"/>
            <a:ext cx="3149600" cy="2362200"/>
          </a:xfrm>
          <a:prstGeom prst="rect">
            <a:avLst/>
          </a:prstGeom>
          <a:noFill/>
          <a:ln w="9525">
            <a:noFill/>
            <a:miter lim="800000"/>
            <a:headEnd/>
            <a:tailEnd/>
          </a:ln>
        </p:spPr>
      </p:pic>
      <p:sp>
        <p:nvSpPr>
          <p:cNvPr id="15" name="Text Box 4"/>
          <p:cNvSpPr txBox="1">
            <a:spLocks noChangeArrowheads="1"/>
          </p:cNvSpPr>
          <p:nvPr/>
        </p:nvSpPr>
        <p:spPr bwMode="auto">
          <a:xfrm>
            <a:off x="152400" y="2484438"/>
            <a:ext cx="8686800" cy="1477962"/>
          </a:xfrm>
          <a:prstGeom prst="rect">
            <a:avLst/>
          </a:prstGeom>
          <a:noFill/>
          <a:ln w="9525">
            <a:noFill/>
            <a:miter lim="800000"/>
            <a:headEnd/>
            <a:tailEnd/>
          </a:ln>
          <a:effectLst/>
        </p:spPr>
        <p:txBody>
          <a:bodyPr>
            <a:prstTxWarp prst="textNoShape">
              <a:avLst/>
            </a:prstTxWarp>
            <a:spAutoFit/>
          </a:bodyPr>
          <a:lstStyle/>
          <a:p>
            <a:pPr algn="just"/>
            <a:r>
              <a:rPr lang="en-US" b="1" dirty="0">
                <a:latin typeface="Times New Roman" charset="0"/>
                <a:ea typeface="Times New Roman" charset="0"/>
                <a:cs typeface="Times New Roman" charset="0"/>
              </a:rPr>
              <a:t>Tool marks can be classified two ways:</a:t>
            </a:r>
          </a:p>
          <a:p>
            <a:pPr algn="just">
              <a:buFontTx/>
              <a:buAutoNum type="arabicParenBoth"/>
            </a:pPr>
            <a:r>
              <a:rPr lang="en-US" b="1" dirty="0">
                <a:latin typeface="Times New Roman" charset="0"/>
                <a:ea typeface="Times New Roman" charset="0"/>
                <a:cs typeface="Times New Roman" charset="0"/>
              </a:rPr>
              <a:t>Impressions</a:t>
            </a:r>
            <a:r>
              <a:rPr lang="en-US" dirty="0">
                <a:latin typeface="Times New Roman" charset="0"/>
                <a:ea typeface="Times New Roman" charset="0"/>
                <a:cs typeface="Times New Roman" charset="0"/>
              </a:rPr>
              <a:t> – As a tool hits a softer surface, the shape of the tool and imperfections in its surface may be left behind as an impression.</a:t>
            </a:r>
          </a:p>
          <a:p>
            <a:pPr algn="just">
              <a:buFontTx/>
              <a:buAutoNum type="arabicParenBoth"/>
            </a:pPr>
            <a:r>
              <a:rPr lang="en-US" b="1" dirty="0">
                <a:latin typeface="Times New Roman" charset="0"/>
                <a:ea typeface="Times New Roman" charset="0"/>
                <a:cs typeface="Times New Roman" charset="0"/>
              </a:rPr>
              <a:t>Scratches </a:t>
            </a:r>
            <a:r>
              <a:rPr lang="en-US" dirty="0">
                <a:latin typeface="Times New Roman" charset="0"/>
                <a:ea typeface="Times New Roman" charset="0"/>
                <a:cs typeface="Times New Roman" charset="0"/>
              </a:rPr>
              <a:t>– As a tool moves across a surface, it may leave ridges or striations behind.</a:t>
            </a:r>
          </a:p>
          <a:p>
            <a:pPr algn="just"/>
            <a:r>
              <a:rPr lang="en-US" dirty="0">
                <a:latin typeface="Times New Roman" charset="0"/>
                <a:ea typeface="Times New Roman" charset="0"/>
                <a:cs typeface="Times New Roman" charset="0"/>
              </a:rPr>
              <a:t>NOTE: Some tool marks are a combination of both types.</a:t>
            </a:r>
          </a:p>
        </p:txBody>
      </p:sp>
      <p:sp>
        <p:nvSpPr>
          <p:cNvPr id="6152" name="Text Box 4"/>
          <p:cNvSpPr txBox="1">
            <a:spLocks noChangeArrowheads="1"/>
          </p:cNvSpPr>
          <p:nvPr/>
        </p:nvSpPr>
        <p:spPr bwMode="auto">
          <a:xfrm>
            <a:off x="0" y="0"/>
            <a:ext cx="9144000" cy="646113"/>
          </a:xfrm>
          <a:prstGeom prst="rect">
            <a:avLst/>
          </a:prstGeom>
          <a:solidFill>
            <a:srgbClr val="FF6600"/>
          </a:solidFill>
          <a:ln w="9525">
            <a:noFill/>
            <a:miter lim="800000"/>
            <a:headEnd/>
            <a:tailEnd/>
          </a:ln>
        </p:spPr>
        <p:txBody>
          <a:bodyPr>
            <a:prstTxWarp prst="textNoShape">
              <a:avLst/>
            </a:prstTxWarp>
            <a:spAutoFit/>
          </a:bodyPr>
          <a:lstStyle/>
          <a:p>
            <a:pPr algn="ctr">
              <a:spcBef>
                <a:spcPct val="50000"/>
              </a:spcBef>
            </a:pPr>
            <a:r>
              <a:rPr lang="en-US" sz="3600" b="1">
                <a:latin typeface="Times New Roman" charset="0"/>
              </a:rPr>
              <a:t>Tool Mark Evidence</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171" name="TextBox 6"/>
          <p:cNvSpPr txBox="1">
            <a:spLocks noChangeArrowheads="1"/>
          </p:cNvSpPr>
          <p:nvPr/>
        </p:nvSpPr>
        <p:spPr bwMode="auto">
          <a:xfrm>
            <a:off x="0" y="6488113"/>
            <a:ext cx="6477000" cy="369887"/>
          </a:xfrm>
          <a:prstGeom prst="rect">
            <a:avLst/>
          </a:prstGeom>
          <a:noFill/>
          <a:ln w="9525">
            <a:noFill/>
            <a:miter lim="800000"/>
            <a:headEnd/>
            <a:tailEnd/>
          </a:ln>
        </p:spPr>
        <p:txBody>
          <a:bodyPr>
            <a:prstTxWarp prst="textNoShape">
              <a:avLst/>
            </a:prstTxWarp>
            <a:spAutoFit/>
          </a:bodyPr>
          <a:lstStyle/>
          <a:p>
            <a:pPr algn="ctr"/>
            <a:r>
              <a:rPr lang="en-US" sz="900"/>
              <a:t>Images: http://www.stampmatch.com/results.html and http://www.fosterfreeman.com/products/shoeprints/solemate/solemate.html</a:t>
            </a:r>
          </a:p>
        </p:txBody>
      </p:sp>
      <p:sp>
        <p:nvSpPr>
          <p:cNvPr id="7172" name="Text Box 4"/>
          <p:cNvSpPr txBox="1">
            <a:spLocks noChangeArrowheads="1"/>
          </p:cNvSpPr>
          <p:nvPr/>
        </p:nvSpPr>
        <p:spPr bwMode="auto">
          <a:xfrm>
            <a:off x="0" y="0"/>
            <a:ext cx="9144000" cy="646113"/>
          </a:xfrm>
          <a:prstGeom prst="rect">
            <a:avLst/>
          </a:prstGeom>
          <a:solidFill>
            <a:srgbClr val="FF6600"/>
          </a:solidFill>
          <a:ln w="9525">
            <a:noFill/>
            <a:miter lim="800000"/>
            <a:headEnd/>
            <a:tailEnd/>
          </a:ln>
        </p:spPr>
        <p:txBody>
          <a:bodyPr>
            <a:prstTxWarp prst="textNoShape">
              <a:avLst/>
            </a:prstTxWarp>
            <a:spAutoFit/>
          </a:bodyPr>
          <a:lstStyle/>
          <a:p>
            <a:pPr algn="ctr">
              <a:spcBef>
                <a:spcPct val="50000"/>
              </a:spcBef>
            </a:pPr>
            <a:r>
              <a:rPr lang="en-US" sz="3600" b="1">
                <a:latin typeface="Times New Roman" charset="0"/>
              </a:rPr>
              <a:t>Shoe Print Evidence</a:t>
            </a:r>
          </a:p>
        </p:txBody>
      </p:sp>
      <p:pic>
        <p:nvPicPr>
          <p:cNvPr id="7173" name="Picture 10"/>
          <p:cNvPicPr>
            <a:picLocks noChangeAspect="1" noChangeArrowheads="1"/>
          </p:cNvPicPr>
          <p:nvPr/>
        </p:nvPicPr>
        <p:blipFill>
          <a:blip r:embed="rId2"/>
          <a:srcRect/>
          <a:stretch>
            <a:fillRect/>
          </a:stretch>
        </p:blipFill>
        <p:spPr bwMode="auto">
          <a:xfrm>
            <a:off x="6743700" y="990600"/>
            <a:ext cx="2193925" cy="957263"/>
          </a:xfrm>
          <a:prstGeom prst="rect">
            <a:avLst/>
          </a:prstGeom>
          <a:noFill/>
          <a:ln w="19050">
            <a:solidFill>
              <a:schemeClr val="tx1"/>
            </a:solidFill>
            <a:miter lim="800000"/>
            <a:headEnd/>
            <a:tailEnd/>
          </a:ln>
        </p:spPr>
      </p:pic>
      <p:pic>
        <p:nvPicPr>
          <p:cNvPr id="7174" name="Picture 14"/>
          <p:cNvPicPr>
            <a:picLocks noChangeAspect="1" noChangeArrowheads="1"/>
          </p:cNvPicPr>
          <p:nvPr/>
        </p:nvPicPr>
        <p:blipFill>
          <a:blip r:embed="rId3"/>
          <a:srcRect/>
          <a:stretch>
            <a:fillRect/>
          </a:stretch>
        </p:blipFill>
        <p:spPr bwMode="auto">
          <a:xfrm>
            <a:off x="6880225" y="5018088"/>
            <a:ext cx="1920875" cy="1087437"/>
          </a:xfrm>
          <a:prstGeom prst="rect">
            <a:avLst/>
          </a:prstGeom>
          <a:noFill/>
          <a:ln w="9525">
            <a:noFill/>
            <a:miter lim="800000"/>
            <a:headEnd/>
            <a:tailEnd/>
          </a:ln>
        </p:spPr>
      </p:pic>
      <p:sp>
        <p:nvSpPr>
          <p:cNvPr id="7175" name="TextBox 13"/>
          <p:cNvSpPr txBox="1">
            <a:spLocks noChangeArrowheads="1"/>
          </p:cNvSpPr>
          <p:nvPr/>
        </p:nvSpPr>
        <p:spPr bwMode="auto">
          <a:xfrm>
            <a:off x="5737225" y="6105525"/>
            <a:ext cx="2286000" cy="523875"/>
          </a:xfrm>
          <a:prstGeom prst="rect">
            <a:avLst/>
          </a:prstGeom>
          <a:noFill/>
          <a:ln w="9525">
            <a:noFill/>
            <a:miter lim="800000"/>
            <a:headEnd/>
            <a:tailEnd/>
          </a:ln>
        </p:spPr>
        <p:txBody>
          <a:bodyPr>
            <a:prstTxWarp prst="textNoShape">
              <a:avLst/>
            </a:prstTxWarp>
            <a:spAutoFit/>
          </a:bodyPr>
          <a:lstStyle/>
          <a:p>
            <a:pPr algn="ctr"/>
            <a:r>
              <a:rPr lang="en-US" sz="1400" dirty="0">
                <a:latin typeface="Times New Roman" charset="0"/>
                <a:ea typeface="Times New Roman" charset="0"/>
                <a:cs typeface="Times New Roman" charset="0"/>
              </a:rPr>
              <a:t>Shoe Print in Bio-Foam Impression Foam</a:t>
            </a:r>
          </a:p>
        </p:txBody>
      </p:sp>
      <p:pic>
        <p:nvPicPr>
          <p:cNvPr id="7176" name="Picture 2"/>
          <p:cNvPicPr>
            <a:picLocks noChangeAspect="1" noChangeArrowheads="1"/>
          </p:cNvPicPr>
          <p:nvPr/>
        </p:nvPicPr>
        <p:blipFill>
          <a:blip r:embed="rId4"/>
          <a:srcRect/>
          <a:stretch>
            <a:fillRect/>
          </a:stretch>
        </p:blipFill>
        <p:spPr bwMode="auto">
          <a:xfrm>
            <a:off x="6743700" y="2511425"/>
            <a:ext cx="2193925" cy="1947863"/>
          </a:xfrm>
          <a:prstGeom prst="rect">
            <a:avLst/>
          </a:prstGeom>
          <a:noFill/>
          <a:ln w="9525">
            <a:noFill/>
            <a:miter lim="800000"/>
            <a:headEnd/>
            <a:tailEnd/>
          </a:ln>
        </p:spPr>
      </p:pic>
      <p:sp>
        <p:nvSpPr>
          <p:cNvPr id="7177" name="TextBox 10"/>
          <p:cNvSpPr txBox="1">
            <a:spLocks noChangeArrowheads="1"/>
          </p:cNvSpPr>
          <p:nvPr/>
        </p:nvSpPr>
        <p:spPr bwMode="auto">
          <a:xfrm>
            <a:off x="6705600" y="4416425"/>
            <a:ext cx="2286000" cy="307975"/>
          </a:xfrm>
          <a:prstGeom prst="rect">
            <a:avLst/>
          </a:prstGeom>
          <a:noFill/>
          <a:ln w="9525">
            <a:noFill/>
            <a:miter lim="800000"/>
            <a:headEnd/>
            <a:tailEnd/>
          </a:ln>
        </p:spPr>
        <p:txBody>
          <a:bodyPr>
            <a:prstTxWarp prst="textNoShape">
              <a:avLst/>
            </a:prstTxWarp>
            <a:spAutoFit/>
          </a:bodyPr>
          <a:lstStyle/>
          <a:p>
            <a:pPr algn="ctr"/>
            <a:r>
              <a:rPr lang="en-US" sz="1400">
                <a:latin typeface="Times New Roman" charset="0"/>
                <a:ea typeface="Times New Roman" charset="0"/>
                <a:cs typeface="Times New Roman" charset="0"/>
              </a:rPr>
              <a:t>STAMP Database</a:t>
            </a:r>
          </a:p>
        </p:txBody>
      </p:sp>
      <p:sp>
        <p:nvSpPr>
          <p:cNvPr id="11" name="Content Placeholder 10"/>
          <p:cNvSpPr>
            <a:spLocks noGrp="1"/>
          </p:cNvSpPr>
          <p:nvPr>
            <p:ph idx="1"/>
          </p:nvPr>
        </p:nvSpPr>
        <p:spPr>
          <a:xfrm>
            <a:off x="0" y="1319338"/>
            <a:ext cx="6705600" cy="4114800"/>
          </a:xfrm>
        </p:spPr>
        <p:txBody>
          <a:bodyPr/>
          <a:lstStyle/>
          <a:p>
            <a:pPr algn="just"/>
            <a:r>
              <a:rPr lang="en-US" sz="1800" dirty="0" smtClean="0">
                <a:latin typeface="Times New Roman" charset="0"/>
                <a:ea typeface="Times New Roman" charset="0"/>
                <a:cs typeface="Times New Roman" charset="0"/>
              </a:rPr>
              <a:t>Investigators can analyze a shoe print to determine its </a:t>
            </a:r>
            <a:r>
              <a:rPr lang="en-US" sz="1800" b="1" dirty="0" smtClean="0">
                <a:latin typeface="Times New Roman" charset="0"/>
                <a:ea typeface="Times New Roman" charset="0"/>
                <a:cs typeface="Times New Roman" charset="0"/>
              </a:rPr>
              <a:t>class</a:t>
            </a:r>
            <a:r>
              <a:rPr lang="en-US" sz="1800" dirty="0" smtClean="0">
                <a:latin typeface="Times New Roman" charset="0"/>
                <a:ea typeface="Times New Roman" charset="0"/>
                <a:cs typeface="Times New Roman" charset="0"/>
              </a:rPr>
              <a:t>, or the type and brand of shoe.  They will also look for </a:t>
            </a:r>
            <a:r>
              <a:rPr lang="en-US" sz="1800" b="1" dirty="0" smtClean="0">
                <a:latin typeface="Times New Roman" charset="0"/>
                <a:ea typeface="Times New Roman" charset="0"/>
                <a:cs typeface="Times New Roman" charset="0"/>
              </a:rPr>
              <a:t>individual</a:t>
            </a:r>
            <a:r>
              <a:rPr lang="en-US" sz="1800" dirty="0" smtClean="0">
                <a:latin typeface="Times New Roman" charset="0"/>
                <a:ea typeface="Times New Roman" charset="0"/>
                <a:cs typeface="Times New Roman" charset="0"/>
              </a:rPr>
              <a:t> characteristics, such as </a:t>
            </a:r>
            <a:r>
              <a:rPr lang="en-US" sz="1800" b="1" dirty="0" smtClean="0">
                <a:latin typeface="Times New Roman" charset="0"/>
                <a:ea typeface="Times New Roman" charset="0"/>
                <a:cs typeface="Times New Roman" charset="0"/>
              </a:rPr>
              <a:t>wear patterns </a:t>
            </a:r>
            <a:r>
              <a:rPr lang="en-US" sz="1800" dirty="0" smtClean="0">
                <a:latin typeface="Times New Roman" charset="0"/>
                <a:ea typeface="Times New Roman" charset="0"/>
                <a:cs typeface="Times New Roman" charset="0"/>
              </a:rPr>
              <a:t>and specific </a:t>
            </a:r>
            <a:r>
              <a:rPr lang="en-US" sz="1800" b="1" dirty="0" smtClean="0">
                <a:latin typeface="Times New Roman" charset="0"/>
                <a:ea typeface="Times New Roman" charset="0"/>
                <a:cs typeface="Times New Roman" charset="0"/>
              </a:rPr>
              <a:t>damages</a:t>
            </a:r>
            <a:r>
              <a:rPr lang="en-US" sz="1800" dirty="0" smtClean="0">
                <a:latin typeface="Times New Roman" charset="0"/>
                <a:ea typeface="Times New Roman" charset="0"/>
                <a:cs typeface="Times New Roman" charset="0"/>
              </a:rPr>
              <a:t> or </a:t>
            </a:r>
            <a:r>
              <a:rPr lang="en-US" sz="1800" b="1" dirty="0" smtClean="0">
                <a:latin typeface="Times New Roman" charset="0"/>
                <a:ea typeface="Times New Roman" charset="0"/>
                <a:cs typeface="Times New Roman" charset="0"/>
              </a:rPr>
              <a:t>defects</a:t>
            </a:r>
            <a:r>
              <a:rPr lang="en-US" sz="1800" dirty="0" smtClean="0">
                <a:latin typeface="Times New Roman" charset="0"/>
                <a:ea typeface="Times New Roman" charset="0"/>
                <a:cs typeface="Times New Roman" charset="0"/>
              </a:rPr>
              <a:t>. </a:t>
            </a:r>
          </a:p>
          <a:p>
            <a:pPr algn="just"/>
            <a:r>
              <a:rPr lang="en-US" sz="1800" dirty="0" smtClean="0">
                <a:latin typeface="Times New Roman" charset="0"/>
                <a:ea typeface="Times New Roman" charset="0"/>
                <a:cs typeface="Times New Roman" charset="0"/>
              </a:rPr>
              <a:t>Databases of shoe prints are available for investigators to help them determine the </a:t>
            </a:r>
            <a:r>
              <a:rPr lang="en-US" sz="1800" b="1" dirty="0" smtClean="0">
                <a:latin typeface="Times New Roman" charset="0"/>
                <a:ea typeface="Times New Roman" charset="0"/>
                <a:cs typeface="Times New Roman" charset="0"/>
              </a:rPr>
              <a:t>brand</a:t>
            </a:r>
            <a:r>
              <a:rPr lang="en-US" sz="1800" dirty="0" smtClean="0">
                <a:latin typeface="Times New Roman" charset="0"/>
                <a:ea typeface="Times New Roman" charset="0"/>
                <a:cs typeface="Times New Roman" charset="0"/>
              </a:rPr>
              <a:t> of shoe to provide leads for a case. </a:t>
            </a:r>
          </a:p>
          <a:p>
            <a:pPr algn="just"/>
            <a:r>
              <a:rPr lang="en-US" sz="1800" dirty="0" smtClean="0">
                <a:latin typeface="Times New Roman" charset="0"/>
                <a:ea typeface="Times New Roman" charset="0"/>
                <a:cs typeface="Times New Roman" charset="0"/>
              </a:rPr>
              <a:t>Depending on the quality of the impression, investigators may be able to determine a person’s </a:t>
            </a:r>
            <a:r>
              <a:rPr lang="en-US" sz="1800" b="1" dirty="0" smtClean="0">
                <a:latin typeface="Times New Roman" charset="0"/>
                <a:ea typeface="Times New Roman" charset="0"/>
                <a:cs typeface="Times New Roman" charset="0"/>
              </a:rPr>
              <a:t>speed</a:t>
            </a:r>
            <a:r>
              <a:rPr lang="en-US" sz="1800" dirty="0" smtClean="0">
                <a:latin typeface="Times New Roman" charset="0"/>
                <a:ea typeface="Times New Roman" charset="0"/>
                <a:cs typeface="Times New Roman" charset="0"/>
              </a:rPr>
              <a:t> (walking vs. running) as well as estimate the </a:t>
            </a:r>
            <a:r>
              <a:rPr lang="en-US" sz="1800" b="1" dirty="0" smtClean="0">
                <a:latin typeface="Times New Roman" charset="0"/>
                <a:ea typeface="Times New Roman" charset="0"/>
                <a:cs typeface="Times New Roman" charset="0"/>
              </a:rPr>
              <a:t>size</a:t>
            </a:r>
            <a:r>
              <a:rPr lang="en-US" sz="1800" dirty="0" smtClean="0">
                <a:latin typeface="Times New Roman" charset="0"/>
                <a:ea typeface="Times New Roman" charset="0"/>
                <a:cs typeface="Times New Roman" charset="0"/>
              </a:rPr>
              <a:t> of a person based on the impression’s depth.</a:t>
            </a:r>
          </a:p>
          <a:p>
            <a:pPr algn="just"/>
            <a:r>
              <a:rPr lang="en-US" sz="1800" b="1" u="sng" dirty="0" smtClean="0">
                <a:latin typeface="Times New Roman" charset="0"/>
                <a:ea typeface="Times New Roman" charset="0"/>
                <a:cs typeface="Times New Roman" charset="0"/>
              </a:rPr>
              <a:t>Features to analyze:</a:t>
            </a:r>
          </a:p>
          <a:p>
            <a:pPr lvl="1" algn="just">
              <a:buFont typeface="Arial" charset="0"/>
              <a:buChar char="•"/>
            </a:pPr>
            <a:r>
              <a:rPr lang="en-US" sz="1800" b="1" dirty="0" smtClean="0">
                <a:latin typeface="Times New Roman" charset="0"/>
                <a:ea typeface="Times New Roman" charset="0"/>
                <a:cs typeface="Times New Roman" charset="0"/>
              </a:rPr>
              <a:t>Tread </a:t>
            </a:r>
            <a:r>
              <a:rPr lang="en-US" sz="1800" dirty="0" smtClean="0">
                <a:latin typeface="Times New Roman" charset="0"/>
                <a:ea typeface="Times New Roman" charset="0"/>
                <a:cs typeface="Times New Roman" charset="0"/>
              </a:rPr>
              <a:t>patterns, size, and depth</a:t>
            </a:r>
          </a:p>
          <a:p>
            <a:pPr lvl="1" algn="just">
              <a:buFont typeface="Arial" charset="0"/>
              <a:buChar char="•"/>
            </a:pPr>
            <a:r>
              <a:rPr lang="en-US" sz="1800" b="1" dirty="0" smtClean="0">
                <a:latin typeface="Times New Roman" charset="0"/>
                <a:ea typeface="Times New Roman" charset="0"/>
                <a:cs typeface="Times New Roman" charset="0"/>
              </a:rPr>
              <a:t>Wear </a:t>
            </a:r>
            <a:r>
              <a:rPr lang="en-US" sz="1800" dirty="0" smtClean="0">
                <a:latin typeface="Times New Roman" charset="0"/>
                <a:ea typeface="Times New Roman" charset="0"/>
                <a:cs typeface="Times New Roman" charset="0"/>
              </a:rPr>
              <a:t>patterns</a:t>
            </a:r>
            <a:r>
              <a:rPr lang="en-US" sz="1800" b="1" dirty="0" smtClean="0">
                <a:latin typeface="Times New Roman" charset="0"/>
                <a:ea typeface="Times New Roman" charset="0"/>
                <a:cs typeface="Times New Roman" charset="0"/>
              </a:rPr>
              <a:t> </a:t>
            </a:r>
            <a:r>
              <a:rPr lang="en-US" sz="1800" dirty="0" smtClean="0">
                <a:latin typeface="Times New Roman" charset="0"/>
                <a:ea typeface="Times New Roman" charset="0"/>
                <a:cs typeface="Times New Roman" charset="0"/>
              </a:rPr>
              <a:t>caused by the way a person walks</a:t>
            </a:r>
            <a:endParaRPr lang="en-US" sz="700" dirty="0" smtClean="0">
              <a:latin typeface="Times New Roman" charset="0"/>
              <a:ea typeface="Times New Roman" charset="0"/>
              <a:cs typeface="Times New Roman" charset="0"/>
            </a:endParaRPr>
          </a:p>
          <a:p>
            <a:pPr lvl="1" algn="just">
              <a:buFont typeface="Arial" charset="0"/>
              <a:buChar char="•"/>
            </a:pPr>
            <a:r>
              <a:rPr lang="en-US" sz="1800" dirty="0" smtClean="0">
                <a:latin typeface="Times New Roman" charset="0"/>
                <a:ea typeface="Times New Roman" charset="0"/>
                <a:cs typeface="Times New Roman" charset="0"/>
              </a:rPr>
              <a:t>Material defects or</a:t>
            </a:r>
            <a:r>
              <a:rPr lang="en-US" sz="1800" b="1" dirty="0" smtClean="0">
                <a:latin typeface="Times New Roman" charset="0"/>
                <a:ea typeface="Times New Roman" charset="0"/>
                <a:cs typeface="Times New Roman" charset="0"/>
              </a:rPr>
              <a:t> damage </a:t>
            </a:r>
            <a:r>
              <a:rPr lang="en-US" sz="1800" dirty="0" smtClean="0">
                <a:latin typeface="Times New Roman" charset="0"/>
                <a:ea typeface="Times New Roman" charset="0"/>
                <a:cs typeface="Times New Roman" charset="0"/>
              </a:rPr>
              <a:t>(nicks, cuts, etc.)</a:t>
            </a:r>
          </a:p>
          <a:p>
            <a:pPr lvl="1" algn="just">
              <a:buFont typeface="Arial" charset="0"/>
              <a:buChar char="•"/>
            </a:pPr>
            <a:r>
              <a:rPr lang="en-US" sz="1800" dirty="0" smtClean="0">
                <a:latin typeface="Times New Roman" charset="0"/>
                <a:ea typeface="Times New Roman" charset="0"/>
                <a:cs typeface="Times New Roman" charset="0"/>
              </a:rPr>
              <a:t>Other </a:t>
            </a:r>
            <a:r>
              <a:rPr lang="en-US" sz="1800" b="1" dirty="0" smtClean="0">
                <a:latin typeface="Times New Roman" charset="0"/>
                <a:ea typeface="Times New Roman" charset="0"/>
                <a:cs typeface="Times New Roman" charset="0"/>
              </a:rPr>
              <a:t>trace </a:t>
            </a:r>
            <a:r>
              <a:rPr lang="en-US" sz="1800" dirty="0" smtClean="0">
                <a:latin typeface="Times New Roman" charset="0"/>
                <a:ea typeface="Times New Roman" charset="0"/>
                <a:cs typeface="Times New Roman" charset="0"/>
              </a:rPr>
              <a:t>materials, such as soil, tar, rocks, and paint that would indicate where a person has been</a:t>
            </a:r>
          </a:p>
          <a:p>
            <a:endParaRPr lang="en-US" sz="1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1">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1">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194" name="TextBox 6"/>
          <p:cNvSpPr txBox="1">
            <a:spLocks noChangeArrowheads="1"/>
          </p:cNvSpPr>
          <p:nvPr/>
        </p:nvSpPr>
        <p:spPr bwMode="auto">
          <a:xfrm>
            <a:off x="152400" y="5246688"/>
            <a:ext cx="6629400" cy="1230312"/>
          </a:xfrm>
          <a:prstGeom prst="rect">
            <a:avLst/>
          </a:prstGeom>
          <a:solidFill>
            <a:srgbClr val="FFFF00"/>
          </a:solidFill>
          <a:ln w="9525">
            <a:noFill/>
            <a:miter lim="800000"/>
            <a:headEnd/>
            <a:tailEnd/>
          </a:ln>
        </p:spPr>
        <p:txBody>
          <a:bodyPr>
            <a:prstTxWarp prst="textNoShape">
              <a:avLst/>
            </a:prstTxWarp>
            <a:spAutoFit/>
          </a:bodyPr>
          <a:lstStyle/>
          <a:p>
            <a:pPr algn="just"/>
            <a:r>
              <a:rPr lang="en-US" b="1" i="1">
                <a:latin typeface="Times New Roman" charset="0"/>
                <a:ea typeface="Times New Roman" charset="0"/>
                <a:cs typeface="Times New Roman" charset="0"/>
              </a:rPr>
              <a:t>Did you know? </a:t>
            </a:r>
          </a:p>
          <a:p>
            <a:pPr algn="just"/>
            <a:r>
              <a:rPr lang="en-US" sz="1400" i="1">
                <a:latin typeface="Times New Roman" charset="0"/>
                <a:ea typeface="Times New Roman" charset="0"/>
                <a:cs typeface="Times New Roman" charset="0"/>
              </a:rPr>
              <a:t>The most famous incident where bite mark evidence led to a conviction, was in the case of the notorious serial killer, Ted Bundy. He was responsible for an undetermined number of murders between 1973 and 1978 and was finally tied to the murder of Lisa Levy through bites that he had inflicted on her body.</a:t>
            </a:r>
          </a:p>
        </p:txBody>
      </p:sp>
      <p:sp>
        <p:nvSpPr>
          <p:cNvPr id="7170" name="Text Box 4"/>
          <p:cNvSpPr txBox="1">
            <a:spLocks noChangeArrowheads="1"/>
          </p:cNvSpPr>
          <p:nvPr/>
        </p:nvSpPr>
        <p:spPr bwMode="auto">
          <a:xfrm>
            <a:off x="152400" y="1302076"/>
            <a:ext cx="6629400" cy="4431983"/>
          </a:xfrm>
          <a:prstGeom prst="rect">
            <a:avLst/>
          </a:prstGeom>
          <a:noFill/>
          <a:ln w="9525">
            <a:noFill/>
            <a:miter lim="800000"/>
            <a:headEnd/>
            <a:tailEnd/>
          </a:ln>
        </p:spPr>
        <p:txBody>
          <a:bodyPr wrap="square">
            <a:prstTxWarp prst="textNoShape">
              <a:avLst/>
            </a:prstTxWarp>
            <a:spAutoFit/>
          </a:bodyPr>
          <a:lstStyle/>
          <a:p>
            <a:pPr algn="just"/>
            <a:r>
              <a:rPr lang="en-US" dirty="0">
                <a:latin typeface="Times New Roman" charset="0"/>
                <a:ea typeface="Times New Roman" charset="0"/>
                <a:cs typeface="Times New Roman" charset="0"/>
              </a:rPr>
              <a:t>Investigators can analyze </a:t>
            </a:r>
            <a:r>
              <a:rPr lang="en-US" b="1" dirty="0">
                <a:latin typeface="Times New Roman" charset="0"/>
                <a:ea typeface="Times New Roman" charset="0"/>
                <a:cs typeface="Times New Roman" charset="0"/>
              </a:rPr>
              <a:t>bite marks </a:t>
            </a:r>
            <a:r>
              <a:rPr lang="en-US" dirty="0">
                <a:latin typeface="Times New Roman" charset="0"/>
                <a:ea typeface="Times New Roman" charset="0"/>
                <a:cs typeface="Times New Roman" charset="0"/>
              </a:rPr>
              <a:t>for characteristics to help them identify victims or suspects as well as to exclude others.  Marks can be left on a victim’s </a:t>
            </a:r>
            <a:r>
              <a:rPr lang="en-US" b="1" dirty="0">
                <a:latin typeface="Times New Roman" charset="0"/>
                <a:ea typeface="Times New Roman" charset="0"/>
                <a:cs typeface="Times New Roman" charset="0"/>
              </a:rPr>
              <a:t>skin</a:t>
            </a:r>
            <a:r>
              <a:rPr lang="en-US" dirty="0">
                <a:latin typeface="Times New Roman" charset="0"/>
                <a:ea typeface="Times New Roman" charset="0"/>
                <a:cs typeface="Times New Roman" charset="0"/>
              </a:rPr>
              <a:t> or other </a:t>
            </a:r>
            <a:r>
              <a:rPr lang="en-US" b="1" dirty="0">
                <a:latin typeface="Times New Roman" charset="0"/>
                <a:ea typeface="Times New Roman" charset="0"/>
                <a:cs typeface="Times New Roman" charset="0"/>
              </a:rPr>
              <a:t>objects</a:t>
            </a:r>
            <a:r>
              <a:rPr lang="en-US" dirty="0">
                <a:latin typeface="Times New Roman" charset="0"/>
                <a:ea typeface="Times New Roman" charset="0"/>
                <a:cs typeface="Times New Roman" charset="0"/>
              </a:rPr>
              <a:t>, such as Styrofoam cups, gum, or foods. </a:t>
            </a:r>
            <a:r>
              <a:rPr lang="en-US" b="1" dirty="0">
                <a:latin typeface="Times New Roman" charset="0"/>
                <a:ea typeface="Times New Roman" charset="0"/>
                <a:cs typeface="Times New Roman" charset="0"/>
              </a:rPr>
              <a:t>Saliva</a:t>
            </a:r>
            <a:r>
              <a:rPr lang="en-US" dirty="0">
                <a:latin typeface="Times New Roman" charset="0"/>
                <a:ea typeface="Times New Roman" charset="0"/>
                <a:cs typeface="Times New Roman" charset="0"/>
              </a:rPr>
              <a:t> or </a:t>
            </a:r>
            <a:r>
              <a:rPr lang="en-US" b="1" dirty="0">
                <a:latin typeface="Times New Roman" charset="0"/>
                <a:ea typeface="Times New Roman" charset="0"/>
                <a:cs typeface="Times New Roman" charset="0"/>
              </a:rPr>
              <a:t>blood</a:t>
            </a:r>
            <a:r>
              <a:rPr lang="en-US" dirty="0">
                <a:latin typeface="Times New Roman" charset="0"/>
                <a:ea typeface="Times New Roman" charset="0"/>
                <a:cs typeface="Times New Roman" charset="0"/>
              </a:rPr>
              <a:t> may be left behind that can be tested for </a:t>
            </a:r>
            <a:r>
              <a:rPr lang="en-US" b="1" dirty="0">
                <a:latin typeface="Times New Roman" charset="0"/>
                <a:ea typeface="Times New Roman" charset="0"/>
                <a:cs typeface="Times New Roman" charset="0"/>
              </a:rPr>
              <a:t>DNA</a:t>
            </a:r>
            <a:r>
              <a:rPr lang="en-US" dirty="0">
                <a:latin typeface="Times New Roman" charset="0"/>
                <a:ea typeface="Times New Roman" charset="0"/>
                <a:cs typeface="Times New Roman" charset="0"/>
              </a:rPr>
              <a:t>. Dental records including </a:t>
            </a:r>
            <a:r>
              <a:rPr lang="en-US" b="1" dirty="0">
                <a:latin typeface="Times New Roman" charset="0"/>
                <a:ea typeface="Times New Roman" charset="0"/>
                <a:cs typeface="Times New Roman" charset="0"/>
              </a:rPr>
              <a:t>x-rays</a:t>
            </a:r>
            <a:r>
              <a:rPr lang="en-US" dirty="0">
                <a:latin typeface="Times New Roman" charset="0"/>
                <a:ea typeface="Times New Roman" charset="0"/>
                <a:cs typeface="Times New Roman" charset="0"/>
              </a:rPr>
              <a:t> can also provide useful information, especially when attempting to identify a victim.</a:t>
            </a:r>
          </a:p>
          <a:p>
            <a:pPr algn="just"/>
            <a:endParaRPr lang="en-US" sz="1200" dirty="0">
              <a:latin typeface="Times New Roman" charset="0"/>
              <a:ea typeface="Times New Roman" charset="0"/>
              <a:cs typeface="Times New Roman" charset="0"/>
            </a:endParaRPr>
          </a:p>
          <a:p>
            <a:pPr algn="just"/>
            <a:r>
              <a:rPr lang="en-US" b="1" u="sng" dirty="0">
                <a:latin typeface="Times New Roman" charset="0"/>
                <a:ea typeface="Times New Roman" charset="0"/>
                <a:cs typeface="Times New Roman" charset="0"/>
              </a:rPr>
              <a:t>Features to analyze:</a:t>
            </a:r>
          </a:p>
          <a:p>
            <a:pPr algn="just">
              <a:buFont typeface="Arial" charset="0"/>
              <a:buChar char="•"/>
            </a:pPr>
            <a:r>
              <a:rPr lang="en-US" b="1" dirty="0">
                <a:latin typeface="Times New Roman" charset="0"/>
                <a:ea typeface="Times New Roman" charset="0"/>
                <a:cs typeface="Times New Roman" charset="0"/>
              </a:rPr>
              <a:t>Type </a:t>
            </a:r>
            <a:r>
              <a:rPr lang="en-US" dirty="0">
                <a:latin typeface="Times New Roman" charset="0"/>
                <a:ea typeface="Times New Roman" charset="0"/>
                <a:cs typeface="Times New Roman" charset="0"/>
              </a:rPr>
              <a:t>of bite mark (human or animal)</a:t>
            </a:r>
          </a:p>
          <a:p>
            <a:pPr algn="just">
              <a:buFont typeface="Arial" charset="0"/>
              <a:buChar char="•"/>
            </a:pPr>
            <a:r>
              <a:rPr lang="en-US" dirty="0">
                <a:latin typeface="Times New Roman" charset="0"/>
                <a:ea typeface="Times New Roman" charset="0"/>
                <a:cs typeface="Times New Roman" charset="0"/>
              </a:rPr>
              <a:t>Characteristics</a:t>
            </a:r>
            <a:r>
              <a:rPr lang="en-US" b="1" dirty="0">
                <a:latin typeface="Times New Roman" charset="0"/>
                <a:ea typeface="Times New Roman" charset="0"/>
                <a:cs typeface="Times New Roman" charset="0"/>
              </a:rPr>
              <a:t> </a:t>
            </a:r>
            <a:r>
              <a:rPr lang="en-US" dirty="0">
                <a:latin typeface="Times New Roman" charset="0"/>
                <a:ea typeface="Times New Roman" charset="0"/>
                <a:cs typeface="Times New Roman" charset="0"/>
              </a:rPr>
              <a:t>of the </a:t>
            </a:r>
            <a:r>
              <a:rPr lang="en-US" b="1" dirty="0">
                <a:latin typeface="Times New Roman" charset="0"/>
                <a:ea typeface="Times New Roman" charset="0"/>
                <a:cs typeface="Times New Roman" charset="0"/>
              </a:rPr>
              <a:t>teeth</a:t>
            </a:r>
            <a:r>
              <a:rPr lang="en-US" dirty="0">
                <a:latin typeface="Times New Roman" charset="0"/>
                <a:ea typeface="Times New Roman" charset="0"/>
                <a:cs typeface="Times New Roman" charset="0"/>
              </a:rPr>
              <a:t> (position, evidence of dental work, wear patterns, etc.)</a:t>
            </a:r>
          </a:p>
          <a:p>
            <a:pPr algn="just">
              <a:buFont typeface="Arial" charset="0"/>
              <a:buChar char="•"/>
            </a:pPr>
            <a:r>
              <a:rPr lang="en-US" b="1" dirty="0">
                <a:latin typeface="Times New Roman" charset="0"/>
                <a:ea typeface="Times New Roman" charset="0"/>
                <a:cs typeface="Times New Roman" charset="0"/>
              </a:rPr>
              <a:t>Color</a:t>
            </a:r>
            <a:r>
              <a:rPr lang="en-US" dirty="0">
                <a:latin typeface="Times New Roman" charset="0"/>
                <a:ea typeface="Times New Roman" charset="0"/>
                <a:cs typeface="Times New Roman" charset="0"/>
              </a:rPr>
              <a:t> of area to estimate how long ago the bite occurred (old or recent bite)</a:t>
            </a:r>
          </a:p>
          <a:p>
            <a:pPr algn="just">
              <a:buFont typeface="Arial" charset="0"/>
              <a:buChar char="•"/>
            </a:pPr>
            <a:r>
              <a:rPr lang="en-US" dirty="0">
                <a:latin typeface="Times New Roman" charset="0"/>
                <a:ea typeface="Times New Roman" charset="0"/>
                <a:cs typeface="Times New Roman" charset="0"/>
              </a:rPr>
              <a:t> Swab for </a:t>
            </a:r>
            <a:r>
              <a:rPr lang="en-US" b="1" dirty="0">
                <a:latin typeface="Times New Roman" charset="0"/>
                <a:ea typeface="Times New Roman" charset="0"/>
                <a:cs typeface="Times New Roman" charset="0"/>
              </a:rPr>
              <a:t>body fluids </a:t>
            </a:r>
            <a:r>
              <a:rPr lang="en-US" dirty="0">
                <a:latin typeface="Times New Roman" charset="0"/>
                <a:ea typeface="Times New Roman" charset="0"/>
                <a:cs typeface="Times New Roman" charset="0"/>
              </a:rPr>
              <a:t>for DNA tests</a:t>
            </a:r>
          </a:p>
          <a:p>
            <a:pPr algn="just"/>
            <a:endParaRPr lang="en-US" dirty="0">
              <a:latin typeface="Times New Roman" charset="0"/>
              <a:ea typeface="Times New Roman" charset="0"/>
              <a:cs typeface="Times New Roman" charset="0"/>
            </a:endParaRPr>
          </a:p>
          <a:p>
            <a:pPr algn="just"/>
            <a:endParaRPr lang="en-US" dirty="0">
              <a:latin typeface="Times New Roman" charset="0"/>
              <a:ea typeface="Times New Roman" charset="0"/>
              <a:cs typeface="Times New Roman" charset="0"/>
            </a:endParaRPr>
          </a:p>
        </p:txBody>
      </p:sp>
      <p:sp>
        <p:nvSpPr>
          <p:cNvPr id="8196" name="TextBox 6"/>
          <p:cNvSpPr txBox="1">
            <a:spLocks noChangeArrowheads="1"/>
          </p:cNvSpPr>
          <p:nvPr/>
        </p:nvSpPr>
        <p:spPr bwMode="auto">
          <a:xfrm>
            <a:off x="0" y="6627813"/>
            <a:ext cx="8991600" cy="230187"/>
          </a:xfrm>
          <a:prstGeom prst="rect">
            <a:avLst/>
          </a:prstGeom>
          <a:noFill/>
          <a:ln w="9525">
            <a:noFill/>
            <a:miter lim="800000"/>
            <a:headEnd/>
            <a:tailEnd/>
          </a:ln>
        </p:spPr>
        <p:txBody>
          <a:bodyPr>
            <a:prstTxWarp prst="textNoShape">
              <a:avLst/>
            </a:prstTxWarp>
            <a:spAutoFit/>
          </a:bodyPr>
          <a:lstStyle/>
          <a:p>
            <a:pPr algn="ctr"/>
            <a:r>
              <a:rPr lang="en-US" sz="900"/>
              <a:t>Images: http://www.forensicdentistryonline.org/Forensic_pages_1/currentopic1.htm, http://www.trestonedental.co.uk/images/0303.jpg</a:t>
            </a:r>
          </a:p>
        </p:txBody>
      </p:sp>
      <p:sp>
        <p:nvSpPr>
          <p:cNvPr id="8197" name="Text Box 4"/>
          <p:cNvSpPr txBox="1">
            <a:spLocks noChangeArrowheads="1"/>
          </p:cNvSpPr>
          <p:nvPr/>
        </p:nvSpPr>
        <p:spPr bwMode="auto">
          <a:xfrm>
            <a:off x="0" y="0"/>
            <a:ext cx="9144000" cy="646113"/>
          </a:xfrm>
          <a:prstGeom prst="rect">
            <a:avLst/>
          </a:prstGeom>
          <a:solidFill>
            <a:srgbClr val="FF6600"/>
          </a:solidFill>
          <a:ln w="9525">
            <a:noFill/>
            <a:miter lim="800000"/>
            <a:headEnd/>
            <a:tailEnd/>
          </a:ln>
        </p:spPr>
        <p:txBody>
          <a:bodyPr>
            <a:prstTxWarp prst="textNoShape">
              <a:avLst/>
            </a:prstTxWarp>
            <a:spAutoFit/>
          </a:bodyPr>
          <a:lstStyle/>
          <a:p>
            <a:pPr algn="ctr">
              <a:spcBef>
                <a:spcPct val="50000"/>
              </a:spcBef>
            </a:pPr>
            <a:r>
              <a:rPr lang="en-US" sz="3600" b="1">
                <a:latin typeface="Times New Roman" charset="0"/>
              </a:rPr>
              <a:t>Bite Mark Evidence</a:t>
            </a:r>
          </a:p>
        </p:txBody>
      </p:sp>
      <p:pic>
        <p:nvPicPr>
          <p:cNvPr id="8199" name="Picture 2"/>
          <p:cNvPicPr>
            <a:picLocks noChangeAspect="1" noChangeArrowheads="1"/>
          </p:cNvPicPr>
          <p:nvPr/>
        </p:nvPicPr>
        <p:blipFill>
          <a:blip r:embed="rId2"/>
          <a:srcRect/>
          <a:stretch>
            <a:fillRect/>
          </a:stretch>
        </p:blipFill>
        <p:spPr bwMode="auto">
          <a:xfrm>
            <a:off x="6934200" y="2667000"/>
            <a:ext cx="1866900" cy="1279525"/>
          </a:xfrm>
          <a:prstGeom prst="rect">
            <a:avLst/>
          </a:prstGeom>
          <a:noFill/>
          <a:ln w="19050">
            <a:solidFill>
              <a:schemeClr val="tx1"/>
            </a:solidFill>
            <a:miter lim="800000"/>
            <a:headEnd/>
            <a:tailEnd/>
          </a:ln>
        </p:spPr>
      </p:pic>
      <p:pic>
        <p:nvPicPr>
          <p:cNvPr id="8200" name="Picture 2"/>
          <p:cNvPicPr>
            <a:picLocks noChangeAspect="1" noChangeArrowheads="1"/>
          </p:cNvPicPr>
          <p:nvPr/>
        </p:nvPicPr>
        <p:blipFill>
          <a:blip r:embed="rId3"/>
          <a:srcRect/>
          <a:stretch>
            <a:fillRect/>
          </a:stretch>
        </p:blipFill>
        <p:spPr bwMode="auto">
          <a:xfrm>
            <a:off x="6934200" y="4343400"/>
            <a:ext cx="1912938" cy="1920875"/>
          </a:xfrm>
          <a:prstGeom prst="rect">
            <a:avLst/>
          </a:prstGeom>
          <a:noFill/>
          <a:ln w="19050">
            <a:solidFill>
              <a:schemeClr val="tx1"/>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7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17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170">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170">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170">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170">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build="p" bldLvl="2"/>
    </p:bld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15-2 Shoe/Foot Size and Height</a:t>
            </a:r>
            <a:endParaRPr lang="en-US" dirty="0"/>
          </a:p>
        </p:txBody>
      </p:sp>
      <p:sp>
        <p:nvSpPr>
          <p:cNvPr id="3" name="Content Placeholder 2"/>
          <p:cNvSpPr>
            <a:spLocks noGrp="1"/>
          </p:cNvSpPr>
          <p:nvPr>
            <p:ph idx="1"/>
          </p:nvPr>
        </p:nvSpPr>
        <p:spPr/>
        <p:txBody>
          <a:bodyPr/>
          <a:lstStyle/>
          <a:p>
            <a:r>
              <a:rPr lang="en-US" dirty="0" smtClean="0"/>
              <a:t>Pick up the sheets for Activity 15-2.</a:t>
            </a:r>
          </a:p>
          <a:p>
            <a:r>
              <a:rPr lang="en-US" dirty="0" smtClean="0"/>
              <a:t>If possible, you will have a partner of the opposite gender.</a:t>
            </a:r>
          </a:p>
          <a:p>
            <a:r>
              <a:rPr lang="en-US" dirty="0" smtClean="0"/>
              <a:t>You will measure your foot and your shoe size separately, and analyze whether they are proportional to your height.</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Pd. 3 Partners</a:t>
            </a:r>
            <a:endParaRPr lang="en-US" dirty="0"/>
          </a:p>
        </p:txBody>
      </p:sp>
      <p:graphicFrame>
        <p:nvGraphicFramePr>
          <p:cNvPr id="4" name="Content Placeholder 3"/>
          <p:cNvGraphicFramePr>
            <a:graphicFrameLocks noGrp="1"/>
          </p:cNvGraphicFramePr>
          <p:nvPr>
            <p:ph idx="1"/>
          </p:nvPr>
        </p:nvGraphicFramePr>
        <p:xfrm>
          <a:off x="1944547" y="1574345"/>
          <a:ext cx="5079632" cy="4530411"/>
        </p:xfrm>
        <a:graphic>
          <a:graphicData uri="http://schemas.openxmlformats.org/drawingml/2006/table">
            <a:tbl>
              <a:tblPr/>
              <a:tblGrid>
                <a:gridCol w="2634763"/>
                <a:gridCol w="2444869"/>
              </a:tblGrid>
              <a:tr h="302432">
                <a:tc>
                  <a:txBody>
                    <a:bodyPr/>
                    <a:lstStyle/>
                    <a:p>
                      <a:pPr algn="l" fontAlgn="b"/>
                      <a:r>
                        <a:rPr lang="en-US" sz="1600" b="0" i="0" u="none" strike="noStrike">
                          <a:latin typeface="Arial"/>
                        </a:rPr>
                        <a:t>Calderwood, Michael S</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600" b="0" i="0" u="none" strike="noStrike">
                          <a:latin typeface="Arial"/>
                        </a:rPr>
                        <a:t>Glenn, Rose M</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302432">
                <a:tc>
                  <a:txBody>
                    <a:bodyPr/>
                    <a:lstStyle/>
                    <a:p>
                      <a:pPr algn="l" fontAlgn="b"/>
                      <a:r>
                        <a:rPr lang="en-US" sz="1600" b="0" i="0" u="none" strike="noStrike">
                          <a:latin typeface="Arial"/>
                        </a:rPr>
                        <a:t>Savage, Najee' K</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600" b="0" i="0" u="none" strike="noStrike">
                          <a:latin typeface="Arial"/>
                        </a:rPr>
                        <a:t>Fiorello, Kathleen M</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302432">
                <a:tc>
                  <a:txBody>
                    <a:bodyPr/>
                    <a:lstStyle/>
                    <a:p>
                      <a:pPr algn="l" fontAlgn="b"/>
                      <a:r>
                        <a:rPr lang="en-US" sz="1600" b="0" i="0" u="none" strike="noStrike">
                          <a:latin typeface="Arial"/>
                        </a:rPr>
                        <a:t>Garner, Nathaniel D</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600" b="0" i="0" u="none" strike="noStrike">
                          <a:latin typeface="Arial"/>
                        </a:rPr>
                        <a:t>Merrill, Anastasia D</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302432">
                <a:tc>
                  <a:txBody>
                    <a:bodyPr/>
                    <a:lstStyle/>
                    <a:p>
                      <a:pPr algn="l" fontAlgn="b"/>
                      <a:r>
                        <a:rPr lang="en-US" sz="1600" b="0" i="0" u="none" strike="noStrike">
                          <a:latin typeface="Arial"/>
                        </a:rPr>
                        <a:t>Smith, Alexander D</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600" b="0" i="0" u="none" strike="noStrike">
                          <a:latin typeface="Arial"/>
                        </a:rPr>
                        <a:t>Majid, Macy</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302432">
                <a:tc>
                  <a:txBody>
                    <a:bodyPr/>
                    <a:lstStyle/>
                    <a:p>
                      <a:pPr algn="l" fontAlgn="b"/>
                      <a:r>
                        <a:rPr lang="en-US" sz="1600" b="0" i="0" u="none" strike="noStrike">
                          <a:latin typeface="Arial"/>
                        </a:rPr>
                        <a:t>Reider, Christopher J</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600" b="0" i="0" u="none" strike="noStrike">
                          <a:latin typeface="Arial"/>
                        </a:rPr>
                        <a:t>Havrilko, Juliana K</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302432">
                <a:tc>
                  <a:txBody>
                    <a:bodyPr/>
                    <a:lstStyle/>
                    <a:p>
                      <a:pPr algn="l" fontAlgn="b"/>
                      <a:r>
                        <a:rPr lang="en-US" sz="1600" b="0" i="0" u="none" strike="noStrike">
                          <a:latin typeface="Arial"/>
                        </a:rPr>
                        <a:t>Miller, Eric M</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600" b="0" i="0" u="none" strike="noStrike">
                          <a:latin typeface="Arial"/>
                        </a:rPr>
                        <a:t>Freeman, Nicole E</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302432">
                <a:tc>
                  <a:txBody>
                    <a:bodyPr/>
                    <a:lstStyle/>
                    <a:p>
                      <a:pPr algn="l" fontAlgn="b"/>
                      <a:r>
                        <a:rPr lang="en-US" sz="1600" b="0" i="0" u="none" strike="noStrike">
                          <a:latin typeface="Arial"/>
                        </a:rPr>
                        <a:t>Boone, Brett W</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600" b="0" i="0" u="none" strike="noStrike">
                          <a:latin typeface="Arial"/>
                        </a:rPr>
                        <a:t>Addai, Kayla A</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302432">
                <a:tc>
                  <a:txBody>
                    <a:bodyPr/>
                    <a:lstStyle/>
                    <a:p>
                      <a:pPr algn="l" fontAlgn="b"/>
                      <a:r>
                        <a:rPr lang="en-US" sz="1600" b="0" i="0" u="none" strike="noStrike">
                          <a:latin typeface="Arial"/>
                        </a:rPr>
                        <a:t>Fergusson, Tyler A</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600" b="0" i="0" u="none" strike="noStrike">
                          <a:latin typeface="Arial"/>
                        </a:rPr>
                        <a:t>Hall, Jordan M</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302432">
                <a:tc>
                  <a:txBody>
                    <a:bodyPr/>
                    <a:lstStyle/>
                    <a:p>
                      <a:pPr algn="l" fontAlgn="b"/>
                      <a:r>
                        <a:rPr lang="en-US" sz="1600" b="0" i="0" u="none" strike="noStrike">
                          <a:latin typeface="Arial"/>
                        </a:rPr>
                        <a:t>Siddiqi, Ashif M</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600" b="0" i="0" u="none" strike="noStrike">
                          <a:latin typeface="Arial"/>
                        </a:rPr>
                        <a:t>Bledsoe, Michaih E</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302432">
                <a:tc>
                  <a:txBody>
                    <a:bodyPr/>
                    <a:lstStyle/>
                    <a:p>
                      <a:pPr algn="l" fontAlgn="b"/>
                      <a:r>
                        <a:rPr lang="en-US" sz="1600" b="0" i="0" u="none" strike="noStrike">
                          <a:latin typeface="Arial"/>
                        </a:rPr>
                        <a:t>Miguelino, Nicholas E</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600" b="0" i="0" u="none" strike="noStrike">
                          <a:latin typeface="Arial"/>
                        </a:rPr>
                        <a:t>Cholak, Maggie J</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96363">
                <a:tc>
                  <a:txBody>
                    <a:bodyPr/>
                    <a:lstStyle/>
                    <a:p>
                      <a:pPr algn="l" fontAlgn="b"/>
                      <a:r>
                        <a:rPr lang="en-US" sz="1600" b="0" i="0" u="none" strike="noStrike">
                          <a:latin typeface="Arial"/>
                        </a:rPr>
                        <a:t>Fischer, Keenan M</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600" b="0" i="0" u="none" strike="noStrike">
                          <a:latin typeface="Arial"/>
                        </a:rPr>
                        <a:t>Eggleston, Katherine S</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302432">
                <a:tc>
                  <a:txBody>
                    <a:bodyPr/>
                    <a:lstStyle/>
                    <a:p>
                      <a:pPr algn="l" fontAlgn="b"/>
                      <a:r>
                        <a:rPr lang="en-US" sz="1600" b="0" i="0" u="none" strike="noStrike">
                          <a:latin typeface="Arial"/>
                        </a:rPr>
                        <a:t>Ruggles, Kayd K</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600" b="0" i="0" u="none" strike="noStrike">
                          <a:latin typeface="Arial"/>
                        </a:rPr>
                        <a:t>Keys, Ena D</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302432">
                <a:tc>
                  <a:txBody>
                    <a:bodyPr/>
                    <a:lstStyle/>
                    <a:p>
                      <a:pPr algn="l" fontAlgn="b"/>
                      <a:r>
                        <a:rPr lang="en-US" sz="1600" b="0" i="0" u="none" strike="noStrike">
                          <a:latin typeface="Arial"/>
                        </a:rPr>
                        <a:t>Reyna, Marley</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600" b="0" i="0" u="none" strike="noStrike">
                          <a:latin typeface="Arial"/>
                        </a:rPr>
                        <a:t>Taylor, Reilly A</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302432">
                <a:tc>
                  <a:txBody>
                    <a:bodyPr/>
                    <a:lstStyle/>
                    <a:p>
                      <a:pPr algn="l" fontAlgn="b"/>
                      <a:r>
                        <a:rPr lang="en-US" sz="1600" b="0" i="0" u="none" strike="noStrike">
                          <a:latin typeface="Arial"/>
                        </a:rPr>
                        <a:t>Bohan, Reid</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600" b="0" i="0" u="none" strike="noStrike">
                          <a:latin typeface="Arial"/>
                        </a:rPr>
                        <a:t>Barbour, Logan M</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302432">
                <a:tc>
                  <a:txBody>
                    <a:bodyPr/>
                    <a:lstStyle/>
                    <a:p>
                      <a:pPr algn="l" fontAlgn="b"/>
                      <a:r>
                        <a:rPr lang="en-US" sz="1600" b="0" i="0" u="none" strike="noStrike">
                          <a:latin typeface="Arial"/>
                        </a:rPr>
                        <a:t>Lovitt, Julian A</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600" b="0" i="0" u="none" strike="noStrike" dirty="0">
                          <a:latin typeface="Verdana"/>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Pd. 5 Partners</a:t>
            </a:r>
            <a:endParaRPr lang="en-US" dirty="0"/>
          </a:p>
        </p:txBody>
      </p:sp>
      <p:graphicFrame>
        <p:nvGraphicFramePr>
          <p:cNvPr id="4" name="Content Placeholder 3"/>
          <p:cNvGraphicFramePr>
            <a:graphicFrameLocks noGrp="1"/>
          </p:cNvGraphicFramePr>
          <p:nvPr>
            <p:ph idx="1"/>
          </p:nvPr>
        </p:nvGraphicFramePr>
        <p:xfrm>
          <a:off x="1190539" y="1574351"/>
          <a:ext cx="6428910" cy="4571517"/>
        </p:xfrm>
        <a:graphic>
          <a:graphicData uri="http://schemas.openxmlformats.org/drawingml/2006/table">
            <a:tbl>
              <a:tblPr/>
              <a:tblGrid>
                <a:gridCol w="3226316"/>
                <a:gridCol w="3202594"/>
              </a:tblGrid>
              <a:tr h="284613">
                <a:tc>
                  <a:txBody>
                    <a:bodyPr/>
                    <a:lstStyle/>
                    <a:p>
                      <a:pPr algn="l" fontAlgn="b"/>
                      <a:r>
                        <a:rPr lang="en-US" sz="1800" b="0" i="0" u="none" strike="noStrike">
                          <a:latin typeface="Arial"/>
                        </a:rPr>
                        <a:t>Sheahin, Kevin A</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800" b="0" i="0" u="none" strike="noStrike">
                          <a:latin typeface="Arial"/>
                        </a:rPr>
                        <a:t>Qadir, Sheeba A</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84613">
                <a:tc>
                  <a:txBody>
                    <a:bodyPr/>
                    <a:lstStyle/>
                    <a:p>
                      <a:pPr algn="l" fontAlgn="b"/>
                      <a:r>
                        <a:rPr lang="en-US" sz="1800" b="0" i="0" u="none" strike="noStrike">
                          <a:latin typeface="Arial"/>
                        </a:rPr>
                        <a:t>Patton, Michael C</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800" b="0" i="0" u="none" strike="noStrike">
                          <a:latin typeface="Arial"/>
                        </a:rPr>
                        <a:t>Truong, Alyssa</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84613">
                <a:tc>
                  <a:txBody>
                    <a:bodyPr/>
                    <a:lstStyle/>
                    <a:p>
                      <a:pPr algn="l" fontAlgn="b"/>
                      <a:r>
                        <a:rPr lang="en-US" sz="1800" b="0" i="0" u="none" strike="noStrike">
                          <a:latin typeface="Arial"/>
                        </a:rPr>
                        <a:t>Schlemm, Andrew M</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800" b="0" i="0" u="none" strike="noStrike">
                          <a:latin typeface="Arial"/>
                        </a:rPr>
                        <a:t>Haupt, Alyssa M</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84613">
                <a:tc>
                  <a:txBody>
                    <a:bodyPr/>
                    <a:lstStyle/>
                    <a:p>
                      <a:pPr algn="l" fontAlgn="b"/>
                      <a:r>
                        <a:rPr lang="en-US" sz="1800" b="0" i="0" u="none" strike="noStrike">
                          <a:latin typeface="Arial"/>
                        </a:rPr>
                        <a:t>Ford, Cody A</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800" b="0" i="0" u="none" strike="noStrike">
                          <a:latin typeface="Arial"/>
                        </a:rPr>
                        <a:t>Ipanaque, Jahaira D</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84613">
                <a:tc>
                  <a:txBody>
                    <a:bodyPr/>
                    <a:lstStyle/>
                    <a:p>
                      <a:pPr algn="l" fontAlgn="b"/>
                      <a:r>
                        <a:rPr lang="en-US" sz="1800" b="0" i="0" u="none" strike="noStrike">
                          <a:latin typeface="Arial"/>
                        </a:rPr>
                        <a:t>Johnson, Jaylen M</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800" b="0" i="0" u="none" strike="noStrike">
                          <a:latin typeface="Arial"/>
                        </a:rPr>
                        <a:t>Trevizo, Brynn E</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84613">
                <a:tc>
                  <a:txBody>
                    <a:bodyPr/>
                    <a:lstStyle/>
                    <a:p>
                      <a:pPr algn="l" fontAlgn="b"/>
                      <a:r>
                        <a:rPr lang="en-US" sz="1800" b="0" i="0" u="none" strike="noStrike">
                          <a:latin typeface="Arial"/>
                        </a:rPr>
                        <a:t>Poligardo, Jesse P</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800" b="0" i="0" u="none" strike="noStrike">
                          <a:latin typeface="Arial"/>
                        </a:rPr>
                        <a:t>Wade, Madeline R</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84613">
                <a:tc>
                  <a:txBody>
                    <a:bodyPr/>
                    <a:lstStyle/>
                    <a:p>
                      <a:pPr algn="l" fontAlgn="b"/>
                      <a:r>
                        <a:rPr lang="en-US" sz="1800" b="0" i="0" u="none" strike="noStrike">
                          <a:latin typeface="Arial"/>
                        </a:rPr>
                        <a:t>Higgins, Sean D</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800" b="0" i="0" u="none" strike="noStrike">
                          <a:latin typeface="Arial"/>
                        </a:rPr>
                        <a:t>Ton, Mary L</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84613">
                <a:tc>
                  <a:txBody>
                    <a:bodyPr/>
                    <a:lstStyle/>
                    <a:p>
                      <a:pPr algn="l" fontAlgn="b"/>
                      <a:r>
                        <a:rPr lang="en-US" sz="1800" b="0" i="0" u="none" strike="noStrike">
                          <a:latin typeface="Arial"/>
                        </a:rPr>
                        <a:t>Cain, James N</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800" b="0" i="0" u="none" strike="noStrike">
                          <a:latin typeface="Arial"/>
                        </a:rPr>
                        <a:t>Palmer, Jessica A</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84613">
                <a:tc>
                  <a:txBody>
                    <a:bodyPr/>
                    <a:lstStyle/>
                    <a:p>
                      <a:pPr algn="l" fontAlgn="b"/>
                      <a:r>
                        <a:rPr lang="en-US" sz="1800" b="0" i="0" u="none" strike="noStrike">
                          <a:latin typeface="Arial"/>
                        </a:rPr>
                        <a:t>Barnhouse, Jeffrey L</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800" b="0" i="0" u="none" strike="noStrike">
                          <a:latin typeface="Arial"/>
                        </a:rPr>
                        <a:t>Blair, Drew P</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553237">
                <a:tc>
                  <a:txBody>
                    <a:bodyPr/>
                    <a:lstStyle/>
                    <a:p>
                      <a:pPr algn="l" fontAlgn="b"/>
                      <a:r>
                        <a:rPr lang="en-US" sz="1800" b="0" i="0" u="none" strike="noStrike">
                          <a:latin typeface="Arial"/>
                        </a:rPr>
                        <a:t>Banh, Brandon</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800" b="0" i="0" u="none" strike="noStrike">
                          <a:latin typeface="Arial"/>
                        </a:rPr>
                        <a:t>Greengold, Deborah A</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84613">
                <a:tc>
                  <a:txBody>
                    <a:bodyPr/>
                    <a:lstStyle/>
                    <a:p>
                      <a:pPr algn="l" fontAlgn="b"/>
                      <a:r>
                        <a:rPr lang="en-US" sz="1800" b="0" i="0" u="none" strike="noStrike">
                          <a:latin typeface="Arial"/>
                        </a:rPr>
                        <a:t>Lowenkron, Kyle S</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800" b="0" i="0" u="none" strike="noStrike">
                          <a:latin typeface="Arial"/>
                        </a:rPr>
                        <a:t>Savje, Kelsey N</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84613">
                <a:tc>
                  <a:txBody>
                    <a:bodyPr/>
                    <a:lstStyle/>
                    <a:p>
                      <a:pPr algn="l" fontAlgn="b"/>
                      <a:r>
                        <a:rPr lang="en-US" sz="1800" b="0" i="0" u="none" strike="noStrike">
                          <a:latin typeface="Arial"/>
                        </a:rPr>
                        <a:t>Eder, William M</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800" b="0" i="0" u="none" strike="noStrike">
                          <a:latin typeface="Arial"/>
                        </a:rPr>
                        <a:t>Korotkin, Mitchell S</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84613">
                <a:tc>
                  <a:txBody>
                    <a:bodyPr/>
                    <a:lstStyle/>
                    <a:p>
                      <a:pPr algn="l" fontAlgn="b"/>
                      <a:r>
                        <a:rPr lang="en-US" sz="1800" b="0" i="0" u="none" strike="noStrike">
                          <a:latin typeface="Arial"/>
                        </a:rPr>
                        <a:t>Hinson, Avery J</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800" b="0" i="0" u="none" strike="noStrike">
                          <a:latin typeface="Arial"/>
                        </a:rPr>
                        <a:t>Watson, Jacob C</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84613">
                <a:tc>
                  <a:txBody>
                    <a:bodyPr/>
                    <a:lstStyle/>
                    <a:p>
                      <a:pPr algn="l" fontAlgn="b"/>
                      <a:r>
                        <a:rPr lang="en-US" sz="1800" b="0" i="0" u="none" strike="noStrike">
                          <a:latin typeface="Arial"/>
                        </a:rPr>
                        <a:t>Burkindine, Austin R</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800" b="0" i="0" u="none" strike="noStrike">
                          <a:latin typeface="Arial"/>
                        </a:rPr>
                        <a:t>Tray, Isaac A</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84613">
                <a:tc>
                  <a:txBody>
                    <a:bodyPr/>
                    <a:lstStyle/>
                    <a:p>
                      <a:pPr algn="l" fontAlgn="b"/>
                      <a:r>
                        <a:rPr lang="en-US" sz="1800" b="0" i="0" u="none" strike="noStrike">
                          <a:latin typeface="Arial"/>
                        </a:rPr>
                        <a:t>O'Donnell, Max</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100" b="0" i="0" u="none" strike="noStrike" dirty="0">
                          <a:latin typeface="Verdana"/>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Pd. 6 Partners</a:t>
            </a:r>
            <a:endParaRPr lang="en-US" dirty="0"/>
          </a:p>
        </p:txBody>
      </p:sp>
      <p:graphicFrame>
        <p:nvGraphicFramePr>
          <p:cNvPr id="4" name="Content Placeholder 3"/>
          <p:cNvGraphicFramePr>
            <a:graphicFrameLocks noGrp="1"/>
          </p:cNvGraphicFramePr>
          <p:nvPr>
            <p:ph idx="1"/>
          </p:nvPr>
        </p:nvGraphicFramePr>
        <p:xfrm>
          <a:off x="1084713" y="1752605"/>
          <a:ext cx="6746387" cy="4305300"/>
        </p:xfrm>
        <a:graphic>
          <a:graphicData uri="http://schemas.openxmlformats.org/drawingml/2006/table">
            <a:tbl>
              <a:tblPr/>
              <a:tblGrid>
                <a:gridCol w="3224376"/>
                <a:gridCol w="3522011"/>
              </a:tblGrid>
              <a:tr h="250012">
                <a:tc>
                  <a:txBody>
                    <a:bodyPr/>
                    <a:lstStyle/>
                    <a:p>
                      <a:pPr algn="l" fontAlgn="b"/>
                      <a:r>
                        <a:rPr lang="en-US" sz="1800" b="0" i="0" u="none" strike="noStrike">
                          <a:latin typeface="Arial"/>
                        </a:rPr>
                        <a:t>Abbey, Augustus K</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800" b="0" i="0" u="none" strike="noStrike">
                          <a:latin typeface="Arial"/>
                        </a:rPr>
                        <a:t>Grant, Marisa N</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50012">
                <a:tc>
                  <a:txBody>
                    <a:bodyPr/>
                    <a:lstStyle/>
                    <a:p>
                      <a:pPr algn="l" fontAlgn="b"/>
                      <a:r>
                        <a:rPr lang="en-US" sz="1800" b="0" i="0" u="none" strike="noStrike">
                          <a:latin typeface="Arial"/>
                        </a:rPr>
                        <a:t>Ombolo, Stephan M</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800" b="0" i="0" u="none" strike="noStrike">
                          <a:latin typeface="Arial"/>
                        </a:rPr>
                        <a:t>Owusu-Sakyi, Alexia</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50012">
                <a:tc>
                  <a:txBody>
                    <a:bodyPr/>
                    <a:lstStyle/>
                    <a:p>
                      <a:pPr algn="l" fontAlgn="b"/>
                      <a:r>
                        <a:rPr lang="en-US" sz="1800" b="0" i="0" u="none" strike="noStrike">
                          <a:latin typeface="Verdana"/>
                        </a:rPr>
                        <a:t>Hastings, Austin</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800" b="0" i="0" u="none" strike="noStrike">
                          <a:latin typeface="Arial"/>
                        </a:rPr>
                        <a:t>Eyes, Katherine D</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50012">
                <a:tc>
                  <a:txBody>
                    <a:bodyPr/>
                    <a:lstStyle/>
                    <a:p>
                      <a:pPr algn="l" fontAlgn="b"/>
                      <a:r>
                        <a:rPr lang="en-US" sz="1800" b="0" i="0" u="none" strike="noStrike">
                          <a:latin typeface="Arial"/>
                        </a:rPr>
                        <a:t>Crawford, Casey N</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800" b="0" i="0" u="none" strike="noStrike">
                          <a:latin typeface="Arial"/>
                        </a:rPr>
                        <a:t>Conver, Caitlyn R</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50012">
                <a:tc>
                  <a:txBody>
                    <a:bodyPr/>
                    <a:lstStyle/>
                    <a:p>
                      <a:pPr algn="l" fontAlgn="b"/>
                      <a:r>
                        <a:rPr lang="en-US" sz="1800" b="0" i="0" u="none" strike="noStrike">
                          <a:latin typeface="Arial"/>
                        </a:rPr>
                        <a:t>Casas, Julian</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800" b="0" i="0" u="none" strike="noStrike">
                          <a:latin typeface="Arial"/>
                        </a:rPr>
                        <a:t>Meyer, Allyson J</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50012">
                <a:tc>
                  <a:txBody>
                    <a:bodyPr/>
                    <a:lstStyle/>
                    <a:p>
                      <a:pPr algn="l" fontAlgn="b"/>
                      <a:r>
                        <a:rPr lang="en-US" sz="1800" b="0" i="0" u="none" strike="noStrike">
                          <a:latin typeface="Arial"/>
                        </a:rPr>
                        <a:t>Williams, Nicholas R</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800" b="0" i="0" u="none" strike="noStrike">
                          <a:latin typeface="Arial"/>
                        </a:rPr>
                        <a:t>Kisak, Natalie A</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50012">
                <a:tc>
                  <a:txBody>
                    <a:bodyPr/>
                    <a:lstStyle/>
                    <a:p>
                      <a:pPr algn="l" fontAlgn="b"/>
                      <a:r>
                        <a:rPr lang="en-US" sz="1800" b="0" i="0" u="none" strike="noStrike">
                          <a:latin typeface="Arial"/>
                        </a:rPr>
                        <a:t>Tray, Mitchell J</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800" b="0" i="0" u="none" strike="noStrike">
                          <a:latin typeface="Arial"/>
                        </a:rPr>
                        <a:t>Brown, Brianna N</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50012">
                <a:tc>
                  <a:txBody>
                    <a:bodyPr/>
                    <a:lstStyle/>
                    <a:p>
                      <a:pPr algn="l" fontAlgn="b"/>
                      <a:r>
                        <a:rPr lang="en-US" sz="1800" b="0" i="0" u="none" strike="noStrike">
                          <a:latin typeface="Arial"/>
                        </a:rPr>
                        <a:t>Bassler, Michael R</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800" b="0" i="0" u="none" strike="noStrike">
                          <a:latin typeface="Arial"/>
                        </a:rPr>
                        <a:t>Abdou, Nicole</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50012">
                <a:tc>
                  <a:txBody>
                    <a:bodyPr/>
                    <a:lstStyle/>
                    <a:p>
                      <a:pPr algn="l" fontAlgn="b"/>
                      <a:r>
                        <a:rPr lang="en-US" sz="1800" b="0" i="0" u="none" strike="noStrike">
                          <a:latin typeface="Arial"/>
                        </a:rPr>
                        <a:t>Cole, Christopher C</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800" b="0" i="0" u="none" strike="noStrike">
                          <a:latin typeface="Arial"/>
                        </a:rPr>
                        <a:t>Gillespie, Stephanie J</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50012">
                <a:tc>
                  <a:txBody>
                    <a:bodyPr/>
                    <a:lstStyle/>
                    <a:p>
                      <a:pPr algn="l" fontAlgn="b"/>
                      <a:r>
                        <a:rPr lang="en-US" sz="1800" b="0" i="0" u="none" strike="noStrike">
                          <a:latin typeface="Arial"/>
                        </a:rPr>
                        <a:t>Murphy, Matthew C</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800" b="0" i="0" u="none" strike="noStrike">
                          <a:latin typeface="Arial"/>
                        </a:rPr>
                        <a:t>Myers, Nyara N</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50012">
                <a:tc>
                  <a:txBody>
                    <a:bodyPr/>
                    <a:lstStyle/>
                    <a:p>
                      <a:pPr algn="l" fontAlgn="b"/>
                      <a:r>
                        <a:rPr lang="en-US" sz="1800" b="0" i="0" u="none" strike="noStrike">
                          <a:latin typeface="Arial"/>
                        </a:rPr>
                        <a:t>Furr, Nicholas M</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800" b="0" i="0" u="none" strike="noStrike">
                          <a:latin typeface="Arial"/>
                        </a:rPr>
                        <a:t>Kreeger, Mariya L</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50012">
                <a:tc>
                  <a:txBody>
                    <a:bodyPr/>
                    <a:lstStyle/>
                    <a:p>
                      <a:pPr algn="l" fontAlgn="b"/>
                      <a:r>
                        <a:rPr lang="en-US" sz="1800" b="0" i="0" u="none" strike="noStrike">
                          <a:latin typeface="Arial"/>
                        </a:rPr>
                        <a:t>Ogden, Michael J</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800" b="0" i="0" u="none" strike="noStrike">
                          <a:latin typeface="Arial"/>
                        </a:rPr>
                        <a:t>Strawley, John C</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0">
                <a:tc>
                  <a:txBody>
                    <a:bodyPr/>
                    <a:lstStyle/>
                    <a:p>
                      <a:pPr algn="l" fontAlgn="b"/>
                      <a:r>
                        <a:rPr lang="en-US" sz="1800" b="0" i="0" u="none" strike="noStrike">
                          <a:latin typeface="Arial"/>
                        </a:rPr>
                        <a:t>Saunders, Nicholas L</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800" b="0" i="0" u="none" strike="noStrike">
                          <a:latin typeface="Arial"/>
                        </a:rPr>
                        <a:t>Boyer, Gavin K</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59423">
                <a:tc>
                  <a:txBody>
                    <a:bodyPr/>
                    <a:lstStyle/>
                    <a:p>
                      <a:pPr algn="l" fontAlgn="b"/>
                      <a:r>
                        <a:rPr lang="en-US" sz="1800" b="0" i="0" u="none" strike="noStrike">
                          <a:latin typeface="Arial"/>
                        </a:rPr>
                        <a:t>Hendrickson-Wise, Jordan J</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800" b="0" i="0" u="none" strike="noStrike">
                          <a:latin typeface="Arial"/>
                        </a:rPr>
                        <a:t>Gomes, Aldrin</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50012">
                <a:tc>
                  <a:txBody>
                    <a:bodyPr/>
                    <a:lstStyle/>
                    <a:p>
                      <a:pPr algn="l" fontAlgn="b"/>
                      <a:r>
                        <a:rPr lang="en-US" sz="1800" b="0" i="0" u="none" strike="noStrike">
                          <a:latin typeface="Arial"/>
                        </a:rPr>
                        <a:t>Nadeem, Ben</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800" b="0" i="0" u="none" strike="noStrike" dirty="0">
                          <a:latin typeface="Verdana"/>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0" y="1421331"/>
            <a:ext cx="2763086" cy="3382047"/>
          </a:xfrm>
        </p:spPr>
        <p:txBody>
          <a:bodyPr/>
          <a:lstStyle/>
          <a:p>
            <a:r>
              <a:rPr lang="en-US" sz="2400" dirty="0" smtClean="0"/>
              <a:t>Figure 15-8 </a:t>
            </a:r>
            <a:br>
              <a:rPr lang="en-US" sz="2400" dirty="0" smtClean="0"/>
            </a:br>
            <a:r>
              <a:rPr lang="en-US" sz="2400" dirty="0" smtClean="0"/>
              <a:t>Comparison of Foot Length and US Shoe Sizing</a:t>
            </a:r>
            <a:endParaRPr lang="en-US" sz="2400" dirty="0"/>
          </a:p>
        </p:txBody>
      </p:sp>
      <p:graphicFrame>
        <p:nvGraphicFramePr>
          <p:cNvPr id="8" name="Content Placeholder 7"/>
          <p:cNvGraphicFramePr>
            <a:graphicFrameLocks noGrp="1"/>
          </p:cNvGraphicFramePr>
          <p:nvPr>
            <p:ph idx="1"/>
          </p:nvPr>
        </p:nvGraphicFramePr>
        <p:xfrm>
          <a:off x="3225606" y="0"/>
          <a:ext cx="3253740" cy="6736080"/>
        </p:xfrm>
        <a:graphic>
          <a:graphicData uri="http://schemas.openxmlformats.org/drawingml/2006/table">
            <a:tbl>
              <a:tblPr firstRow="1" bandRow="1">
                <a:tableStyleId>{5C22544A-7EE6-4342-B048-85BDC9FD1C3A}</a:tableStyleId>
              </a:tblPr>
              <a:tblGrid>
                <a:gridCol w="1871980"/>
                <a:gridCol w="690880"/>
                <a:gridCol w="690880"/>
              </a:tblGrid>
              <a:tr h="370840">
                <a:tc>
                  <a:txBody>
                    <a:bodyPr/>
                    <a:lstStyle/>
                    <a:p>
                      <a:r>
                        <a:rPr lang="en-US" sz="2000" dirty="0" smtClean="0"/>
                        <a:t>Foot</a:t>
                      </a:r>
                      <a:r>
                        <a:rPr lang="en-US" sz="2000" baseline="0" dirty="0" smtClean="0"/>
                        <a:t> length (in)</a:t>
                      </a:r>
                      <a:endParaRPr lang="en-US" sz="2000" dirty="0"/>
                    </a:p>
                  </a:txBody>
                  <a:tcPr/>
                </a:tc>
                <a:tc>
                  <a:txBody>
                    <a:bodyPr/>
                    <a:lstStyle/>
                    <a:p>
                      <a:r>
                        <a:rPr lang="en-US" sz="2000" dirty="0" smtClean="0"/>
                        <a:t>M</a:t>
                      </a:r>
                      <a:endParaRPr lang="en-US" sz="2000" dirty="0"/>
                    </a:p>
                  </a:txBody>
                  <a:tcPr/>
                </a:tc>
                <a:tc>
                  <a:txBody>
                    <a:bodyPr/>
                    <a:lstStyle/>
                    <a:p>
                      <a:r>
                        <a:rPr lang="en-US" sz="2000" dirty="0" smtClean="0"/>
                        <a:t>W</a:t>
                      </a:r>
                      <a:endParaRPr lang="en-US" sz="2000" dirty="0"/>
                    </a:p>
                  </a:txBody>
                  <a:tcPr/>
                </a:tc>
              </a:tr>
              <a:tr h="370840">
                <a:tc>
                  <a:txBody>
                    <a:bodyPr/>
                    <a:lstStyle/>
                    <a:p>
                      <a:r>
                        <a:rPr lang="en-US" sz="2000" dirty="0" smtClean="0"/>
                        <a:t>9</a:t>
                      </a:r>
                      <a:endParaRPr lang="en-US" sz="2000" dirty="0"/>
                    </a:p>
                  </a:txBody>
                  <a:tcPr/>
                </a:tc>
                <a:tc>
                  <a:txBody>
                    <a:bodyPr/>
                    <a:lstStyle/>
                    <a:p>
                      <a:r>
                        <a:rPr lang="en-US" sz="2000" dirty="0" smtClean="0"/>
                        <a:t>3 ½</a:t>
                      </a:r>
                      <a:endParaRPr lang="en-US" sz="2000" dirty="0"/>
                    </a:p>
                  </a:txBody>
                  <a:tcPr/>
                </a:tc>
                <a:tc>
                  <a:txBody>
                    <a:bodyPr/>
                    <a:lstStyle/>
                    <a:p>
                      <a:r>
                        <a:rPr lang="en-US" sz="2000" dirty="0" smtClean="0"/>
                        <a:t>5</a:t>
                      </a:r>
                    </a:p>
                  </a:txBody>
                  <a:tcPr/>
                </a:tc>
              </a:tr>
              <a:tr h="370840">
                <a:tc>
                  <a:txBody>
                    <a:bodyPr/>
                    <a:lstStyle/>
                    <a:p>
                      <a:r>
                        <a:rPr lang="en-US" sz="2000" dirty="0" smtClean="0"/>
                        <a:t>9 1/8</a:t>
                      </a:r>
                      <a:endParaRPr lang="en-US" sz="2000" dirty="0"/>
                    </a:p>
                  </a:txBody>
                  <a:tcPr/>
                </a:tc>
                <a:tc>
                  <a:txBody>
                    <a:bodyPr/>
                    <a:lstStyle/>
                    <a:p>
                      <a:r>
                        <a:rPr lang="en-US" sz="2000" dirty="0" smtClean="0"/>
                        <a:t>4</a:t>
                      </a:r>
                      <a:endParaRPr lang="en-US" sz="2000" dirty="0"/>
                    </a:p>
                  </a:txBody>
                  <a:tcPr/>
                </a:tc>
                <a:tc>
                  <a:txBody>
                    <a:bodyPr/>
                    <a:lstStyle/>
                    <a:p>
                      <a:r>
                        <a:rPr lang="en-US" sz="2000" dirty="0" smtClean="0"/>
                        <a:t>5 ½</a:t>
                      </a:r>
                      <a:endParaRPr lang="en-US" sz="2000" dirty="0"/>
                    </a:p>
                  </a:txBody>
                  <a:tcPr/>
                </a:tc>
              </a:tr>
              <a:tr h="370840">
                <a:tc>
                  <a:txBody>
                    <a:bodyPr/>
                    <a:lstStyle/>
                    <a:p>
                      <a:r>
                        <a:rPr lang="en-US" sz="2000" dirty="0" smtClean="0"/>
                        <a:t>9 ¼</a:t>
                      </a:r>
                      <a:endParaRPr lang="en-US" sz="2000" dirty="0"/>
                    </a:p>
                  </a:txBody>
                  <a:tcPr/>
                </a:tc>
                <a:tc>
                  <a:txBody>
                    <a:bodyPr/>
                    <a:lstStyle/>
                    <a:p>
                      <a:r>
                        <a:rPr lang="en-US" sz="2000" dirty="0" smtClean="0"/>
                        <a:t>4 ½</a:t>
                      </a:r>
                      <a:endParaRPr lang="en-US" sz="2000" dirty="0"/>
                    </a:p>
                  </a:txBody>
                  <a:tcPr/>
                </a:tc>
                <a:tc>
                  <a:txBody>
                    <a:bodyPr/>
                    <a:lstStyle/>
                    <a:p>
                      <a:r>
                        <a:rPr lang="en-US" sz="2000" dirty="0" smtClean="0"/>
                        <a:t>6</a:t>
                      </a:r>
                      <a:endParaRPr lang="en-US" sz="2000" dirty="0"/>
                    </a:p>
                  </a:txBody>
                  <a:tcPr/>
                </a:tc>
              </a:tr>
              <a:tr h="370840">
                <a:tc>
                  <a:txBody>
                    <a:bodyPr/>
                    <a:lstStyle/>
                    <a:p>
                      <a:r>
                        <a:rPr lang="en-US" sz="2000" dirty="0" smtClean="0"/>
                        <a:t>9 3/8</a:t>
                      </a:r>
                      <a:endParaRPr lang="en-US" sz="2000" dirty="0"/>
                    </a:p>
                  </a:txBody>
                  <a:tcPr/>
                </a:tc>
                <a:tc>
                  <a:txBody>
                    <a:bodyPr/>
                    <a:lstStyle/>
                    <a:p>
                      <a:r>
                        <a:rPr lang="en-US" sz="2000" dirty="0" smtClean="0"/>
                        <a:t>5</a:t>
                      </a:r>
                      <a:endParaRPr lang="en-US" sz="2000" dirty="0"/>
                    </a:p>
                  </a:txBody>
                  <a:tcPr/>
                </a:tc>
                <a:tc>
                  <a:txBody>
                    <a:bodyPr/>
                    <a:lstStyle/>
                    <a:p>
                      <a:r>
                        <a:rPr lang="en-US" sz="2000" dirty="0" smtClean="0"/>
                        <a:t>6 ½</a:t>
                      </a:r>
                      <a:endParaRPr lang="en-US" sz="2000" dirty="0"/>
                    </a:p>
                  </a:txBody>
                  <a:tcPr/>
                </a:tc>
              </a:tr>
              <a:tr h="370840">
                <a:tc>
                  <a:txBody>
                    <a:bodyPr/>
                    <a:lstStyle/>
                    <a:p>
                      <a:r>
                        <a:rPr lang="en-US" sz="2000" dirty="0" smtClean="0"/>
                        <a:t>9 ½</a:t>
                      </a:r>
                      <a:endParaRPr lang="en-US" sz="2000" dirty="0"/>
                    </a:p>
                  </a:txBody>
                  <a:tcPr/>
                </a:tc>
                <a:tc>
                  <a:txBody>
                    <a:bodyPr/>
                    <a:lstStyle/>
                    <a:p>
                      <a:r>
                        <a:rPr lang="en-US" sz="2000" dirty="0" smtClean="0"/>
                        <a:t>5 ½</a:t>
                      </a:r>
                      <a:endParaRPr lang="en-US" sz="2000" dirty="0"/>
                    </a:p>
                  </a:txBody>
                  <a:tcPr/>
                </a:tc>
                <a:tc>
                  <a:txBody>
                    <a:bodyPr/>
                    <a:lstStyle/>
                    <a:p>
                      <a:r>
                        <a:rPr lang="en-US" sz="2000" dirty="0" smtClean="0"/>
                        <a:t>7</a:t>
                      </a:r>
                      <a:endParaRPr lang="en-US" sz="2000" dirty="0"/>
                    </a:p>
                  </a:txBody>
                  <a:tcPr/>
                </a:tc>
              </a:tr>
              <a:tr h="370840">
                <a:tc>
                  <a:txBody>
                    <a:bodyPr/>
                    <a:lstStyle/>
                    <a:p>
                      <a:r>
                        <a:rPr lang="en-US" sz="2000" dirty="0" smtClean="0"/>
                        <a:t>9 5/8</a:t>
                      </a:r>
                      <a:endParaRPr lang="en-US" sz="2000" dirty="0"/>
                    </a:p>
                  </a:txBody>
                  <a:tcPr/>
                </a:tc>
                <a:tc>
                  <a:txBody>
                    <a:bodyPr/>
                    <a:lstStyle/>
                    <a:p>
                      <a:r>
                        <a:rPr lang="en-US" sz="2000" dirty="0" smtClean="0"/>
                        <a:t>6</a:t>
                      </a:r>
                      <a:endParaRPr lang="en-US" sz="2000" dirty="0"/>
                    </a:p>
                  </a:txBody>
                  <a:tcPr/>
                </a:tc>
                <a:tc>
                  <a:txBody>
                    <a:bodyPr/>
                    <a:lstStyle/>
                    <a:p>
                      <a:r>
                        <a:rPr lang="en-US" sz="2000" dirty="0" smtClean="0"/>
                        <a:t>7 ½</a:t>
                      </a:r>
                      <a:endParaRPr lang="en-US" sz="2000" dirty="0"/>
                    </a:p>
                  </a:txBody>
                  <a:tcPr/>
                </a:tc>
              </a:tr>
              <a:tr h="370840">
                <a:tc>
                  <a:txBody>
                    <a:bodyPr/>
                    <a:lstStyle/>
                    <a:p>
                      <a:r>
                        <a:rPr lang="en-US" sz="2000" dirty="0" smtClean="0"/>
                        <a:t>9 ¾</a:t>
                      </a:r>
                      <a:endParaRPr lang="en-US" sz="2000" dirty="0"/>
                    </a:p>
                  </a:txBody>
                  <a:tcPr/>
                </a:tc>
                <a:tc>
                  <a:txBody>
                    <a:bodyPr/>
                    <a:lstStyle/>
                    <a:p>
                      <a:r>
                        <a:rPr lang="en-US" sz="2000" dirty="0" smtClean="0"/>
                        <a:t>6 ½</a:t>
                      </a:r>
                      <a:endParaRPr lang="en-US" sz="2000" dirty="0"/>
                    </a:p>
                  </a:txBody>
                  <a:tcPr/>
                </a:tc>
                <a:tc>
                  <a:txBody>
                    <a:bodyPr/>
                    <a:lstStyle/>
                    <a:p>
                      <a:r>
                        <a:rPr lang="en-US" sz="2000" dirty="0" smtClean="0"/>
                        <a:t>8</a:t>
                      </a:r>
                      <a:endParaRPr lang="en-US" sz="2000" dirty="0"/>
                    </a:p>
                  </a:txBody>
                  <a:tcPr/>
                </a:tc>
              </a:tr>
              <a:tr h="370840">
                <a:tc>
                  <a:txBody>
                    <a:bodyPr/>
                    <a:lstStyle/>
                    <a:p>
                      <a:r>
                        <a:rPr lang="en-US" sz="2000" dirty="0" smtClean="0"/>
                        <a:t>9 7/8</a:t>
                      </a:r>
                      <a:endParaRPr lang="en-US" sz="2000" dirty="0"/>
                    </a:p>
                  </a:txBody>
                  <a:tcPr/>
                </a:tc>
                <a:tc>
                  <a:txBody>
                    <a:bodyPr/>
                    <a:lstStyle/>
                    <a:p>
                      <a:r>
                        <a:rPr lang="en-US" sz="2000" dirty="0" smtClean="0"/>
                        <a:t>7</a:t>
                      </a:r>
                      <a:endParaRPr lang="en-US" sz="2000" dirty="0"/>
                    </a:p>
                  </a:txBody>
                  <a:tcPr/>
                </a:tc>
                <a:tc>
                  <a:txBody>
                    <a:bodyPr/>
                    <a:lstStyle/>
                    <a:p>
                      <a:r>
                        <a:rPr lang="en-US" sz="2000" dirty="0" smtClean="0"/>
                        <a:t>8 ½</a:t>
                      </a:r>
                      <a:endParaRPr lang="en-US" sz="2000" dirty="0"/>
                    </a:p>
                  </a:txBody>
                  <a:tcPr/>
                </a:tc>
              </a:tr>
              <a:tr h="370840">
                <a:tc>
                  <a:txBody>
                    <a:bodyPr/>
                    <a:lstStyle/>
                    <a:p>
                      <a:r>
                        <a:rPr lang="en-US" sz="2000" dirty="0" smtClean="0"/>
                        <a:t>10</a:t>
                      </a:r>
                      <a:endParaRPr lang="en-US" sz="2000" dirty="0"/>
                    </a:p>
                  </a:txBody>
                  <a:tcPr/>
                </a:tc>
                <a:tc>
                  <a:txBody>
                    <a:bodyPr/>
                    <a:lstStyle/>
                    <a:p>
                      <a:r>
                        <a:rPr lang="en-US" sz="2000" dirty="0" smtClean="0"/>
                        <a:t>7 ½</a:t>
                      </a:r>
                      <a:endParaRPr lang="en-US" sz="2000" dirty="0"/>
                    </a:p>
                  </a:txBody>
                  <a:tcPr/>
                </a:tc>
                <a:tc>
                  <a:txBody>
                    <a:bodyPr/>
                    <a:lstStyle/>
                    <a:p>
                      <a:r>
                        <a:rPr lang="en-US" sz="2000" dirty="0" smtClean="0"/>
                        <a:t>9</a:t>
                      </a:r>
                      <a:endParaRPr lang="en-US" sz="2000" dirty="0"/>
                    </a:p>
                  </a:txBody>
                  <a:tcPr/>
                </a:tc>
              </a:tr>
              <a:tr h="370840">
                <a:tc>
                  <a:txBody>
                    <a:bodyPr/>
                    <a:lstStyle/>
                    <a:p>
                      <a:r>
                        <a:rPr lang="en-US" sz="2000" dirty="0" smtClean="0"/>
                        <a:t>10 1/8</a:t>
                      </a:r>
                      <a:endParaRPr lang="en-US" sz="2000" dirty="0"/>
                    </a:p>
                  </a:txBody>
                  <a:tcPr/>
                </a:tc>
                <a:tc>
                  <a:txBody>
                    <a:bodyPr/>
                    <a:lstStyle/>
                    <a:p>
                      <a:r>
                        <a:rPr lang="en-US" sz="2000" dirty="0" smtClean="0"/>
                        <a:t>8</a:t>
                      </a:r>
                      <a:endParaRPr lang="en-US" sz="2000" dirty="0"/>
                    </a:p>
                  </a:txBody>
                  <a:tcPr/>
                </a:tc>
                <a:tc>
                  <a:txBody>
                    <a:bodyPr/>
                    <a:lstStyle/>
                    <a:p>
                      <a:r>
                        <a:rPr lang="en-US" sz="2000" dirty="0" smtClean="0"/>
                        <a:t>9 ½</a:t>
                      </a:r>
                      <a:endParaRPr lang="en-US" sz="2000" dirty="0"/>
                    </a:p>
                  </a:txBody>
                  <a:tcPr/>
                </a:tc>
              </a:tr>
              <a:tr h="370840">
                <a:tc>
                  <a:txBody>
                    <a:bodyPr/>
                    <a:lstStyle/>
                    <a:p>
                      <a:r>
                        <a:rPr lang="en-US" sz="2000" dirty="0" smtClean="0"/>
                        <a:t>10 ¼</a:t>
                      </a:r>
                      <a:endParaRPr lang="en-US" sz="2000" dirty="0"/>
                    </a:p>
                  </a:txBody>
                  <a:tcPr/>
                </a:tc>
                <a:tc>
                  <a:txBody>
                    <a:bodyPr/>
                    <a:lstStyle/>
                    <a:p>
                      <a:r>
                        <a:rPr lang="en-US" sz="2000" dirty="0" smtClean="0"/>
                        <a:t>8 ½</a:t>
                      </a:r>
                      <a:endParaRPr lang="en-US" sz="2000" dirty="0"/>
                    </a:p>
                  </a:txBody>
                  <a:tcPr/>
                </a:tc>
                <a:tc>
                  <a:txBody>
                    <a:bodyPr/>
                    <a:lstStyle/>
                    <a:p>
                      <a:r>
                        <a:rPr lang="en-US" sz="2000" dirty="0" smtClean="0"/>
                        <a:t>10</a:t>
                      </a:r>
                      <a:endParaRPr lang="en-US" sz="2000" dirty="0"/>
                    </a:p>
                  </a:txBody>
                  <a:tcPr/>
                </a:tc>
              </a:tr>
              <a:tr h="370840">
                <a:tc>
                  <a:txBody>
                    <a:bodyPr/>
                    <a:lstStyle/>
                    <a:p>
                      <a:r>
                        <a:rPr lang="en-US" sz="2000" dirty="0" smtClean="0"/>
                        <a:t>10 ½</a:t>
                      </a:r>
                      <a:endParaRPr lang="en-US" sz="2000" dirty="0"/>
                    </a:p>
                  </a:txBody>
                  <a:tcPr/>
                </a:tc>
                <a:tc>
                  <a:txBody>
                    <a:bodyPr/>
                    <a:lstStyle/>
                    <a:p>
                      <a:r>
                        <a:rPr lang="en-US" sz="2000" dirty="0" smtClean="0"/>
                        <a:t>9</a:t>
                      </a:r>
                      <a:endParaRPr lang="en-US" sz="2000" dirty="0"/>
                    </a:p>
                  </a:txBody>
                  <a:tcPr/>
                </a:tc>
                <a:tc>
                  <a:txBody>
                    <a:bodyPr/>
                    <a:lstStyle/>
                    <a:p>
                      <a:r>
                        <a:rPr lang="en-US" sz="2000" dirty="0" smtClean="0"/>
                        <a:t>10 ½</a:t>
                      </a:r>
                      <a:endParaRPr lang="en-US" sz="2000" dirty="0"/>
                    </a:p>
                  </a:txBody>
                  <a:tcPr/>
                </a:tc>
              </a:tr>
              <a:tr h="370840">
                <a:tc>
                  <a:txBody>
                    <a:bodyPr/>
                    <a:lstStyle/>
                    <a:p>
                      <a:r>
                        <a:rPr lang="en-US" sz="2000" dirty="0" smtClean="0"/>
                        <a:t>10 ¾</a:t>
                      </a:r>
                      <a:endParaRPr lang="en-US" sz="2000" dirty="0"/>
                    </a:p>
                  </a:txBody>
                  <a:tcPr/>
                </a:tc>
                <a:tc>
                  <a:txBody>
                    <a:bodyPr/>
                    <a:lstStyle/>
                    <a:p>
                      <a:r>
                        <a:rPr lang="en-US" sz="2000" dirty="0" smtClean="0"/>
                        <a:t>10 ½ </a:t>
                      </a:r>
                      <a:endParaRPr lang="en-US" sz="2000" dirty="0"/>
                    </a:p>
                  </a:txBody>
                  <a:tcPr/>
                </a:tc>
                <a:tc>
                  <a:txBody>
                    <a:bodyPr/>
                    <a:lstStyle/>
                    <a:p>
                      <a:r>
                        <a:rPr lang="en-US" sz="2000" dirty="0" smtClean="0"/>
                        <a:t>12</a:t>
                      </a:r>
                      <a:endParaRPr lang="en-US" sz="2000" dirty="0"/>
                    </a:p>
                  </a:txBody>
                  <a:tcPr/>
                </a:tc>
              </a:tr>
              <a:tr h="370840">
                <a:tc>
                  <a:txBody>
                    <a:bodyPr/>
                    <a:lstStyle/>
                    <a:p>
                      <a:r>
                        <a:rPr lang="en-US" sz="2000" dirty="0" smtClean="0"/>
                        <a:t>11</a:t>
                      </a:r>
                      <a:endParaRPr lang="en-US" sz="2000" dirty="0"/>
                    </a:p>
                  </a:txBody>
                  <a:tcPr/>
                </a:tc>
                <a:tc>
                  <a:txBody>
                    <a:bodyPr/>
                    <a:lstStyle/>
                    <a:p>
                      <a:r>
                        <a:rPr lang="en-US" sz="2000" dirty="0" smtClean="0"/>
                        <a:t>11 ½</a:t>
                      </a:r>
                      <a:endParaRPr lang="en-US" sz="2000" dirty="0"/>
                    </a:p>
                  </a:txBody>
                  <a:tcPr/>
                </a:tc>
                <a:tc>
                  <a:txBody>
                    <a:bodyPr/>
                    <a:lstStyle/>
                    <a:p>
                      <a:r>
                        <a:rPr lang="en-US" sz="2000" dirty="0" smtClean="0"/>
                        <a:t>13</a:t>
                      </a:r>
                      <a:endParaRPr lang="en-US" sz="2000" dirty="0"/>
                    </a:p>
                  </a:txBody>
                  <a:tcPr/>
                </a:tc>
              </a:tr>
              <a:tr h="370840">
                <a:tc>
                  <a:txBody>
                    <a:bodyPr/>
                    <a:lstStyle/>
                    <a:p>
                      <a:r>
                        <a:rPr lang="en-US" sz="2000" dirty="0" smtClean="0"/>
                        <a:t>11 ¼</a:t>
                      </a:r>
                      <a:endParaRPr lang="en-US" sz="2000" dirty="0"/>
                    </a:p>
                  </a:txBody>
                  <a:tcPr/>
                </a:tc>
                <a:tc>
                  <a:txBody>
                    <a:bodyPr/>
                    <a:lstStyle/>
                    <a:p>
                      <a:r>
                        <a:rPr lang="en-US" sz="2000" dirty="0" smtClean="0"/>
                        <a:t>12 ½</a:t>
                      </a:r>
                      <a:endParaRPr lang="en-US" sz="2000" dirty="0"/>
                    </a:p>
                  </a:txBody>
                  <a:tcPr/>
                </a:tc>
                <a:tc>
                  <a:txBody>
                    <a:bodyPr/>
                    <a:lstStyle/>
                    <a:p>
                      <a:r>
                        <a:rPr lang="en-US" sz="2000" dirty="0" smtClean="0"/>
                        <a:t>14</a:t>
                      </a:r>
                      <a:endParaRPr lang="en-US" sz="2000" dirty="0"/>
                    </a:p>
                  </a:txBody>
                  <a:tcPr/>
                </a:tc>
              </a:tr>
              <a:tr h="370840">
                <a:tc>
                  <a:txBody>
                    <a:bodyPr/>
                    <a:lstStyle/>
                    <a:p>
                      <a:r>
                        <a:rPr lang="en-US" sz="2000" dirty="0" smtClean="0"/>
                        <a:t>11 ½</a:t>
                      </a:r>
                      <a:endParaRPr lang="en-US" sz="2000" dirty="0"/>
                    </a:p>
                  </a:txBody>
                  <a:tcPr/>
                </a:tc>
                <a:tc>
                  <a:txBody>
                    <a:bodyPr/>
                    <a:lstStyle/>
                    <a:p>
                      <a:r>
                        <a:rPr lang="en-US" sz="2000" dirty="0" smtClean="0"/>
                        <a:t>14</a:t>
                      </a:r>
                      <a:endParaRPr lang="en-US" sz="2000" dirty="0"/>
                    </a:p>
                  </a:txBody>
                  <a:tcPr/>
                </a:tc>
                <a:tc>
                  <a:txBody>
                    <a:bodyPr/>
                    <a:lstStyle/>
                    <a:p>
                      <a:r>
                        <a:rPr lang="en-US" sz="2000" dirty="0" smtClean="0"/>
                        <a:t>15</a:t>
                      </a:r>
                      <a:endParaRPr lang="en-US" sz="2000" dirty="0"/>
                    </a:p>
                  </a:txBody>
                  <a:tcPr/>
                </a:tc>
              </a:tr>
            </a:tbl>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Pd.</a:t>
            </a:r>
            <a:r>
              <a:rPr lang="en-US" dirty="0" smtClean="0"/>
              <a:t> 3 </a:t>
            </a:r>
            <a:r>
              <a:rPr lang="en-US" dirty="0" smtClean="0"/>
              <a:t>Data</a:t>
            </a:r>
            <a:endParaRPr lang="en-US" dirty="0"/>
          </a:p>
        </p:txBody>
      </p:sp>
      <p:graphicFrame>
        <p:nvGraphicFramePr>
          <p:cNvPr id="4" name="Content Placeholder 3"/>
          <p:cNvGraphicFramePr>
            <a:graphicFrameLocks noGrp="1"/>
          </p:cNvGraphicFramePr>
          <p:nvPr>
            <p:ph idx="1"/>
          </p:nvPr>
        </p:nvGraphicFramePr>
        <p:xfrm>
          <a:off x="685800" y="1981200"/>
          <a:ext cx="7772400" cy="4023360"/>
        </p:xfrm>
        <a:graphic>
          <a:graphicData uri="http://schemas.openxmlformats.org/drawingml/2006/table">
            <a:tbl>
              <a:tblPr firstRow="1" bandRow="1">
                <a:tableStyleId>{5C22544A-7EE6-4342-B048-85BDC9FD1C3A}</a:tableStyleId>
              </a:tblPr>
              <a:tblGrid>
                <a:gridCol w="1943100"/>
                <a:gridCol w="1943100"/>
                <a:gridCol w="1943100"/>
                <a:gridCol w="1943100"/>
              </a:tblGrid>
              <a:tr h="370840">
                <a:tc>
                  <a:txBody>
                    <a:bodyPr/>
                    <a:lstStyle/>
                    <a:p>
                      <a:r>
                        <a:rPr lang="en-US" dirty="0" smtClean="0"/>
                        <a:t>Foot vs. Shoe</a:t>
                      </a:r>
                      <a:r>
                        <a:rPr lang="en-US" baseline="0" dirty="0" smtClean="0"/>
                        <a:t> </a:t>
                      </a:r>
                    </a:p>
                    <a:p>
                      <a:r>
                        <a:rPr lang="en-US" baseline="0" dirty="0" smtClean="0"/>
                        <a:t>M</a:t>
                      </a:r>
                      <a:endParaRPr lang="en-US" dirty="0"/>
                    </a:p>
                  </a:txBody>
                  <a:tcPr/>
                </a:tc>
                <a:tc>
                  <a:txBody>
                    <a:bodyPr/>
                    <a:lstStyle/>
                    <a:p>
                      <a:endParaRPr lang="en-US" dirty="0" smtClean="0"/>
                    </a:p>
                    <a:p>
                      <a:r>
                        <a:rPr lang="en-US" dirty="0" smtClean="0"/>
                        <a:t>F</a:t>
                      </a:r>
                      <a:endParaRPr lang="en-US" dirty="0"/>
                    </a:p>
                  </a:txBody>
                  <a:tcPr/>
                </a:tc>
                <a:tc>
                  <a:txBody>
                    <a:bodyPr/>
                    <a:lstStyle/>
                    <a:p>
                      <a:r>
                        <a:rPr lang="en-US" dirty="0" smtClean="0"/>
                        <a:t>Shoe vs. Height M</a:t>
                      </a:r>
                      <a:endParaRPr lang="en-US" dirty="0"/>
                    </a:p>
                  </a:txBody>
                  <a:tcPr/>
                </a:tc>
                <a:tc>
                  <a:txBody>
                    <a:bodyPr/>
                    <a:lstStyle/>
                    <a:p>
                      <a:r>
                        <a:rPr lang="en-US" dirty="0" smtClean="0"/>
                        <a:t>F</a:t>
                      </a:r>
                      <a:endParaRPr lang="en-US" dirty="0"/>
                    </a:p>
                  </a:txBody>
                  <a:tcPr/>
                </a:tc>
              </a:tr>
              <a:tr h="370840">
                <a:tc>
                  <a:txBody>
                    <a:bodyPr/>
                    <a:lstStyle/>
                    <a:p>
                      <a:r>
                        <a:rPr lang="en-US" dirty="0" smtClean="0"/>
                        <a:t>2</a:t>
                      </a:r>
                    </a:p>
                    <a:p>
                      <a:r>
                        <a:rPr lang="en-US" dirty="0" smtClean="0"/>
                        <a:t>6</a:t>
                      </a:r>
                    </a:p>
                    <a:p>
                      <a:r>
                        <a:rPr lang="en-US" dirty="0" smtClean="0"/>
                        <a:t>-2.5</a:t>
                      </a:r>
                    </a:p>
                    <a:p>
                      <a:r>
                        <a:rPr lang="en-US" dirty="0" smtClean="0"/>
                        <a:t>.5</a:t>
                      </a:r>
                    </a:p>
                    <a:p>
                      <a:r>
                        <a:rPr lang="en-US" dirty="0" smtClean="0"/>
                        <a:t>-3.5</a:t>
                      </a:r>
                    </a:p>
                    <a:p>
                      <a:r>
                        <a:rPr lang="en-US" dirty="0" smtClean="0"/>
                        <a:t>3</a:t>
                      </a:r>
                    </a:p>
                    <a:p>
                      <a:r>
                        <a:rPr lang="en-US" dirty="0" smtClean="0"/>
                        <a:t>-3</a:t>
                      </a:r>
                    </a:p>
                    <a:p>
                      <a:r>
                        <a:rPr lang="en-US" dirty="0" smtClean="0"/>
                        <a:t>-2.5</a:t>
                      </a:r>
                    </a:p>
                    <a:p>
                      <a:r>
                        <a:rPr lang="en-US" dirty="0" smtClean="0"/>
                        <a:t>5.5</a:t>
                      </a:r>
                    </a:p>
                    <a:p>
                      <a:r>
                        <a:rPr lang="en-US" dirty="0" smtClean="0"/>
                        <a:t>1.5</a:t>
                      </a:r>
                    </a:p>
                    <a:p>
                      <a:r>
                        <a:rPr lang="en-US" dirty="0" smtClean="0"/>
                        <a:t>2.5</a:t>
                      </a:r>
                    </a:p>
                    <a:p>
                      <a:endParaRPr lang="en-US" dirty="0"/>
                    </a:p>
                  </a:txBody>
                  <a:tcPr/>
                </a:tc>
                <a:tc>
                  <a:txBody>
                    <a:bodyPr/>
                    <a:lstStyle/>
                    <a:p>
                      <a:r>
                        <a:rPr lang="en-US" dirty="0" smtClean="0"/>
                        <a:t>3</a:t>
                      </a:r>
                    </a:p>
                    <a:p>
                      <a:r>
                        <a:rPr lang="en-US" dirty="0" smtClean="0"/>
                        <a:t>5</a:t>
                      </a:r>
                    </a:p>
                    <a:p>
                      <a:r>
                        <a:rPr lang="en-US" dirty="0" smtClean="0"/>
                        <a:t>-2.5</a:t>
                      </a:r>
                    </a:p>
                    <a:p>
                      <a:r>
                        <a:rPr lang="en-US" dirty="0" smtClean="0"/>
                        <a:t>3</a:t>
                      </a:r>
                    </a:p>
                    <a:p>
                      <a:r>
                        <a:rPr lang="en-US" dirty="0" smtClean="0"/>
                        <a:t>-1.5</a:t>
                      </a:r>
                    </a:p>
                    <a:p>
                      <a:r>
                        <a:rPr lang="en-US" dirty="0" smtClean="0"/>
                        <a:t>-1.5</a:t>
                      </a:r>
                    </a:p>
                    <a:p>
                      <a:r>
                        <a:rPr lang="en-US" dirty="0" smtClean="0"/>
                        <a:t>-2</a:t>
                      </a:r>
                    </a:p>
                    <a:p>
                      <a:r>
                        <a:rPr lang="en-US" dirty="0" smtClean="0"/>
                        <a:t>-1</a:t>
                      </a:r>
                    </a:p>
                    <a:p>
                      <a:r>
                        <a:rPr lang="en-US" dirty="0" smtClean="0"/>
                        <a:t>-1.4</a:t>
                      </a:r>
                    </a:p>
                    <a:p>
                      <a:r>
                        <a:rPr lang="en-US" dirty="0" smtClean="0"/>
                        <a:t>1.5</a:t>
                      </a:r>
                    </a:p>
                    <a:p>
                      <a:r>
                        <a:rPr lang="en-US" dirty="0" smtClean="0"/>
                        <a:t>2.5</a:t>
                      </a:r>
                      <a:endParaRPr lang="en-US" dirty="0"/>
                    </a:p>
                  </a:txBody>
                  <a:tcPr/>
                </a:tc>
                <a:tc>
                  <a:txBody>
                    <a:bodyPr/>
                    <a:lstStyle/>
                    <a:p>
                      <a:r>
                        <a:rPr lang="en-US" dirty="0" smtClean="0"/>
                        <a:t>0</a:t>
                      </a:r>
                    </a:p>
                    <a:p>
                      <a:r>
                        <a:rPr lang="en-US" dirty="0" smtClean="0"/>
                        <a:t>-1</a:t>
                      </a:r>
                    </a:p>
                    <a:p>
                      <a:r>
                        <a:rPr lang="en-US" dirty="0" smtClean="0"/>
                        <a:t>0</a:t>
                      </a:r>
                    </a:p>
                    <a:p>
                      <a:r>
                        <a:rPr lang="en-US" dirty="0" smtClean="0"/>
                        <a:t>0</a:t>
                      </a:r>
                    </a:p>
                    <a:p>
                      <a:r>
                        <a:rPr lang="en-US" dirty="0" smtClean="0"/>
                        <a:t>2</a:t>
                      </a:r>
                    </a:p>
                    <a:p>
                      <a:r>
                        <a:rPr lang="en-US" dirty="0" smtClean="0"/>
                        <a:t>0</a:t>
                      </a:r>
                    </a:p>
                    <a:p>
                      <a:r>
                        <a:rPr lang="en-US" dirty="0" smtClean="0"/>
                        <a:t>0</a:t>
                      </a:r>
                    </a:p>
                    <a:p>
                      <a:r>
                        <a:rPr lang="en-US" dirty="0" smtClean="0"/>
                        <a:t>2</a:t>
                      </a:r>
                    </a:p>
                    <a:p>
                      <a:r>
                        <a:rPr lang="en-US" dirty="0" smtClean="0"/>
                        <a:t>3</a:t>
                      </a:r>
                    </a:p>
                    <a:p>
                      <a:r>
                        <a:rPr lang="en-US" dirty="0" smtClean="0"/>
                        <a:t>4</a:t>
                      </a:r>
                    </a:p>
                    <a:p>
                      <a:r>
                        <a:rPr lang="en-US" dirty="0" smtClean="0"/>
                        <a:t>6</a:t>
                      </a:r>
                      <a:endParaRPr lang="en-US" dirty="0"/>
                    </a:p>
                  </a:txBody>
                  <a:tcPr/>
                </a:tc>
                <a:tc>
                  <a:txBody>
                    <a:bodyPr/>
                    <a:lstStyle/>
                    <a:p>
                      <a:r>
                        <a:rPr lang="en-US" dirty="0" smtClean="0"/>
                        <a:t>-2</a:t>
                      </a:r>
                    </a:p>
                    <a:p>
                      <a:r>
                        <a:rPr lang="en-US" dirty="0" smtClean="0"/>
                        <a:t>-3</a:t>
                      </a:r>
                    </a:p>
                    <a:p>
                      <a:r>
                        <a:rPr lang="en-US" dirty="0" smtClean="0"/>
                        <a:t>0</a:t>
                      </a:r>
                    </a:p>
                    <a:p>
                      <a:r>
                        <a:rPr lang="en-US" dirty="0" smtClean="0"/>
                        <a:t>1</a:t>
                      </a:r>
                    </a:p>
                    <a:p>
                      <a:r>
                        <a:rPr lang="en-US" dirty="0" smtClean="0"/>
                        <a:t>2.5</a:t>
                      </a:r>
                    </a:p>
                    <a:p>
                      <a:r>
                        <a:rPr lang="en-US" dirty="0" smtClean="0"/>
                        <a:t>.25</a:t>
                      </a:r>
                    </a:p>
                    <a:p>
                      <a:r>
                        <a:rPr lang="en-US" dirty="0" smtClean="0"/>
                        <a:t>-1</a:t>
                      </a:r>
                    </a:p>
                    <a:p>
                      <a:r>
                        <a:rPr lang="en-US" dirty="0" smtClean="0"/>
                        <a:t>0</a:t>
                      </a:r>
                    </a:p>
                    <a:p>
                      <a:r>
                        <a:rPr lang="en-US" dirty="0" smtClean="0"/>
                        <a:t>3</a:t>
                      </a:r>
                    </a:p>
                    <a:p>
                      <a:r>
                        <a:rPr lang="en-US" dirty="0" smtClean="0"/>
                        <a:t>3</a:t>
                      </a:r>
                    </a:p>
                    <a:p>
                      <a:r>
                        <a:rPr lang="en-US" dirty="0" smtClean="0"/>
                        <a:t>1</a:t>
                      </a:r>
                    </a:p>
                    <a:p>
                      <a:endParaRPr lang="en-US" dirty="0" smtClean="0"/>
                    </a:p>
                  </a:txBody>
                  <a:tcPr/>
                </a:tc>
              </a:tr>
            </a:tbl>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85949"/>
            <a:ext cx="7772400" cy="1143000"/>
          </a:xfrm>
        </p:spPr>
        <p:txBody>
          <a:bodyPr/>
          <a:lstStyle/>
          <a:p>
            <a:r>
              <a:rPr lang="en-US" dirty="0" smtClean="0"/>
              <a:t>Pd.</a:t>
            </a:r>
            <a:r>
              <a:rPr lang="en-US" dirty="0" smtClean="0"/>
              <a:t> 5 </a:t>
            </a:r>
            <a:r>
              <a:rPr lang="en-US" dirty="0" smtClean="0"/>
              <a:t>Data</a:t>
            </a:r>
            <a:endParaRPr lang="en-US" dirty="0"/>
          </a:p>
        </p:txBody>
      </p:sp>
      <p:graphicFrame>
        <p:nvGraphicFramePr>
          <p:cNvPr id="4" name="Content Placeholder 3"/>
          <p:cNvGraphicFramePr>
            <a:graphicFrameLocks noGrp="1"/>
          </p:cNvGraphicFramePr>
          <p:nvPr>
            <p:ph idx="1"/>
          </p:nvPr>
        </p:nvGraphicFramePr>
        <p:xfrm>
          <a:off x="685800" y="753651"/>
          <a:ext cx="7772400" cy="5669280"/>
        </p:xfrm>
        <a:graphic>
          <a:graphicData uri="http://schemas.openxmlformats.org/drawingml/2006/table">
            <a:tbl>
              <a:tblPr firstRow="1" bandRow="1">
                <a:tableStyleId>{5C22544A-7EE6-4342-B048-85BDC9FD1C3A}</a:tableStyleId>
              </a:tblPr>
              <a:tblGrid>
                <a:gridCol w="1943100"/>
                <a:gridCol w="1943100"/>
                <a:gridCol w="1943100"/>
                <a:gridCol w="1943100"/>
              </a:tblGrid>
              <a:tr h="510932">
                <a:tc>
                  <a:txBody>
                    <a:bodyPr/>
                    <a:lstStyle/>
                    <a:p>
                      <a:r>
                        <a:rPr lang="en-US" dirty="0" smtClean="0"/>
                        <a:t>Foot vs. Shoe</a:t>
                      </a:r>
                      <a:r>
                        <a:rPr lang="en-US" baseline="0" dirty="0" smtClean="0"/>
                        <a:t> M</a:t>
                      </a:r>
                      <a:endParaRPr lang="en-US" dirty="0"/>
                    </a:p>
                  </a:txBody>
                  <a:tcPr/>
                </a:tc>
                <a:tc>
                  <a:txBody>
                    <a:bodyPr/>
                    <a:lstStyle/>
                    <a:p>
                      <a:r>
                        <a:rPr lang="en-US" dirty="0" smtClean="0"/>
                        <a:t>F</a:t>
                      </a:r>
                      <a:endParaRPr lang="en-US" dirty="0"/>
                    </a:p>
                  </a:txBody>
                  <a:tcPr/>
                </a:tc>
                <a:tc>
                  <a:txBody>
                    <a:bodyPr/>
                    <a:lstStyle/>
                    <a:p>
                      <a:r>
                        <a:rPr lang="en-US" dirty="0" smtClean="0"/>
                        <a:t>Shoe vs. Height M</a:t>
                      </a:r>
                      <a:endParaRPr lang="en-US" dirty="0"/>
                    </a:p>
                  </a:txBody>
                  <a:tcPr/>
                </a:tc>
                <a:tc>
                  <a:txBody>
                    <a:bodyPr/>
                    <a:lstStyle/>
                    <a:p>
                      <a:r>
                        <a:rPr lang="en-US" dirty="0" smtClean="0"/>
                        <a:t>F</a:t>
                      </a:r>
                      <a:endParaRPr lang="en-US" dirty="0"/>
                    </a:p>
                  </a:txBody>
                  <a:tcPr/>
                </a:tc>
              </a:tr>
              <a:tr h="4890346">
                <a:tc>
                  <a:txBody>
                    <a:bodyPr/>
                    <a:lstStyle/>
                    <a:p>
                      <a:r>
                        <a:rPr lang="en-US" dirty="0" smtClean="0"/>
                        <a:t>1</a:t>
                      </a:r>
                    </a:p>
                    <a:p>
                      <a:r>
                        <a:rPr lang="en-US" dirty="0" smtClean="0"/>
                        <a:t>-1.5</a:t>
                      </a:r>
                    </a:p>
                    <a:p>
                      <a:r>
                        <a:rPr lang="en-US" dirty="0" smtClean="0"/>
                        <a:t>0</a:t>
                      </a:r>
                    </a:p>
                    <a:p>
                      <a:r>
                        <a:rPr lang="en-US" dirty="0" smtClean="0"/>
                        <a:t>-3.5</a:t>
                      </a:r>
                    </a:p>
                    <a:p>
                      <a:r>
                        <a:rPr lang="en-US" dirty="0" smtClean="0"/>
                        <a:t>-5</a:t>
                      </a:r>
                    </a:p>
                    <a:p>
                      <a:r>
                        <a:rPr lang="en-US" dirty="0" smtClean="0"/>
                        <a:t>+2.5</a:t>
                      </a:r>
                    </a:p>
                    <a:p>
                      <a:r>
                        <a:rPr lang="en-US" dirty="0" smtClean="0"/>
                        <a:t>1</a:t>
                      </a:r>
                    </a:p>
                    <a:p>
                      <a:r>
                        <a:rPr lang="en-US" dirty="0" smtClean="0"/>
                        <a:t>1</a:t>
                      </a:r>
                    </a:p>
                    <a:p>
                      <a:r>
                        <a:rPr lang="en-US" dirty="0" smtClean="0"/>
                        <a:t>-2</a:t>
                      </a:r>
                    </a:p>
                    <a:p>
                      <a:r>
                        <a:rPr lang="en-US" dirty="0" smtClean="0"/>
                        <a:t>-2</a:t>
                      </a:r>
                    </a:p>
                    <a:p>
                      <a:r>
                        <a:rPr lang="en-US" dirty="0" smtClean="0"/>
                        <a:t>-2</a:t>
                      </a:r>
                    </a:p>
                    <a:p>
                      <a:r>
                        <a:rPr lang="en-US" dirty="0" smtClean="0"/>
                        <a:t>-1.5</a:t>
                      </a:r>
                    </a:p>
                    <a:p>
                      <a:r>
                        <a:rPr lang="en-US" dirty="0" smtClean="0"/>
                        <a:t>2</a:t>
                      </a:r>
                    </a:p>
                    <a:p>
                      <a:r>
                        <a:rPr lang="en-US" dirty="0" smtClean="0"/>
                        <a:t>-3</a:t>
                      </a:r>
                    </a:p>
                    <a:p>
                      <a:r>
                        <a:rPr lang="en-US" dirty="0" smtClean="0"/>
                        <a:t>-1</a:t>
                      </a:r>
                    </a:p>
                    <a:p>
                      <a:r>
                        <a:rPr lang="en-US" dirty="0" smtClean="0"/>
                        <a:t>-1</a:t>
                      </a:r>
                    </a:p>
                    <a:p>
                      <a:r>
                        <a:rPr lang="en-US" dirty="0" smtClean="0"/>
                        <a:t>4</a:t>
                      </a:r>
                    </a:p>
                    <a:p>
                      <a:r>
                        <a:rPr lang="en-US" dirty="0" smtClean="0"/>
                        <a:t>1.5</a:t>
                      </a:r>
                    </a:p>
                  </a:txBody>
                  <a:tcPr/>
                </a:tc>
                <a:tc>
                  <a:txBody>
                    <a:bodyPr/>
                    <a:lstStyle/>
                    <a:p>
                      <a:r>
                        <a:rPr lang="en-US" dirty="0" smtClean="0"/>
                        <a:t>-1</a:t>
                      </a:r>
                    </a:p>
                    <a:p>
                      <a:r>
                        <a:rPr lang="en-US" dirty="0" smtClean="0"/>
                        <a:t>-1</a:t>
                      </a:r>
                    </a:p>
                    <a:p>
                      <a:r>
                        <a:rPr lang="en-US" dirty="0" smtClean="0"/>
                        <a:t>-1</a:t>
                      </a:r>
                    </a:p>
                    <a:p>
                      <a:r>
                        <a:rPr lang="en-US" dirty="0" smtClean="0"/>
                        <a:t>-.5</a:t>
                      </a:r>
                    </a:p>
                    <a:p>
                      <a:r>
                        <a:rPr lang="en-US" dirty="0" smtClean="0"/>
                        <a:t>-1.5</a:t>
                      </a:r>
                    </a:p>
                    <a:p>
                      <a:r>
                        <a:rPr lang="en-US" dirty="0" smtClean="0"/>
                        <a:t>-2</a:t>
                      </a:r>
                    </a:p>
                    <a:p>
                      <a:r>
                        <a:rPr lang="en-US" dirty="0" smtClean="0"/>
                        <a:t>-1</a:t>
                      </a:r>
                    </a:p>
                    <a:p>
                      <a:r>
                        <a:rPr lang="en-US" dirty="0" smtClean="0"/>
                        <a:t>-2</a:t>
                      </a:r>
                    </a:p>
                    <a:p>
                      <a:r>
                        <a:rPr lang="en-US" dirty="0" smtClean="0"/>
                        <a:t>1.5</a:t>
                      </a:r>
                    </a:p>
                    <a:p>
                      <a:r>
                        <a:rPr lang="en-US" dirty="0" smtClean="0"/>
                        <a:t>1</a:t>
                      </a:r>
                    </a:p>
                    <a:p>
                      <a:endParaRPr lang="en-US" dirty="0"/>
                    </a:p>
                  </a:txBody>
                  <a:tcPr/>
                </a:tc>
                <a:tc>
                  <a:txBody>
                    <a:bodyPr/>
                    <a:lstStyle/>
                    <a:p>
                      <a:r>
                        <a:rPr lang="en-US" dirty="0" smtClean="0"/>
                        <a:t>-4</a:t>
                      </a:r>
                    </a:p>
                    <a:p>
                      <a:r>
                        <a:rPr lang="en-US" dirty="0" smtClean="0"/>
                        <a:t>0</a:t>
                      </a:r>
                    </a:p>
                    <a:p>
                      <a:r>
                        <a:rPr lang="en-US" dirty="0" smtClean="0"/>
                        <a:t>4</a:t>
                      </a:r>
                    </a:p>
                    <a:p>
                      <a:r>
                        <a:rPr lang="en-US" dirty="0" smtClean="0"/>
                        <a:t>3</a:t>
                      </a:r>
                    </a:p>
                    <a:p>
                      <a:r>
                        <a:rPr lang="en-US" dirty="0" smtClean="0"/>
                        <a:t>3</a:t>
                      </a:r>
                    </a:p>
                    <a:p>
                      <a:r>
                        <a:rPr lang="en-US" dirty="0" smtClean="0"/>
                        <a:t>3</a:t>
                      </a:r>
                    </a:p>
                    <a:p>
                      <a:r>
                        <a:rPr lang="en-US" dirty="0" smtClean="0"/>
                        <a:t>4</a:t>
                      </a:r>
                    </a:p>
                    <a:p>
                      <a:r>
                        <a:rPr lang="en-US" dirty="0" smtClean="0"/>
                        <a:t>-1</a:t>
                      </a:r>
                    </a:p>
                    <a:p>
                      <a:r>
                        <a:rPr lang="en-US" dirty="0" smtClean="0"/>
                        <a:t>0</a:t>
                      </a:r>
                    </a:p>
                    <a:p>
                      <a:r>
                        <a:rPr lang="en-US" dirty="0" smtClean="0"/>
                        <a:t>-.5</a:t>
                      </a:r>
                    </a:p>
                    <a:p>
                      <a:r>
                        <a:rPr lang="en-US" dirty="0" smtClean="0"/>
                        <a:t>2</a:t>
                      </a:r>
                    </a:p>
                    <a:p>
                      <a:r>
                        <a:rPr lang="en-US" dirty="0" smtClean="0"/>
                        <a:t>0</a:t>
                      </a:r>
                    </a:p>
                    <a:p>
                      <a:r>
                        <a:rPr lang="en-US" dirty="0" smtClean="0"/>
                        <a:t>-2</a:t>
                      </a:r>
                    </a:p>
                    <a:p>
                      <a:r>
                        <a:rPr lang="en-US" dirty="0" smtClean="0"/>
                        <a:t>7</a:t>
                      </a:r>
                    </a:p>
                    <a:p>
                      <a:r>
                        <a:rPr lang="en-US" dirty="0" smtClean="0"/>
                        <a:t>-2</a:t>
                      </a:r>
                    </a:p>
                    <a:p>
                      <a:r>
                        <a:rPr lang="en-US" dirty="0" smtClean="0"/>
                        <a:t>8</a:t>
                      </a:r>
                    </a:p>
                    <a:p>
                      <a:r>
                        <a:rPr lang="en-US" dirty="0" smtClean="0"/>
                        <a:t>2</a:t>
                      </a:r>
                    </a:p>
                    <a:p>
                      <a:endParaRPr lang="en-US" dirty="0"/>
                    </a:p>
                  </a:txBody>
                  <a:tcPr/>
                </a:tc>
                <a:tc>
                  <a:txBody>
                    <a:bodyPr/>
                    <a:lstStyle/>
                    <a:p>
                      <a:r>
                        <a:rPr lang="en-US" dirty="0" smtClean="0"/>
                        <a:t>-1</a:t>
                      </a:r>
                    </a:p>
                    <a:p>
                      <a:r>
                        <a:rPr lang="en-US" dirty="0" smtClean="0"/>
                        <a:t>+.50</a:t>
                      </a:r>
                    </a:p>
                    <a:p>
                      <a:r>
                        <a:rPr lang="en-US" dirty="0" smtClean="0"/>
                        <a:t>1</a:t>
                      </a:r>
                    </a:p>
                    <a:p>
                      <a:r>
                        <a:rPr lang="en-US" dirty="0" smtClean="0"/>
                        <a:t>0</a:t>
                      </a:r>
                    </a:p>
                    <a:p>
                      <a:r>
                        <a:rPr lang="en-US" dirty="0" smtClean="0"/>
                        <a:t>1</a:t>
                      </a:r>
                    </a:p>
                    <a:p>
                      <a:r>
                        <a:rPr lang="en-US" dirty="0" smtClean="0"/>
                        <a:t>0</a:t>
                      </a:r>
                    </a:p>
                    <a:p>
                      <a:r>
                        <a:rPr lang="en-US" dirty="0" smtClean="0"/>
                        <a:t>5.5</a:t>
                      </a:r>
                    </a:p>
                    <a:p>
                      <a:r>
                        <a:rPr lang="en-US" dirty="0" smtClean="0"/>
                        <a:t>-2</a:t>
                      </a:r>
                    </a:p>
                    <a:p>
                      <a:r>
                        <a:rPr lang="en-US" dirty="0" smtClean="0"/>
                        <a:t>1</a:t>
                      </a:r>
                    </a:p>
                    <a:p>
                      <a:r>
                        <a:rPr lang="en-US" dirty="0" smtClean="0"/>
                        <a:t>-2</a:t>
                      </a:r>
                    </a:p>
                    <a:p>
                      <a:endParaRPr lang="en-US" dirty="0"/>
                    </a:p>
                  </a:txBody>
                  <a:tcPr/>
                </a:tc>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Drill</a:t>
            </a:r>
            <a:endParaRPr lang="en-US" dirty="0"/>
          </a:p>
        </p:txBody>
      </p:sp>
      <p:sp>
        <p:nvSpPr>
          <p:cNvPr id="3" name="Content Placeholder 2"/>
          <p:cNvSpPr>
            <a:spLocks noGrp="1"/>
          </p:cNvSpPr>
          <p:nvPr>
            <p:ph idx="1"/>
          </p:nvPr>
        </p:nvSpPr>
        <p:spPr>
          <a:xfrm>
            <a:off x="685800" y="1543201"/>
            <a:ext cx="7772400" cy="4552799"/>
          </a:xfrm>
        </p:spPr>
        <p:txBody>
          <a:bodyPr/>
          <a:lstStyle/>
          <a:p>
            <a:r>
              <a:rPr lang="en-US" dirty="0" smtClean="0"/>
              <a:t>Go to pg. 544 in the textbook and read about the OJ Simpson trial, and the impressions at the crime scene.</a:t>
            </a:r>
          </a:p>
          <a:p>
            <a:pPr lvl="1"/>
            <a:r>
              <a:rPr lang="en-US" dirty="0" smtClean="0"/>
              <a:t>What were the impressions from?</a:t>
            </a:r>
          </a:p>
          <a:p>
            <a:pPr lvl="1"/>
            <a:r>
              <a:rPr lang="en-US" dirty="0" smtClean="0"/>
              <a:t>What was the evidence linking OJ to the impressions?</a:t>
            </a:r>
          </a:p>
          <a:p>
            <a:pPr lvl="1"/>
            <a:r>
              <a:rPr lang="en-US" dirty="0" smtClean="0"/>
              <a:t>What was his defense against the evidence?</a:t>
            </a:r>
          </a:p>
          <a:p>
            <a:pPr lvl="1"/>
            <a:r>
              <a:rPr lang="en-US" dirty="0" smtClean="0"/>
              <a:t>Why didn’t the impressions have a role in his criminal trial?</a:t>
            </a:r>
          </a:p>
          <a:p>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772400" cy="1143000"/>
          </a:xfrm>
        </p:spPr>
        <p:txBody>
          <a:bodyPr/>
          <a:lstStyle/>
          <a:p>
            <a:r>
              <a:rPr lang="en-US" dirty="0" smtClean="0"/>
              <a:t>Pd. 6 Data</a:t>
            </a:r>
            <a:endParaRPr lang="en-US" dirty="0"/>
          </a:p>
        </p:txBody>
      </p:sp>
      <p:graphicFrame>
        <p:nvGraphicFramePr>
          <p:cNvPr id="4" name="Content Placeholder 3"/>
          <p:cNvGraphicFramePr>
            <a:graphicFrameLocks noGrp="1"/>
          </p:cNvGraphicFramePr>
          <p:nvPr>
            <p:ph idx="1"/>
          </p:nvPr>
        </p:nvGraphicFramePr>
        <p:xfrm>
          <a:off x="685800" y="1143000"/>
          <a:ext cx="7772400" cy="4846320"/>
        </p:xfrm>
        <a:graphic>
          <a:graphicData uri="http://schemas.openxmlformats.org/drawingml/2006/table">
            <a:tbl>
              <a:tblPr firstRow="1" bandRow="1">
                <a:tableStyleId>{5C22544A-7EE6-4342-B048-85BDC9FD1C3A}</a:tableStyleId>
              </a:tblPr>
              <a:tblGrid>
                <a:gridCol w="1943100"/>
                <a:gridCol w="1943100"/>
                <a:gridCol w="1943100"/>
                <a:gridCol w="1943100"/>
              </a:tblGrid>
              <a:tr h="266632">
                <a:tc>
                  <a:txBody>
                    <a:bodyPr/>
                    <a:lstStyle/>
                    <a:p>
                      <a:r>
                        <a:rPr lang="en-US" dirty="0" smtClean="0"/>
                        <a:t>Foot vs. Shoe</a:t>
                      </a:r>
                      <a:r>
                        <a:rPr lang="en-US" baseline="0" dirty="0" smtClean="0"/>
                        <a:t> M</a:t>
                      </a:r>
                      <a:endParaRPr lang="en-US" dirty="0"/>
                    </a:p>
                  </a:txBody>
                  <a:tcPr/>
                </a:tc>
                <a:tc>
                  <a:txBody>
                    <a:bodyPr/>
                    <a:lstStyle/>
                    <a:p>
                      <a:r>
                        <a:rPr lang="en-US" dirty="0" smtClean="0"/>
                        <a:t>F</a:t>
                      </a:r>
                      <a:endParaRPr lang="en-US" dirty="0"/>
                    </a:p>
                  </a:txBody>
                  <a:tcPr/>
                </a:tc>
                <a:tc>
                  <a:txBody>
                    <a:bodyPr/>
                    <a:lstStyle/>
                    <a:p>
                      <a:r>
                        <a:rPr lang="en-US" dirty="0" smtClean="0"/>
                        <a:t>Shoe vs. Height M</a:t>
                      </a:r>
                      <a:endParaRPr lang="en-US" dirty="0"/>
                    </a:p>
                  </a:txBody>
                  <a:tcPr/>
                </a:tc>
                <a:tc>
                  <a:txBody>
                    <a:bodyPr/>
                    <a:lstStyle/>
                    <a:p>
                      <a:r>
                        <a:rPr lang="en-US" dirty="0" smtClean="0"/>
                        <a:t>F</a:t>
                      </a:r>
                      <a:endParaRPr lang="en-US" dirty="0"/>
                    </a:p>
                  </a:txBody>
                  <a:tcPr/>
                </a:tc>
              </a:tr>
              <a:tr h="0">
                <a:tc>
                  <a:txBody>
                    <a:bodyPr/>
                    <a:lstStyle/>
                    <a:p>
                      <a:r>
                        <a:rPr lang="en-US" dirty="0" smtClean="0"/>
                        <a:t>-5</a:t>
                      </a:r>
                    </a:p>
                    <a:p>
                      <a:r>
                        <a:rPr lang="en-US" dirty="0" smtClean="0"/>
                        <a:t>-3</a:t>
                      </a:r>
                    </a:p>
                    <a:p>
                      <a:r>
                        <a:rPr lang="en-US" dirty="0" smtClean="0"/>
                        <a:t>1</a:t>
                      </a:r>
                    </a:p>
                    <a:p>
                      <a:r>
                        <a:rPr lang="en-US" dirty="0" smtClean="0"/>
                        <a:t>-4.5</a:t>
                      </a:r>
                    </a:p>
                    <a:p>
                      <a:r>
                        <a:rPr lang="en-US" dirty="0" smtClean="0"/>
                        <a:t>3.5</a:t>
                      </a:r>
                    </a:p>
                    <a:p>
                      <a:r>
                        <a:rPr lang="en-US" dirty="0" smtClean="0"/>
                        <a:t>4.5</a:t>
                      </a:r>
                    </a:p>
                    <a:p>
                      <a:r>
                        <a:rPr lang="en-US" dirty="0" smtClean="0"/>
                        <a:t>4.5</a:t>
                      </a:r>
                    </a:p>
                    <a:p>
                      <a:r>
                        <a:rPr lang="en-US" dirty="0" smtClean="0"/>
                        <a:t>-1</a:t>
                      </a:r>
                    </a:p>
                    <a:p>
                      <a:r>
                        <a:rPr lang="en-US" dirty="0" smtClean="0"/>
                        <a:t>-4</a:t>
                      </a:r>
                    </a:p>
                    <a:p>
                      <a:r>
                        <a:rPr lang="en-US" dirty="0" smtClean="0"/>
                        <a:t>2</a:t>
                      </a:r>
                    </a:p>
                    <a:p>
                      <a:r>
                        <a:rPr lang="en-US" dirty="0" smtClean="0"/>
                        <a:t>2.5</a:t>
                      </a:r>
                    </a:p>
                    <a:p>
                      <a:r>
                        <a:rPr lang="en-US" dirty="0" smtClean="0"/>
                        <a:t>-2</a:t>
                      </a:r>
                    </a:p>
                    <a:p>
                      <a:r>
                        <a:rPr lang="en-US" dirty="0" smtClean="0"/>
                        <a:t>.5</a:t>
                      </a:r>
                      <a:endParaRPr lang="en-US" dirty="0"/>
                    </a:p>
                  </a:txBody>
                  <a:tcPr/>
                </a:tc>
                <a:tc>
                  <a:txBody>
                    <a:bodyPr/>
                    <a:lstStyle/>
                    <a:p>
                      <a:r>
                        <a:rPr lang="en-US" dirty="0" smtClean="0"/>
                        <a:t>2.5</a:t>
                      </a:r>
                    </a:p>
                    <a:p>
                      <a:r>
                        <a:rPr lang="en-US" dirty="0" smtClean="0"/>
                        <a:t>1</a:t>
                      </a:r>
                    </a:p>
                    <a:p>
                      <a:r>
                        <a:rPr lang="en-US" dirty="0" smtClean="0"/>
                        <a:t>-.5</a:t>
                      </a:r>
                    </a:p>
                    <a:p>
                      <a:r>
                        <a:rPr lang="en-US" dirty="0" smtClean="0"/>
                        <a:t>0</a:t>
                      </a:r>
                    </a:p>
                    <a:p>
                      <a:r>
                        <a:rPr lang="en-US" dirty="0" smtClean="0"/>
                        <a:t>1.5</a:t>
                      </a:r>
                    </a:p>
                    <a:p>
                      <a:r>
                        <a:rPr lang="en-US" dirty="0" smtClean="0"/>
                        <a:t>-2.5</a:t>
                      </a:r>
                    </a:p>
                    <a:p>
                      <a:r>
                        <a:rPr lang="en-US" dirty="0" smtClean="0"/>
                        <a:t>2</a:t>
                      </a:r>
                    </a:p>
                    <a:p>
                      <a:r>
                        <a:rPr lang="en-US" dirty="0" smtClean="0"/>
                        <a:t>-.5</a:t>
                      </a:r>
                    </a:p>
                    <a:p>
                      <a:r>
                        <a:rPr lang="en-US" dirty="0" smtClean="0"/>
                        <a:t>2</a:t>
                      </a:r>
                    </a:p>
                    <a:p>
                      <a:r>
                        <a:rPr lang="en-US" dirty="0" smtClean="0"/>
                        <a:t>2.5</a:t>
                      </a:r>
                    </a:p>
                    <a:p>
                      <a:endParaRPr lang="en-US" dirty="0" smtClean="0"/>
                    </a:p>
                    <a:p>
                      <a:endParaRPr lang="en-US" dirty="0"/>
                    </a:p>
                  </a:txBody>
                  <a:tcPr/>
                </a:tc>
                <a:tc>
                  <a:txBody>
                    <a:bodyPr/>
                    <a:lstStyle/>
                    <a:p>
                      <a:r>
                        <a:rPr lang="en-US" dirty="0" smtClean="0"/>
                        <a:t>-3</a:t>
                      </a:r>
                    </a:p>
                    <a:p>
                      <a:r>
                        <a:rPr lang="en-US" dirty="0" smtClean="0"/>
                        <a:t>2</a:t>
                      </a:r>
                    </a:p>
                    <a:p>
                      <a:r>
                        <a:rPr lang="en-US" dirty="0" smtClean="0"/>
                        <a:t>8</a:t>
                      </a:r>
                    </a:p>
                    <a:p>
                      <a:r>
                        <a:rPr lang="en-US" dirty="0" smtClean="0"/>
                        <a:t>-9</a:t>
                      </a:r>
                    </a:p>
                    <a:p>
                      <a:r>
                        <a:rPr lang="en-US" dirty="0" smtClean="0"/>
                        <a:t>3</a:t>
                      </a:r>
                    </a:p>
                    <a:p>
                      <a:r>
                        <a:rPr lang="en-US" dirty="0" smtClean="0"/>
                        <a:t>2</a:t>
                      </a:r>
                    </a:p>
                    <a:p>
                      <a:r>
                        <a:rPr lang="en-US" dirty="0" smtClean="0"/>
                        <a:t>-1</a:t>
                      </a:r>
                    </a:p>
                    <a:p>
                      <a:r>
                        <a:rPr lang="en-US" dirty="0" smtClean="0"/>
                        <a:t>1</a:t>
                      </a:r>
                    </a:p>
                    <a:p>
                      <a:r>
                        <a:rPr lang="en-US" dirty="0" smtClean="0"/>
                        <a:t>-2</a:t>
                      </a:r>
                    </a:p>
                    <a:p>
                      <a:r>
                        <a:rPr lang="en-US" dirty="0" smtClean="0"/>
                        <a:t>5</a:t>
                      </a:r>
                    </a:p>
                    <a:p>
                      <a:r>
                        <a:rPr lang="en-US" dirty="0" smtClean="0"/>
                        <a:t>-1</a:t>
                      </a:r>
                    </a:p>
                    <a:p>
                      <a:r>
                        <a:rPr lang="en-US" dirty="0" smtClean="0"/>
                        <a:t>0</a:t>
                      </a:r>
                    </a:p>
                    <a:p>
                      <a:r>
                        <a:rPr lang="en-US" dirty="0" smtClean="0"/>
                        <a:t>3</a:t>
                      </a:r>
                    </a:p>
                    <a:p>
                      <a:endParaRPr lang="en-US" dirty="0" smtClean="0"/>
                    </a:p>
                    <a:p>
                      <a:endParaRPr lang="en-US" dirty="0"/>
                    </a:p>
                  </a:txBody>
                  <a:tcPr/>
                </a:tc>
                <a:tc>
                  <a:txBody>
                    <a:bodyPr/>
                    <a:lstStyle/>
                    <a:p>
                      <a:r>
                        <a:rPr lang="en-US" dirty="0" smtClean="0"/>
                        <a:t>0</a:t>
                      </a:r>
                    </a:p>
                    <a:p>
                      <a:r>
                        <a:rPr lang="en-US" dirty="0" smtClean="0"/>
                        <a:t>-6</a:t>
                      </a:r>
                    </a:p>
                    <a:p>
                      <a:r>
                        <a:rPr lang="en-US" dirty="0" smtClean="0"/>
                        <a:t>4</a:t>
                      </a:r>
                    </a:p>
                    <a:p>
                      <a:r>
                        <a:rPr lang="en-US" dirty="0" smtClean="0"/>
                        <a:t>-2</a:t>
                      </a:r>
                    </a:p>
                    <a:p>
                      <a:r>
                        <a:rPr lang="en-US" dirty="0" smtClean="0"/>
                        <a:t>.5</a:t>
                      </a:r>
                    </a:p>
                    <a:p>
                      <a:r>
                        <a:rPr lang="en-US" dirty="0" smtClean="0"/>
                        <a:t>-4</a:t>
                      </a:r>
                    </a:p>
                    <a:p>
                      <a:r>
                        <a:rPr lang="en-US" dirty="0" smtClean="0"/>
                        <a:t>1</a:t>
                      </a:r>
                    </a:p>
                    <a:p>
                      <a:r>
                        <a:rPr lang="en-US" dirty="0" smtClean="0"/>
                        <a:t>1</a:t>
                      </a:r>
                    </a:p>
                    <a:p>
                      <a:r>
                        <a:rPr lang="en-US" smtClean="0"/>
                        <a:t>1</a:t>
                      </a:r>
                    </a:p>
                    <a:p>
                      <a:r>
                        <a:rPr lang="en-US" dirty="0" smtClean="0"/>
                        <a:t>-7</a:t>
                      </a:r>
                    </a:p>
                    <a:p>
                      <a:endParaRPr lang="en-US" dirty="0"/>
                    </a:p>
                  </a:txBody>
                  <a:tcPr/>
                </a:tc>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Closure</a:t>
            </a:r>
            <a:endParaRPr lang="en-US" dirty="0"/>
          </a:p>
        </p:txBody>
      </p:sp>
      <p:sp>
        <p:nvSpPr>
          <p:cNvPr id="3" name="Content Placeholder 2"/>
          <p:cNvSpPr>
            <a:spLocks noGrp="1"/>
          </p:cNvSpPr>
          <p:nvPr>
            <p:ph idx="1"/>
          </p:nvPr>
        </p:nvSpPr>
        <p:spPr/>
        <p:txBody>
          <a:bodyPr/>
          <a:lstStyle/>
          <a:p>
            <a:r>
              <a:rPr lang="en-US" dirty="0" smtClean="0"/>
              <a:t>How could one disguise their shoe size?  </a:t>
            </a:r>
          </a:p>
          <a:p>
            <a:r>
              <a:rPr lang="en-US" dirty="0" smtClean="0"/>
              <a:t>Besides the shoe print, what are some </a:t>
            </a:r>
            <a:r>
              <a:rPr lang="en-US" smtClean="0"/>
              <a:t>things on a </a:t>
            </a:r>
            <a:r>
              <a:rPr lang="en-US" dirty="0" smtClean="0"/>
              <a:t>shoe that could be evidence?</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Pd. 6 </a:t>
            </a:r>
            <a:r>
              <a:rPr lang="en-US" smtClean="0"/>
              <a:t>– Hair </a:t>
            </a:r>
            <a:r>
              <a:rPr lang="en-US" dirty="0" smtClean="0"/>
              <a:t>and Fiber Quiz</a:t>
            </a:r>
            <a:endParaRPr lang="en-US" dirty="0"/>
          </a:p>
        </p:txBody>
      </p:sp>
      <p:sp>
        <p:nvSpPr>
          <p:cNvPr id="3" name="Content Placeholder 2"/>
          <p:cNvSpPr>
            <a:spLocks noGrp="1"/>
          </p:cNvSpPr>
          <p:nvPr>
            <p:ph idx="1"/>
          </p:nvPr>
        </p:nvSpPr>
        <p:spPr/>
        <p:txBody>
          <a:bodyPr/>
          <a:lstStyle/>
          <a:p>
            <a:r>
              <a:rPr lang="en-US" dirty="0" smtClean="0"/>
              <a:t>You need</a:t>
            </a:r>
          </a:p>
          <a:p>
            <a:pPr lvl="1"/>
            <a:r>
              <a:rPr lang="en-US" dirty="0" smtClean="0"/>
              <a:t>Pencil/Pen</a:t>
            </a:r>
          </a:p>
          <a:p>
            <a:pPr lvl="1"/>
            <a:r>
              <a:rPr lang="en-US" dirty="0" smtClean="0"/>
              <a:t>Two yellow folders</a:t>
            </a:r>
          </a:p>
          <a:p>
            <a:r>
              <a:rPr lang="en-US" dirty="0" smtClean="0"/>
              <a:t>When done, pick up</a:t>
            </a:r>
          </a:p>
          <a:p>
            <a:pPr lvl="1"/>
            <a:r>
              <a:rPr lang="en-US" dirty="0" smtClean="0"/>
              <a:t>Impression Evidence packet</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Date Announcements</a:t>
            </a:r>
            <a:endParaRPr lang="en-US" dirty="0"/>
          </a:p>
        </p:txBody>
      </p:sp>
      <p:sp>
        <p:nvSpPr>
          <p:cNvPr id="3" name="Content Placeholder 2"/>
          <p:cNvSpPr>
            <a:spLocks noGrp="1"/>
          </p:cNvSpPr>
          <p:nvPr>
            <p:ph idx="1"/>
          </p:nvPr>
        </p:nvSpPr>
        <p:spPr>
          <a:xfrm>
            <a:off x="1256680" y="2050620"/>
            <a:ext cx="7226920" cy="4339376"/>
          </a:xfrm>
        </p:spPr>
        <p:txBody>
          <a:bodyPr>
            <a:normAutofit/>
          </a:bodyPr>
          <a:lstStyle/>
          <a:p>
            <a:r>
              <a:rPr lang="en-US" dirty="0" smtClean="0"/>
              <a:t>Tuesday 4/21</a:t>
            </a:r>
          </a:p>
          <a:p>
            <a:pPr lvl="1"/>
            <a:r>
              <a:rPr lang="en-US" dirty="0" smtClean="0"/>
              <a:t>PM – come for make-up labs (N211)</a:t>
            </a:r>
          </a:p>
          <a:p>
            <a:r>
              <a:rPr lang="en-US" dirty="0" smtClean="0"/>
              <a:t>Wednesday 4/22 – NO Lion’s Time, SMOB and SGA elections</a:t>
            </a:r>
          </a:p>
          <a:p>
            <a:r>
              <a:rPr lang="en-US" dirty="0" smtClean="0"/>
              <a:t>Thursday 4/23 – PBIS (no, I don’t have a schedule)</a:t>
            </a:r>
          </a:p>
          <a:p>
            <a:r>
              <a:rPr lang="en-US" dirty="0" smtClean="0"/>
              <a:t>Friday 4/24 – </a:t>
            </a:r>
            <a:r>
              <a:rPr lang="en-US" dirty="0" err="1" smtClean="0"/>
              <a:t>Fandemonium</a:t>
            </a:r>
            <a:r>
              <a:rPr lang="en-US" dirty="0" smtClean="0"/>
              <a:t> Society Meeting in N211 </a:t>
            </a:r>
            <a:r>
              <a:rPr lang="en-US" dirty="0" err="1" smtClean="0">
                <a:sym typeface="Wingdings"/>
              </a:rPr>
              <a:t></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3" name="Content Placeholder 2"/>
          <p:cNvSpPr>
            <a:spLocks noGrp="1"/>
          </p:cNvSpPr>
          <p:nvPr>
            <p:ph idx="1"/>
          </p:nvPr>
        </p:nvSpPr>
        <p:spPr/>
        <p:txBody>
          <a:bodyPr/>
          <a:lstStyle/>
          <a:p>
            <a:r>
              <a:rPr lang="en-US" dirty="0" smtClean="0"/>
              <a:t>IWBAT</a:t>
            </a:r>
          </a:p>
          <a:p>
            <a:pPr lvl="1"/>
            <a:r>
              <a:rPr lang="en-US" dirty="0" smtClean="0"/>
              <a:t>define impression evidence and give examples, such as</a:t>
            </a:r>
          </a:p>
          <a:p>
            <a:pPr lvl="2"/>
            <a:r>
              <a:rPr lang="en-US" dirty="0" smtClean="0"/>
              <a:t>tool mark</a:t>
            </a:r>
          </a:p>
          <a:p>
            <a:pPr lvl="2"/>
            <a:r>
              <a:rPr lang="en-US" dirty="0" smtClean="0"/>
              <a:t>bite marks</a:t>
            </a:r>
          </a:p>
          <a:p>
            <a:pPr lvl="2"/>
            <a:r>
              <a:rPr lang="en-US" dirty="0" smtClean="0"/>
              <a:t>shoe prints</a:t>
            </a:r>
          </a:p>
          <a:p>
            <a:pPr lvl="2"/>
            <a:r>
              <a:rPr lang="en-US" dirty="0" smtClean="0"/>
              <a:t>tire prints</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50" name="Text Box 7"/>
          <p:cNvSpPr txBox="1">
            <a:spLocks noChangeArrowheads="1"/>
          </p:cNvSpPr>
          <p:nvPr/>
        </p:nvSpPr>
        <p:spPr bwMode="auto">
          <a:xfrm>
            <a:off x="3962400" y="6583363"/>
            <a:ext cx="5029200" cy="274637"/>
          </a:xfrm>
          <a:prstGeom prst="rect">
            <a:avLst/>
          </a:prstGeom>
          <a:noFill/>
          <a:ln w="9525">
            <a:noFill/>
            <a:miter lim="800000"/>
            <a:headEnd/>
            <a:tailEnd/>
          </a:ln>
        </p:spPr>
        <p:txBody>
          <a:bodyPr>
            <a:prstTxWarp prst="textNoShape">
              <a:avLst/>
            </a:prstTxWarp>
            <a:spAutoFit/>
          </a:bodyPr>
          <a:lstStyle/>
          <a:p>
            <a:pPr algn="r">
              <a:spcBef>
                <a:spcPct val="50000"/>
              </a:spcBef>
            </a:pPr>
            <a:r>
              <a:rPr lang="en-US" sz="1200">
                <a:latin typeface="Times New Roman" charset="0"/>
              </a:rPr>
              <a:t>Presentation developed by T. Trimpe 2007   http://sciencespot.net</a:t>
            </a:r>
          </a:p>
        </p:txBody>
      </p:sp>
      <p:pic>
        <p:nvPicPr>
          <p:cNvPr id="2051" name="Picture 7" descr="j0416014"/>
          <p:cNvPicPr>
            <a:picLocks noChangeAspect="1" noChangeArrowheads="1"/>
          </p:cNvPicPr>
          <p:nvPr/>
        </p:nvPicPr>
        <p:blipFill>
          <a:blip r:embed="rId2"/>
          <a:srcRect/>
          <a:stretch>
            <a:fillRect/>
          </a:stretch>
        </p:blipFill>
        <p:spPr bwMode="auto">
          <a:xfrm rot="-693641">
            <a:off x="4148295" y="157516"/>
            <a:ext cx="1778000" cy="2035175"/>
          </a:xfrm>
          <a:prstGeom prst="rect">
            <a:avLst/>
          </a:prstGeom>
          <a:noFill/>
          <a:ln w="9525">
            <a:noFill/>
            <a:miter lim="800000"/>
            <a:headEnd/>
            <a:tailEnd/>
          </a:ln>
        </p:spPr>
      </p:pic>
      <p:pic>
        <p:nvPicPr>
          <p:cNvPr id="2052" name="Picture 8" descr="j0432662"/>
          <p:cNvPicPr>
            <a:picLocks noChangeAspect="1" noChangeArrowheads="1"/>
          </p:cNvPicPr>
          <p:nvPr/>
        </p:nvPicPr>
        <p:blipFill>
          <a:blip r:embed="rId3"/>
          <a:srcRect/>
          <a:stretch>
            <a:fillRect/>
          </a:stretch>
        </p:blipFill>
        <p:spPr bwMode="auto">
          <a:xfrm>
            <a:off x="84138" y="2476500"/>
            <a:ext cx="2209800" cy="1981200"/>
          </a:xfrm>
          <a:prstGeom prst="rect">
            <a:avLst/>
          </a:prstGeom>
          <a:noFill/>
          <a:ln w="9525">
            <a:noFill/>
            <a:miter lim="800000"/>
            <a:headEnd/>
            <a:tailEnd/>
          </a:ln>
        </p:spPr>
      </p:pic>
      <p:pic>
        <p:nvPicPr>
          <p:cNvPr id="2053" name="Picture 9" descr="sy00550_"/>
          <p:cNvPicPr>
            <a:picLocks noChangeAspect="1" noChangeArrowheads="1"/>
          </p:cNvPicPr>
          <p:nvPr/>
        </p:nvPicPr>
        <p:blipFill>
          <a:blip r:embed="rId4"/>
          <a:srcRect/>
          <a:stretch>
            <a:fillRect/>
          </a:stretch>
        </p:blipFill>
        <p:spPr bwMode="auto">
          <a:xfrm rot="-822917">
            <a:off x="7861300" y="2662770"/>
            <a:ext cx="1803400" cy="1930400"/>
          </a:xfrm>
          <a:prstGeom prst="rect">
            <a:avLst/>
          </a:prstGeom>
          <a:noFill/>
          <a:ln w="9525">
            <a:noFill/>
            <a:miter lim="800000"/>
            <a:headEnd/>
            <a:tailEnd/>
          </a:ln>
        </p:spPr>
      </p:pic>
      <p:sp>
        <p:nvSpPr>
          <p:cNvPr id="2054" name="WordArt 5"/>
          <p:cNvSpPr>
            <a:spLocks noChangeArrowheads="1" noChangeShapeType="1" noTextEdit="1"/>
          </p:cNvSpPr>
          <p:nvPr/>
        </p:nvSpPr>
        <p:spPr bwMode="auto">
          <a:xfrm>
            <a:off x="2057400" y="457200"/>
            <a:ext cx="6705600" cy="3429000"/>
          </a:xfrm>
          <a:prstGeom prst="rect">
            <a:avLst/>
          </a:prstGeom>
        </p:spPr>
        <p:txBody>
          <a:bodyPr wrap="none" fromWordArt="1">
            <a:prstTxWarp prst="textPlain">
              <a:avLst>
                <a:gd name="adj" fmla="val 50000"/>
              </a:avLst>
            </a:prstTxWarp>
          </a:bodyPr>
          <a:lstStyle/>
          <a:p>
            <a:pPr algn="ctr"/>
            <a:r>
              <a:rPr lang="en-US" sz="3600" kern="10">
                <a:ln w="38100">
                  <a:solidFill>
                    <a:srgbClr val="000000"/>
                  </a:solidFill>
                  <a:round/>
                  <a:headEnd/>
                  <a:tailEnd/>
                </a:ln>
                <a:solidFill>
                  <a:srgbClr val="FF6600"/>
                </a:solidFill>
                <a:effectLst>
                  <a:outerShdw blurRad="63500" dist="107763" dir="18900000" algn="ctr" rotWithShape="0">
                    <a:srgbClr val="868686">
                      <a:alpha val="50000"/>
                    </a:srgbClr>
                  </a:outerShdw>
                </a:effectLst>
                <a:latin typeface="Cooper Black"/>
                <a:ea typeface="Cooper Black"/>
                <a:cs typeface="Cooper Black"/>
              </a:rPr>
              <a:t>“Impressive” </a:t>
            </a:r>
          </a:p>
        </p:txBody>
      </p:sp>
      <p:sp>
        <p:nvSpPr>
          <p:cNvPr id="2055" name="WordArt 5"/>
          <p:cNvSpPr>
            <a:spLocks noChangeArrowheads="1" noChangeShapeType="1" noTextEdit="1"/>
          </p:cNvSpPr>
          <p:nvPr/>
        </p:nvSpPr>
        <p:spPr bwMode="auto">
          <a:xfrm>
            <a:off x="2362200" y="3857625"/>
            <a:ext cx="6019800" cy="1933575"/>
          </a:xfrm>
          <a:prstGeom prst="rect">
            <a:avLst/>
          </a:prstGeom>
        </p:spPr>
        <p:txBody>
          <a:bodyPr wrap="none" fromWordArt="1">
            <a:prstTxWarp prst="textPlain">
              <a:avLst>
                <a:gd name="adj" fmla="val 50000"/>
              </a:avLst>
            </a:prstTxWarp>
          </a:bodyPr>
          <a:lstStyle/>
          <a:p>
            <a:pPr algn="ctr"/>
            <a:r>
              <a:rPr lang="en-US" sz="3600" kern="10">
                <a:ln w="38100">
                  <a:solidFill>
                    <a:srgbClr val="000000"/>
                  </a:solidFill>
                  <a:round/>
                  <a:headEnd/>
                  <a:tailEnd/>
                </a:ln>
                <a:solidFill>
                  <a:srgbClr val="FF6600"/>
                </a:solidFill>
                <a:effectLst>
                  <a:outerShdw blurRad="63500" dist="107763" dir="18900000" algn="ctr" rotWithShape="0">
                    <a:srgbClr val="868686">
                      <a:alpha val="50000"/>
                    </a:srgbClr>
                  </a:outerShdw>
                </a:effectLst>
                <a:latin typeface="Cooper Black"/>
                <a:ea typeface="Cooper Black"/>
                <a:cs typeface="Cooper Black"/>
              </a:rPr>
              <a:t>Evidence</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4" name="Text Box 4"/>
          <p:cNvSpPr txBox="1">
            <a:spLocks noChangeArrowheads="1"/>
          </p:cNvSpPr>
          <p:nvPr/>
        </p:nvSpPr>
        <p:spPr bwMode="auto">
          <a:xfrm>
            <a:off x="228600" y="1313656"/>
            <a:ext cx="6629400" cy="646113"/>
          </a:xfrm>
          <a:prstGeom prst="rect">
            <a:avLst/>
          </a:prstGeom>
          <a:noFill/>
          <a:ln w="9525">
            <a:noFill/>
            <a:miter lim="800000"/>
            <a:headEnd/>
            <a:tailEnd/>
          </a:ln>
        </p:spPr>
        <p:txBody>
          <a:bodyPr>
            <a:prstTxWarp prst="textNoShape">
              <a:avLst/>
            </a:prstTxWarp>
            <a:spAutoFit/>
          </a:bodyPr>
          <a:lstStyle/>
          <a:p>
            <a:pPr algn="just"/>
            <a:r>
              <a:rPr lang="en-US" dirty="0">
                <a:latin typeface="Times New Roman" charset="0"/>
              </a:rPr>
              <a:t>Impression evidence can be defined as </a:t>
            </a:r>
            <a:r>
              <a:rPr lang="en-US" b="1" dirty="0">
                <a:latin typeface="Times New Roman" charset="0"/>
              </a:rPr>
              <a:t>objects</a:t>
            </a:r>
            <a:r>
              <a:rPr lang="en-US" dirty="0">
                <a:latin typeface="Times New Roman" charset="0"/>
              </a:rPr>
              <a:t> or </a:t>
            </a:r>
            <a:r>
              <a:rPr lang="en-US" b="1" dirty="0">
                <a:latin typeface="Times New Roman" charset="0"/>
              </a:rPr>
              <a:t>materials</a:t>
            </a:r>
            <a:r>
              <a:rPr lang="en-US" dirty="0">
                <a:latin typeface="Times New Roman" charset="0"/>
              </a:rPr>
              <a:t> that have retained the characteristics of other objects through direct </a:t>
            </a:r>
            <a:r>
              <a:rPr lang="en-US" b="1" dirty="0">
                <a:latin typeface="Times New Roman" charset="0"/>
              </a:rPr>
              <a:t>contact</a:t>
            </a:r>
            <a:r>
              <a:rPr lang="en-US" dirty="0">
                <a:latin typeface="Times New Roman" charset="0"/>
              </a:rPr>
              <a:t>. </a:t>
            </a:r>
            <a:endParaRPr lang="en-US" dirty="0">
              <a:latin typeface="Times New Roman" charset="0"/>
              <a:ea typeface="Times New Roman" charset="0"/>
              <a:cs typeface="Times New Roman" charset="0"/>
            </a:endParaRPr>
          </a:p>
        </p:txBody>
      </p:sp>
      <p:sp>
        <p:nvSpPr>
          <p:cNvPr id="3075" name="Text Box 4"/>
          <p:cNvSpPr txBox="1">
            <a:spLocks noChangeArrowheads="1"/>
          </p:cNvSpPr>
          <p:nvPr/>
        </p:nvSpPr>
        <p:spPr bwMode="auto">
          <a:xfrm>
            <a:off x="228600" y="2020888"/>
            <a:ext cx="5867400" cy="3694112"/>
          </a:xfrm>
          <a:prstGeom prst="rect">
            <a:avLst/>
          </a:prstGeom>
          <a:noFill/>
          <a:ln w="9525">
            <a:noFill/>
            <a:miter lim="800000"/>
            <a:headEnd/>
            <a:tailEnd/>
          </a:ln>
        </p:spPr>
        <p:txBody>
          <a:bodyPr>
            <a:prstTxWarp prst="textNoShape">
              <a:avLst/>
            </a:prstTxWarp>
            <a:spAutoFit/>
          </a:bodyPr>
          <a:lstStyle/>
          <a:p>
            <a:pPr algn="just"/>
            <a:r>
              <a:rPr lang="en-US" dirty="0">
                <a:latin typeface="Times New Roman" charset="0"/>
                <a:ea typeface="Times New Roman" charset="0"/>
                <a:cs typeface="Times New Roman" charset="0"/>
              </a:rPr>
              <a:t>Impressions are created when one object is pressed against another material with enough </a:t>
            </a:r>
            <a:r>
              <a:rPr lang="en-US" b="1" dirty="0">
                <a:latin typeface="Times New Roman" charset="0"/>
                <a:ea typeface="Times New Roman" charset="0"/>
                <a:cs typeface="Times New Roman" charset="0"/>
              </a:rPr>
              <a:t>force</a:t>
            </a:r>
            <a:r>
              <a:rPr lang="en-US" dirty="0">
                <a:latin typeface="Times New Roman" charset="0"/>
                <a:ea typeface="Times New Roman" charset="0"/>
                <a:cs typeface="Times New Roman" charset="0"/>
              </a:rPr>
              <a:t> to leave an impression of the object.  </a:t>
            </a:r>
          </a:p>
          <a:p>
            <a:pPr algn="just"/>
            <a:endParaRPr lang="en-US" b="1" dirty="0">
              <a:latin typeface="Times New Roman" charset="0"/>
              <a:ea typeface="Times New Roman" charset="0"/>
              <a:cs typeface="Times New Roman" charset="0"/>
            </a:endParaRPr>
          </a:p>
          <a:p>
            <a:pPr algn="just"/>
            <a:r>
              <a:rPr lang="en-US" b="1" dirty="0">
                <a:latin typeface="Times New Roman" charset="0"/>
              </a:rPr>
              <a:t>Shoeprints, tool marks,</a:t>
            </a:r>
            <a:r>
              <a:rPr lang="en-US" dirty="0">
                <a:latin typeface="Times New Roman" charset="0"/>
              </a:rPr>
              <a:t> </a:t>
            </a:r>
            <a:r>
              <a:rPr lang="en-US" b="1" dirty="0">
                <a:latin typeface="Times New Roman" charset="0"/>
              </a:rPr>
              <a:t>tire tracks</a:t>
            </a:r>
            <a:r>
              <a:rPr lang="en-US" dirty="0">
                <a:latin typeface="Times New Roman" charset="0"/>
              </a:rPr>
              <a:t>, </a:t>
            </a:r>
            <a:r>
              <a:rPr lang="en-US" b="1" dirty="0">
                <a:latin typeface="Times New Roman" charset="0"/>
              </a:rPr>
              <a:t>bite marks</a:t>
            </a:r>
            <a:r>
              <a:rPr lang="en-US" dirty="0">
                <a:latin typeface="Times New Roman" charset="0"/>
              </a:rPr>
              <a:t>, and </a:t>
            </a:r>
            <a:r>
              <a:rPr lang="en-US" b="1" dirty="0">
                <a:latin typeface="Times New Roman" charset="0"/>
              </a:rPr>
              <a:t>marks</a:t>
            </a:r>
            <a:r>
              <a:rPr lang="en-US" dirty="0">
                <a:latin typeface="Times New Roman" charset="0"/>
              </a:rPr>
              <a:t> on a </a:t>
            </a:r>
            <a:r>
              <a:rPr lang="en-US" b="1" dirty="0">
                <a:latin typeface="Times New Roman" charset="0"/>
              </a:rPr>
              <a:t>fired  bullet </a:t>
            </a:r>
            <a:r>
              <a:rPr lang="en-US" dirty="0">
                <a:latin typeface="Times New Roman" charset="0"/>
              </a:rPr>
              <a:t>are several examples of impression evidence. </a:t>
            </a:r>
          </a:p>
          <a:p>
            <a:pPr algn="just"/>
            <a:endParaRPr lang="en-US" dirty="0">
              <a:latin typeface="Times New Roman" charset="0"/>
            </a:endParaRPr>
          </a:p>
          <a:p>
            <a:pPr algn="just"/>
            <a:r>
              <a:rPr lang="en-US" dirty="0">
                <a:latin typeface="Times New Roman" charset="0"/>
              </a:rPr>
              <a:t>Impressions may be found in or on many different types of </a:t>
            </a:r>
            <a:r>
              <a:rPr lang="en-US" b="1" dirty="0">
                <a:latin typeface="Times New Roman" charset="0"/>
              </a:rPr>
              <a:t>materials</a:t>
            </a:r>
            <a:r>
              <a:rPr lang="en-US" dirty="0">
                <a:latin typeface="Times New Roman" charset="0"/>
              </a:rPr>
              <a:t>. The</a:t>
            </a:r>
            <a:r>
              <a:rPr lang="en-US" b="1" dirty="0">
                <a:latin typeface="Times New Roman" charset="0"/>
              </a:rPr>
              <a:t> quality </a:t>
            </a:r>
            <a:r>
              <a:rPr lang="en-US" dirty="0">
                <a:latin typeface="Times New Roman" charset="0"/>
              </a:rPr>
              <a:t>of the impression depends on the object making the impression</a:t>
            </a:r>
            <a:r>
              <a:rPr lang="en-US" b="1" dirty="0">
                <a:latin typeface="Times New Roman" charset="0"/>
              </a:rPr>
              <a:t> </a:t>
            </a:r>
            <a:r>
              <a:rPr lang="en-US" dirty="0">
                <a:latin typeface="Times New Roman" charset="0"/>
              </a:rPr>
              <a:t>and</a:t>
            </a:r>
            <a:r>
              <a:rPr lang="en-US" b="1" dirty="0">
                <a:latin typeface="Times New Roman" charset="0"/>
              </a:rPr>
              <a:t> </a:t>
            </a:r>
            <a:r>
              <a:rPr lang="en-US" dirty="0">
                <a:latin typeface="Times New Roman" charset="0"/>
              </a:rPr>
              <a:t>the</a:t>
            </a:r>
            <a:r>
              <a:rPr lang="en-US" b="1" dirty="0">
                <a:latin typeface="Times New Roman" charset="0"/>
              </a:rPr>
              <a:t> </a:t>
            </a:r>
            <a:r>
              <a:rPr lang="en-US" dirty="0">
                <a:latin typeface="Times New Roman" charset="0"/>
              </a:rPr>
              <a:t>surface conditions, such as how hard or soft it is and what type of material it is (soil, mud, dust, concrete, grass, skin, etc.)</a:t>
            </a:r>
          </a:p>
        </p:txBody>
      </p:sp>
      <p:sp>
        <p:nvSpPr>
          <p:cNvPr id="3076" name="TextBox 6"/>
          <p:cNvSpPr txBox="1">
            <a:spLocks noChangeArrowheads="1"/>
          </p:cNvSpPr>
          <p:nvPr/>
        </p:nvSpPr>
        <p:spPr bwMode="auto">
          <a:xfrm>
            <a:off x="0" y="6381750"/>
            <a:ext cx="7496175" cy="400050"/>
          </a:xfrm>
          <a:prstGeom prst="rect">
            <a:avLst/>
          </a:prstGeom>
          <a:noFill/>
          <a:ln w="9525">
            <a:noFill/>
            <a:miter lim="800000"/>
            <a:headEnd/>
            <a:tailEnd/>
          </a:ln>
        </p:spPr>
        <p:txBody>
          <a:bodyPr>
            <a:prstTxWarp prst="textNoShape">
              <a:avLst/>
            </a:prstTxWarp>
            <a:spAutoFit/>
          </a:bodyPr>
          <a:lstStyle/>
          <a:p>
            <a:r>
              <a:rPr lang="en-US" sz="1000">
                <a:latin typeface="Times New Roman" charset="0"/>
                <a:ea typeface="Times New Roman" charset="0"/>
                <a:cs typeface="Times New Roman" charset="0"/>
              </a:rPr>
              <a:t>Images: http://upload.wikimedia.org/wikipedia/commons/archive/6/61/20070917141644!Shoeprint(forensic).jpg and</a:t>
            </a:r>
            <a:br>
              <a:rPr lang="en-US" sz="1000">
                <a:latin typeface="Times New Roman" charset="0"/>
                <a:ea typeface="Times New Roman" charset="0"/>
                <a:cs typeface="Times New Roman" charset="0"/>
              </a:rPr>
            </a:br>
            <a:r>
              <a:rPr lang="en-US" sz="1000">
                <a:latin typeface="Times New Roman" charset="0"/>
                <a:ea typeface="Times New Roman" charset="0"/>
                <a:cs typeface="Times New Roman" charset="0"/>
              </a:rPr>
              <a:t> http://www.topmark.co.nz/images/content/tmpics01/gallery-s/SilipressionTeethMold.jpg</a:t>
            </a:r>
          </a:p>
        </p:txBody>
      </p:sp>
      <p:pic>
        <p:nvPicPr>
          <p:cNvPr id="3079" name="Picture 7"/>
          <p:cNvPicPr>
            <a:picLocks noChangeAspect="1" noChangeArrowheads="1"/>
          </p:cNvPicPr>
          <p:nvPr/>
        </p:nvPicPr>
        <p:blipFill>
          <a:blip r:embed="rId2"/>
          <a:srcRect/>
          <a:stretch>
            <a:fillRect/>
          </a:stretch>
        </p:blipFill>
        <p:spPr bwMode="auto">
          <a:xfrm>
            <a:off x="6124575" y="2209800"/>
            <a:ext cx="2714625" cy="3017838"/>
          </a:xfrm>
          <a:prstGeom prst="rect">
            <a:avLst/>
          </a:prstGeom>
          <a:noFill/>
          <a:ln w="9525">
            <a:noFill/>
            <a:miter lim="800000"/>
            <a:headEnd/>
            <a:tailEnd/>
          </a:ln>
        </p:spPr>
      </p:pic>
      <p:sp>
        <p:nvSpPr>
          <p:cNvPr id="3080" name="Text Box 4"/>
          <p:cNvSpPr txBox="1">
            <a:spLocks noChangeArrowheads="1"/>
          </p:cNvSpPr>
          <p:nvPr/>
        </p:nvSpPr>
        <p:spPr bwMode="auto">
          <a:xfrm>
            <a:off x="0" y="0"/>
            <a:ext cx="9144000" cy="708025"/>
          </a:xfrm>
          <a:prstGeom prst="rect">
            <a:avLst/>
          </a:prstGeom>
          <a:solidFill>
            <a:srgbClr val="FF6600"/>
          </a:solidFill>
          <a:ln w="9525">
            <a:noFill/>
            <a:miter lim="800000"/>
            <a:headEnd/>
            <a:tailEnd/>
          </a:ln>
        </p:spPr>
        <p:txBody>
          <a:bodyPr>
            <a:prstTxWarp prst="textNoShape">
              <a:avLst/>
            </a:prstTxWarp>
            <a:spAutoFit/>
          </a:bodyPr>
          <a:lstStyle/>
          <a:p>
            <a:pPr algn="ctr"/>
            <a:r>
              <a:rPr lang="en-US" sz="4000" b="1">
                <a:latin typeface="Times New Roman" charset="0"/>
              </a:rPr>
              <a:t>What is impression evidence?</a:t>
            </a:r>
            <a:endParaRPr lang="en-US" sz="4000">
              <a:latin typeface="Times New Roman" charset="0"/>
            </a:endParaRPr>
          </a:p>
        </p:txBody>
      </p:sp>
      <p:pic>
        <p:nvPicPr>
          <p:cNvPr id="3081" name="Picture 8"/>
          <p:cNvPicPr>
            <a:picLocks noChangeAspect="1" noChangeArrowheads="1"/>
          </p:cNvPicPr>
          <p:nvPr/>
        </p:nvPicPr>
        <p:blipFill>
          <a:blip r:embed="rId3"/>
          <a:srcRect/>
          <a:stretch>
            <a:fillRect/>
          </a:stretch>
        </p:blipFill>
        <p:spPr bwMode="auto">
          <a:xfrm>
            <a:off x="7119938" y="838200"/>
            <a:ext cx="1714500" cy="1285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8" name="Text Box 4"/>
          <p:cNvSpPr txBox="1">
            <a:spLocks noChangeArrowheads="1"/>
          </p:cNvSpPr>
          <p:nvPr/>
        </p:nvSpPr>
        <p:spPr bwMode="auto">
          <a:xfrm>
            <a:off x="0" y="0"/>
            <a:ext cx="9144000" cy="708025"/>
          </a:xfrm>
          <a:prstGeom prst="rect">
            <a:avLst/>
          </a:prstGeom>
          <a:solidFill>
            <a:srgbClr val="FF6600"/>
          </a:solidFill>
          <a:ln w="9525">
            <a:noFill/>
            <a:miter lim="800000"/>
            <a:headEnd/>
            <a:tailEnd/>
          </a:ln>
        </p:spPr>
        <p:txBody>
          <a:bodyPr>
            <a:prstTxWarp prst="textNoShape">
              <a:avLst/>
            </a:prstTxWarp>
            <a:spAutoFit/>
          </a:bodyPr>
          <a:lstStyle/>
          <a:p>
            <a:pPr algn="ctr">
              <a:spcBef>
                <a:spcPct val="50000"/>
              </a:spcBef>
            </a:pPr>
            <a:r>
              <a:rPr lang="en-US" sz="4000" b="1">
                <a:latin typeface="Times New Roman" charset="0"/>
              </a:rPr>
              <a:t>Collection Methods</a:t>
            </a:r>
          </a:p>
        </p:txBody>
      </p:sp>
      <p:sp>
        <p:nvSpPr>
          <p:cNvPr id="4099" name="Text Box 4"/>
          <p:cNvSpPr txBox="1">
            <a:spLocks noChangeArrowheads="1"/>
          </p:cNvSpPr>
          <p:nvPr/>
        </p:nvSpPr>
        <p:spPr bwMode="auto">
          <a:xfrm>
            <a:off x="152400" y="1285875"/>
            <a:ext cx="6324600" cy="4800600"/>
          </a:xfrm>
          <a:prstGeom prst="rect">
            <a:avLst/>
          </a:prstGeom>
          <a:noFill/>
          <a:ln w="9525">
            <a:noFill/>
            <a:miter lim="800000"/>
            <a:headEnd/>
            <a:tailEnd/>
          </a:ln>
        </p:spPr>
        <p:txBody>
          <a:bodyPr>
            <a:prstTxWarp prst="textNoShape">
              <a:avLst/>
            </a:prstTxWarp>
            <a:spAutoFit/>
          </a:bodyPr>
          <a:lstStyle/>
          <a:p>
            <a:pPr algn="just"/>
            <a:r>
              <a:rPr lang="en-US" dirty="0">
                <a:latin typeface="Times New Roman" charset="0"/>
              </a:rPr>
              <a:t>Investigators analyze the impression evidence to find unique </a:t>
            </a:r>
            <a:r>
              <a:rPr lang="en-US" b="1" dirty="0">
                <a:latin typeface="Times New Roman" charset="0"/>
              </a:rPr>
              <a:t>characteristics</a:t>
            </a:r>
            <a:r>
              <a:rPr lang="en-US" dirty="0">
                <a:latin typeface="Times New Roman" charset="0"/>
              </a:rPr>
              <a:t> to link shoes, tires, tools, and other objects found in a suspect’s possession to evidence at a crime scene.</a:t>
            </a:r>
          </a:p>
          <a:p>
            <a:pPr algn="just"/>
            <a:endParaRPr lang="en-US" b="1" dirty="0">
              <a:latin typeface="Times New Roman" charset="0"/>
              <a:ea typeface="Times New Roman" charset="0"/>
              <a:cs typeface="Times New Roman" charset="0"/>
            </a:endParaRPr>
          </a:p>
          <a:p>
            <a:pPr algn="just"/>
            <a:r>
              <a:rPr lang="en-US" b="1" dirty="0">
                <a:latin typeface="Times New Roman" charset="0"/>
                <a:ea typeface="Times New Roman" charset="0"/>
                <a:cs typeface="Times New Roman" charset="0"/>
              </a:rPr>
              <a:t>Collection of impression evidence can be accomplished using several methods:</a:t>
            </a:r>
          </a:p>
          <a:p>
            <a:pPr algn="just"/>
            <a:endParaRPr lang="en-US" dirty="0">
              <a:latin typeface="Times New Roman" charset="0"/>
              <a:ea typeface="Times New Roman" charset="0"/>
              <a:cs typeface="Times New Roman" charset="0"/>
            </a:endParaRPr>
          </a:p>
          <a:p>
            <a:pPr algn="just"/>
            <a:r>
              <a:rPr lang="en-US" b="1" dirty="0">
                <a:latin typeface="Times New Roman" charset="0"/>
                <a:ea typeface="Times New Roman" charset="0"/>
                <a:cs typeface="Times New Roman" charset="0"/>
              </a:rPr>
              <a:t>2-D:</a:t>
            </a:r>
            <a:r>
              <a:rPr lang="en-US" dirty="0">
                <a:latin typeface="Times New Roman" charset="0"/>
                <a:ea typeface="Times New Roman" charset="0"/>
                <a:cs typeface="Times New Roman" charset="0"/>
              </a:rPr>
              <a:t>  This type of impression is documented using </a:t>
            </a:r>
            <a:r>
              <a:rPr lang="en-US" b="1" dirty="0">
                <a:latin typeface="Times New Roman" charset="0"/>
                <a:ea typeface="Times New Roman" charset="0"/>
                <a:cs typeface="Times New Roman" charset="0"/>
              </a:rPr>
              <a:t>photography</a:t>
            </a:r>
            <a:r>
              <a:rPr lang="en-US" dirty="0">
                <a:latin typeface="Times New Roman" charset="0"/>
                <a:ea typeface="Times New Roman" charset="0"/>
                <a:cs typeface="Times New Roman" charset="0"/>
              </a:rPr>
              <a:t>.   Some impressions may be dusted with fingerprint </a:t>
            </a:r>
            <a:r>
              <a:rPr lang="en-US" b="1" dirty="0">
                <a:latin typeface="Times New Roman" charset="0"/>
                <a:ea typeface="Times New Roman" charset="0"/>
                <a:cs typeface="Times New Roman" charset="0"/>
              </a:rPr>
              <a:t>powder</a:t>
            </a:r>
            <a:r>
              <a:rPr lang="en-US" dirty="0">
                <a:latin typeface="Times New Roman" charset="0"/>
                <a:ea typeface="Times New Roman" charset="0"/>
                <a:cs typeface="Times New Roman" charset="0"/>
              </a:rPr>
              <a:t> to be photographed or lifted with </a:t>
            </a:r>
            <a:r>
              <a:rPr lang="en-US" b="1" dirty="0">
                <a:latin typeface="Times New Roman" charset="0"/>
                <a:ea typeface="Times New Roman" charset="0"/>
                <a:cs typeface="Times New Roman" charset="0"/>
              </a:rPr>
              <a:t>tape</a:t>
            </a:r>
            <a:r>
              <a:rPr lang="en-US" dirty="0">
                <a:latin typeface="Times New Roman" charset="0"/>
                <a:ea typeface="Times New Roman" charset="0"/>
                <a:cs typeface="Times New Roman" charset="0"/>
              </a:rPr>
              <a:t>. They may also be collected using an </a:t>
            </a:r>
            <a:r>
              <a:rPr lang="en-US" b="1" dirty="0">
                <a:latin typeface="Times New Roman" charset="0"/>
                <a:ea typeface="Times New Roman" charset="0"/>
                <a:cs typeface="Times New Roman" charset="0"/>
              </a:rPr>
              <a:t>electrostatic</a:t>
            </a:r>
            <a:r>
              <a:rPr lang="en-US" dirty="0">
                <a:latin typeface="Times New Roman" charset="0"/>
                <a:ea typeface="Times New Roman" charset="0"/>
                <a:cs typeface="Times New Roman" charset="0"/>
              </a:rPr>
              <a:t> dust lifting process. </a:t>
            </a:r>
          </a:p>
          <a:p>
            <a:pPr algn="just"/>
            <a:endParaRPr lang="en-US" dirty="0">
              <a:latin typeface="Times New Roman" charset="0"/>
              <a:ea typeface="Times New Roman" charset="0"/>
              <a:cs typeface="Times New Roman" charset="0"/>
            </a:endParaRPr>
          </a:p>
          <a:p>
            <a:pPr algn="just"/>
            <a:r>
              <a:rPr lang="en-US" b="1" dirty="0">
                <a:latin typeface="Times New Roman" charset="0"/>
                <a:ea typeface="Times New Roman" charset="0"/>
                <a:cs typeface="Times New Roman" charset="0"/>
              </a:rPr>
              <a:t>3-D</a:t>
            </a:r>
            <a:r>
              <a:rPr lang="en-US" dirty="0">
                <a:latin typeface="Times New Roman" charset="0"/>
                <a:ea typeface="Times New Roman" charset="0"/>
                <a:cs typeface="Times New Roman" charset="0"/>
              </a:rPr>
              <a:t>: This type of impression can be documented using </a:t>
            </a:r>
            <a:r>
              <a:rPr lang="en-US" b="1" dirty="0">
                <a:latin typeface="Times New Roman" charset="0"/>
                <a:ea typeface="Times New Roman" charset="0"/>
                <a:cs typeface="Times New Roman" charset="0"/>
              </a:rPr>
              <a:t>photography</a:t>
            </a:r>
            <a:r>
              <a:rPr lang="en-US" dirty="0">
                <a:latin typeface="Times New Roman" charset="0"/>
                <a:ea typeface="Times New Roman" charset="0"/>
                <a:cs typeface="Times New Roman" charset="0"/>
              </a:rPr>
              <a:t> as well as by </a:t>
            </a:r>
            <a:r>
              <a:rPr lang="en-US" b="1" dirty="0">
                <a:latin typeface="Times New Roman" charset="0"/>
                <a:ea typeface="Times New Roman" charset="0"/>
                <a:cs typeface="Times New Roman" charset="0"/>
              </a:rPr>
              <a:t>casting</a:t>
            </a:r>
            <a:r>
              <a:rPr lang="en-US" dirty="0">
                <a:latin typeface="Times New Roman" charset="0"/>
                <a:ea typeface="Times New Roman" charset="0"/>
                <a:cs typeface="Times New Roman" charset="0"/>
              </a:rPr>
              <a:t>, which involves using dental stone or a similar substance to preserve the dimensional characteristics of the print.</a:t>
            </a:r>
          </a:p>
          <a:p>
            <a:pPr algn="just"/>
            <a:endParaRPr lang="en-US" dirty="0">
              <a:latin typeface="Times New Roman" charset="0"/>
              <a:ea typeface="Times New Roman" charset="0"/>
              <a:cs typeface="Times New Roman" charset="0"/>
            </a:endParaRPr>
          </a:p>
        </p:txBody>
      </p:sp>
      <p:pic>
        <p:nvPicPr>
          <p:cNvPr id="4100" name="Picture 11"/>
          <p:cNvPicPr>
            <a:picLocks noChangeAspect="1" noChangeArrowheads="1"/>
          </p:cNvPicPr>
          <p:nvPr/>
        </p:nvPicPr>
        <p:blipFill>
          <a:blip r:embed="rId2"/>
          <a:srcRect/>
          <a:stretch>
            <a:fillRect/>
          </a:stretch>
        </p:blipFill>
        <p:spPr bwMode="auto">
          <a:xfrm>
            <a:off x="6608763" y="762000"/>
            <a:ext cx="2376487" cy="1782763"/>
          </a:xfrm>
          <a:prstGeom prst="rect">
            <a:avLst/>
          </a:prstGeom>
          <a:noFill/>
          <a:ln w="9525">
            <a:noFill/>
            <a:miter lim="800000"/>
            <a:headEnd/>
            <a:tailEnd/>
          </a:ln>
        </p:spPr>
      </p:pic>
      <p:pic>
        <p:nvPicPr>
          <p:cNvPr id="4101" name="Picture 12"/>
          <p:cNvPicPr>
            <a:picLocks noChangeAspect="1" noChangeArrowheads="1"/>
          </p:cNvPicPr>
          <p:nvPr/>
        </p:nvPicPr>
        <p:blipFill>
          <a:blip r:embed="rId3"/>
          <a:srcRect/>
          <a:stretch>
            <a:fillRect/>
          </a:stretch>
        </p:blipFill>
        <p:spPr bwMode="auto">
          <a:xfrm>
            <a:off x="6608763" y="2784475"/>
            <a:ext cx="2376487" cy="1784350"/>
          </a:xfrm>
          <a:prstGeom prst="rect">
            <a:avLst/>
          </a:prstGeom>
          <a:noFill/>
          <a:ln w="9525">
            <a:noFill/>
            <a:miter lim="800000"/>
            <a:headEnd/>
            <a:tailEnd/>
          </a:ln>
        </p:spPr>
      </p:pic>
      <p:pic>
        <p:nvPicPr>
          <p:cNvPr id="4102" name="Picture 13"/>
          <p:cNvPicPr>
            <a:picLocks noChangeAspect="1" noChangeArrowheads="1"/>
          </p:cNvPicPr>
          <p:nvPr/>
        </p:nvPicPr>
        <p:blipFill>
          <a:blip r:embed="rId4"/>
          <a:srcRect/>
          <a:stretch>
            <a:fillRect/>
          </a:stretch>
        </p:blipFill>
        <p:spPr bwMode="auto">
          <a:xfrm>
            <a:off x="6608763" y="4808538"/>
            <a:ext cx="2376487" cy="1592262"/>
          </a:xfrm>
          <a:prstGeom prst="rect">
            <a:avLst/>
          </a:prstGeom>
          <a:noFill/>
          <a:ln w="9525">
            <a:noFill/>
            <a:miter lim="800000"/>
            <a:headEnd/>
            <a:tailEnd/>
          </a:ln>
        </p:spPr>
      </p:pic>
      <p:sp>
        <p:nvSpPr>
          <p:cNvPr id="18" name="TextBox 17"/>
          <p:cNvSpPr txBox="1"/>
          <p:nvPr/>
        </p:nvSpPr>
        <p:spPr>
          <a:xfrm>
            <a:off x="152400" y="6604000"/>
            <a:ext cx="4191000" cy="254000"/>
          </a:xfrm>
          <a:prstGeom prst="rect">
            <a:avLst/>
          </a:prstGeom>
          <a:noFill/>
        </p:spPr>
        <p:txBody>
          <a:bodyPr>
            <a:spAutoFit/>
          </a:bodyPr>
          <a:lstStyle/>
          <a:p>
            <a:pPr>
              <a:defRPr/>
            </a:pPr>
            <a:r>
              <a:rPr lang="en-US" sz="1050" dirty="0">
                <a:latin typeface="Times New Roman" pitchFamily="18" charset="0"/>
                <a:ea typeface="+mn-ea"/>
                <a:cs typeface="Times New Roman" pitchFamily="18" charset="0"/>
              </a:rPr>
              <a:t>Images: http://www.evidentcrimescene.com/cata/cast/dscasting.html</a:t>
            </a:r>
          </a:p>
        </p:txBody>
      </p:sp>
      <p:pic>
        <p:nvPicPr>
          <p:cNvPr id="4104" name="Picture 14"/>
          <p:cNvPicPr>
            <a:picLocks noChangeAspect="1" noChangeArrowheads="1"/>
          </p:cNvPicPr>
          <p:nvPr/>
        </p:nvPicPr>
        <p:blipFill>
          <a:blip r:embed="rId5"/>
          <a:srcRect/>
          <a:stretch>
            <a:fillRect/>
          </a:stretch>
        </p:blipFill>
        <p:spPr bwMode="auto">
          <a:xfrm>
            <a:off x="4419600" y="5541962"/>
            <a:ext cx="1920875" cy="1089025"/>
          </a:xfrm>
          <a:prstGeom prst="rect">
            <a:avLst/>
          </a:prstGeom>
          <a:noFill/>
          <a:ln w="9525">
            <a:noFill/>
            <a:miter lim="800000"/>
            <a:headEnd/>
            <a:tailEnd/>
          </a:ln>
        </p:spPr>
      </p:pic>
      <p:sp>
        <p:nvSpPr>
          <p:cNvPr id="4105" name="TextBox 19"/>
          <p:cNvSpPr txBox="1">
            <a:spLocks noChangeArrowheads="1"/>
          </p:cNvSpPr>
          <p:nvPr/>
        </p:nvSpPr>
        <p:spPr bwMode="auto">
          <a:xfrm>
            <a:off x="2057400" y="5876925"/>
            <a:ext cx="2286000" cy="523875"/>
          </a:xfrm>
          <a:prstGeom prst="rect">
            <a:avLst/>
          </a:prstGeom>
          <a:noFill/>
          <a:ln w="9525">
            <a:noFill/>
            <a:miter lim="800000"/>
            <a:headEnd/>
            <a:tailEnd/>
          </a:ln>
        </p:spPr>
        <p:txBody>
          <a:bodyPr>
            <a:prstTxWarp prst="textNoShape">
              <a:avLst/>
            </a:prstTxWarp>
            <a:spAutoFit/>
          </a:bodyPr>
          <a:lstStyle/>
          <a:p>
            <a:pPr algn="ctr"/>
            <a:r>
              <a:rPr lang="en-US" sz="1400" dirty="0">
                <a:latin typeface="Times New Roman" charset="0"/>
                <a:ea typeface="Times New Roman" charset="0"/>
                <a:cs typeface="Times New Roman" charset="0"/>
              </a:rPr>
              <a:t>Example of Shoe Print in Bio-Foam Impression Foam</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122" name="Text Box 4"/>
          <p:cNvSpPr txBox="1">
            <a:spLocks noChangeArrowheads="1"/>
          </p:cNvSpPr>
          <p:nvPr/>
        </p:nvSpPr>
        <p:spPr bwMode="auto">
          <a:xfrm>
            <a:off x="228600" y="1131100"/>
            <a:ext cx="6781800" cy="3662363"/>
          </a:xfrm>
          <a:prstGeom prst="rect">
            <a:avLst/>
          </a:prstGeom>
          <a:noFill/>
          <a:ln w="9525">
            <a:noFill/>
            <a:miter lim="800000"/>
            <a:headEnd/>
            <a:tailEnd/>
          </a:ln>
        </p:spPr>
        <p:txBody>
          <a:bodyPr>
            <a:prstTxWarp prst="textNoShape">
              <a:avLst/>
            </a:prstTxWarp>
            <a:spAutoFit/>
          </a:bodyPr>
          <a:lstStyle/>
          <a:p>
            <a:pPr algn="just"/>
            <a:r>
              <a:rPr lang="en-US" sz="2000" dirty="0">
                <a:latin typeface="Times New Roman" charset="0"/>
              </a:rPr>
              <a:t>Tire tracks are important in forensic investigations and are usually found in road </a:t>
            </a:r>
            <a:r>
              <a:rPr lang="en-US" sz="2000" b="1" dirty="0">
                <a:latin typeface="Times New Roman" charset="0"/>
              </a:rPr>
              <a:t>accident</a:t>
            </a:r>
            <a:r>
              <a:rPr lang="en-US" sz="2000" dirty="0">
                <a:latin typeface="Times New Roman" charset="0"/>
              </a:rPr>
              <a:t> scenes or in the access and </a:t>
            </a:r>
            <a:r>
              <a:rPr lang="en-US" sz="2000" b="1" dirty="0">
                <a:latin typeface="Times New Roman" charset="0"/>
              </a:rPr>
              <a:t>escape</a:t>
            </a:r>
            <a:r>
              <a:rPr lang="en-US" sz="2000" dirty="0">
                <a:latin typeface="Times New Roman" charset="0"/>
              </a:rPr>
              <a:t> routes of other crime scenes. Tracks help investigators identify the type of </a:t>
            </a:r>
            <a:r>
              <a:rPr lang="en-US" sz="2000" b="1" dirty="0">
                <a:latin typeface="Times New Roman" charset="0"/>
              </a:rPr>
              <a:t>vehicle</a:t>
            </a:r>
            <a:r>
              <a:rPr lang="en-US" sz="2000" dirty="0">
                <a:latin typeface="Times New Roman" charset="0"/>
              </a:rPr>
              <a:t> that left them. </a:t>
            </a:r>
            <a:r>
              <a:rPr lang="en-US" sz="2000" dirty="0">
                <a:latin typeface="Times New Roman" charset="0"/>
                <a:ea typeface="Times New Roman" charset="0"/>
                <a:cs typeface="Times New Roman" charset="0"/>
              </a:rPr>
              <a:t>Investigators may make </a:t>
            </a:r>
            <a:r>
              <a:rPr lang="en-US" sz="2000" b="1" dirty="0">
                <a:latin typeface="Times New Roman" charset="0"/>
                <a:ea typeface="Times New Roman" charset="0"/>
                <a:cs typeface="Times New Roman" charset="0"/>
              </a:rPr>
              <a:t>ink prints </a:t>
            </a:r>
            <a:r>
              <a:rPr lang="en-US" sz="2000" dirty="0">
                <a:latin typeface="Times New Roman" charset="0"/>
                <a:ea typeface="Times New Roman" charset="0"/>
                <a:cs typeface="Times New Roman" charset="0"/>
              </a:rPr>
              <a:t>of a tire or </a:t>
            </a:r>
            <a:r>
              <a:rPr lang="en-US" sz="2000" b="1" dirty="0">
                <a:latin typeface="Times New Roman" charset="0"/>
                <a:ea typeface="Times New Roman" charset="0"/>
                <a:cs typeface="Times New Roman" charset="0"/>
              </a:rPr>
              <a:t>plaster casts </a:t>
            </a:r>
            <a:r>
              <a:rPr lang="en-US" sz="2000" dirty="0">
                <a:latin typeface="Times New Roman" charset="0"/>
                <a:ea typeface="Times New Roman" charset="0"/>
                <a:cs typeface="Times New Roman" charset="0"/>
              </a:rPr>
              <a:t>of a track.  They will also take </a:t>
            </a:r>
            <a:r>
              <a:rPr lang="en-US" sz="2000" b="1" dirty="0">
                <a:latin typeface="Times New Roman" charset="0"/>
                <a:ea typeface="Times New Roman" charset="0"/>
                <a:cs typeface="Times New Roman" charset="0"/>
              </a:rPr>
              <a:t>photographs</a:t>
            </a:r>
            <a:r>
              <a:rPr lang="en-US" sz="2000" dirty="0">
                <a:latin typeface="Times New Roman" charset="0"/>
                <a:ea typeface="Times New Roman" charset="0"/>
                <a:cs typeface="Times New Roman" charset="0"/>
              </a:rPr>
              <a:t> that can later be used to prove a match. </a:t>
            </a:r>
            <a:endParaRPr lang="en-US" sz="2000" dirty="0">
              <a:latin typeface="Times New Roman" charset="0"/>
            </a:endParaRPr>
          </a:p>
          <a:p>
            <a:pPr algn="just"/>
            <a:endParaRPr lang="en-US" sz="2400" dirty="0">
              <a:latin typeface="Times New Roman" charset="0"/>
            </a:endParaRPr>
          </a:p>
          <a:p>
            <a:pPr algn="just"/>
            <a:r>
              <a:rPr lang="en-US" sz="2000" b="1" u="sng" dirty="0">
                <a:latin typeface="Times New Roman" charset="0"/>
              </a:rPr>
              <a:t>Features to analyze</a:t>
            </a:r>
            <a:r>
              <a:rPr lang="en-US" sz="2000" dirty="0">
                <a:latin typeface="Times New Roman" charset="0"/>
              </a:rPr>
              <a:t>: </a:t>
            </a:r>
          </a:p>
          <a:p>
            <a:pPr algn="just">
              <a:buFont typeface="Arial" charset="0"/>
              <a:buChar char="•"/>
            </a:pPr>
            <a:r>
              <a:rPr lang="en-US" sz="2000" dirty="0">
                <a:latin typeface="Times New Roman" charset="0"/>
              </a:rPr>
              <a:t> </a:t>
            </a:r>
            <a:r>
              <a:rPr lang="en-US" sz="2000" b="1" dirty="0">
                <a:latin typeface="Times New Roman" charset="0"/>
              </a:rPr>
              <a:t>Tread </a:t>
            </a:r>
            <a:r>
              <a:rPr lang="en-US" sz="2000" dirty="0">
                <a:latin typeface="Times New Roman" charset="0"/>
              </a:rPr>
              <a:t>pattern</a:t>
            </a:r>
          </a:p>
          <a:p>
            <a:pPr algn="just">
              <a:buFont typeface="Arial" charset="0"/>
              <a:buChar char="•"/>
            </a:pPr>
            <a:r>
              <a:rPr lang="en-US" sz="2000" dirty="0">
                <a:latin typeface="Times New Roman" charset="0"/>
              </a:rPr>
              <a:t> </a:t>
            </a:r>
            <a:r>
              <a:rPr lang="en-US" sz="2000" b="1" dirty="0">
                <a:latin typeface="Times New Roman" charset="0"/>
              </a:rPr>
              <a:t>Width</a:t>
            </a:r>
            <a:r>
              <a:rPr lang="en-US" sz="2000" dirty="0">
                <a:latin typeface="Times New Roman" charset="0"/>
              </a:rPr>
              <a:t> &amp; </a:t>
            </a:r>
            <a:r>
              <a:rPr lang="en-US" sz="2000" b="1" dirty="0">
                <a:latin typeface="Times New Roman" charset="0"/>
              </a:rPr>
              <a:t>depth</a:t>
            </a:r>
            <a:r>
              <a:rPr lang="en-US" sz="2000" dirty="0">
                <a:latin typeface="Times New Roman" charset="0"/>
              </a:rPr>
              <a:t> of the tread pattern</a:t>
            </a:r>
          </a:p>
          <a:p>
            <a:pPr algn="just">
              <a:buFont typeface="Arial" charset="0"/>
              <a:buChar char="•"/>
            </a:pPr>
            <a:r>
              <a:rPr lang="en-US" sz="2000" dirty="0">
                <a:latin typeface="Times New Roman" charset="0"/>
              </a:rPr>
              <a:t>Unique characteristics due to the </a:t>
            </a:r>
            <a:r>
              <a:rPr lang="en-US" sz="2000" b="1" dirty="0">
                <a:latin typeface="Times New Roman" charset="0"/>
              </a:rPr>
              <a:t>wear pattern </a:t>
            </a:r>
            <a:r>
              <a:rPr lang="en-US" sz="2000" dirty="0">
                <a:latin typeface="Times New Roman" charset="0"/>
              </a:rPr>
              <a:t>or </a:t>
            </a:r>
            <a:r>
              <a:rPr lang="en-US" sz="2000" b="1" dirty="0">
                <a:latin typeface="Times New Roman" charset="0"/>
              </a:rPr>
              <a:t>defects</a:t>
            </a:r>
          </a:p>
          <a:p>
            <a:pPr algn="just"/>
            <a:endParaRPr lang="en-US" sz="800" dirty="0">
              <a:latin typeface="Times New Roman" charset="0"/>
            </a:endParaRPr>
          </a:p>
        </p:txBody>
      </p:sp>
      <p:sp>
        <p:nvSpPr>
          <p:cNvPr id="5123" name="TextBox 6"/>
          <p:cNvSpPr txBox="1">
            <a:spLocks noChangeArrowheads="1"/>
          </p:cNvSpPr>
          <p:nvPr/>
        </p:nvSpPr>
        <p:spPr bwMode="auto">
          <a:xfrm>
            <a:off x="0" y="6553200"/>
            <a:ext cx="8258175" cy="246063"/>
          </a:xfrm>
          <a:prstGeom prst="rect">
            <a:avLst/>
          </a:prstGeom>
          <a:noFill/>
          <a:ln w="9525">
            <a:noFill/>
            <a:miter lim="800000"/>
            <a:headEnd/>
            <a:tailEnd/>
          </a:ln>
        </p:spPr>
        <p:txBody>
          <a:bodyPr>
            <a:prstTxWarp prst="textNoShape">
              <a:avLst/>
            </a:prstTxWarp>
            <a:spAutoFit/>
          </a:bodyPr>
          <a:lstStyle/>
          <a:p>
            <a:r>
              <a:rPr lang="en-US" sz="1000"/>
              <a:t>Images: http://www.suite101.com/view_image.cfm/454216, http://www.ronsmithandassociates.com/FWTTS.htm. </a:t>
            </a:r>
          </a:p>
        </p:txBody>
      </p:sp>
      <p:pic>
        <p:nvPicPr>
          <p:cNvPr id="5124" name="Picture 6"/>
          <p:cNvPicPr>
            <a:picLocks noChangeAspect="1" noChangeArrowheads="1"/>
          </p:cNvPicPr>
          <p:nvPr/>
        </p:nvPicPr>
        <p:blipFill>
          <a:blip r:embed="rId2"/>
          <a:srcRect/>
          <a:stretch>
            <a:fillRect/>
          </a:stretch>
        </p:blipFill>
        <p:spPr bwMode="auto">
          <a:xfrm>
            <a:off x="7162800" y="1066800"/>
            <a:ext cx="1676400" cy="3352800"/>
          </a:xfrm>
          <a:prstGeom prst="rect">
            <a:avLst/>
          </a:prstGeom>
          <a:noFill/>
          <a:ln w="9525">
            <a:noFill/>
            <a:miter lim="800000"/>
            <a:headEnd/>
            <a:tailEnd/>
          </a:ln>
        </p:spPr>
      </p:pic>
      <p:sp>
        <p:nvSpPr>
          <p:cNvPr id="5125" name="Text Box 4"/>
          <p:cNvSpPr txBox="1">
            <a:spLocks noChangeArrowheads="1"/>
          </p:cNvSpPr>
          <p:nvPr/>
        </p:nvSpPr>
        <p:spPr bwMode="auto">
          <a:xfrm>
            <a:off x="0" y="0"/>
            <a:ext cx="9144000" cy="646113"/>
          </a:xfrm>
          <a:prstGeom prst="rect">
            <a:avLst/>
          </a:prstGeom>
          <a:solidFill>
            <a:srgbClr val="FF6600"/>
          </a:solidFill>
          <a:ln w="9525">
            <a:noFill/>
            <a:miter lim="800000"/>
            <a:headEnd/>
            <a:tailEnd/>
          </a:ln>
        </p:spPr>
        <p:txBody>
          <a:bodyPr>
            <a:prstTxWarp prst="textNoShape">
              <a:avLst/>
            </a:prstTxWarp>
            <a:spAutoFit/>
          </a:bodyPr>
          <a:lstStyle/>
          <a:p>
            <a:pPr algn="ctr">
              <a:spcBef>
                <a:spcPct val="50000"/>
              </a:spcBef>
            </a:pPr>
            <a:r>
              <a:rPr lang="en-US" sz="3600" b="1">
                <a:latin typeface="Times New Roman" charset="0"/>
              </a:rPr>
              <a:t>Tire Track Evidence</a:t>
            </a:r>
          </a:p>
        </p:txBody>
      </p:sp>
      <p:sp>
        <p:nvSpPr>
          <p:cNvPr id="5126" name="Text Box 4"/>
          <p:cNvSpPr txBox="1">
            <a:spLocks noChangeArrowheads="1"/>
          </p:cNvSpPr>
          <p:nvPr/>
        </p:nvSpPr>
        <p:spPr bwMode="auto">
          <a:xfrm>
            <a:off x="228600" y="4598970"/>
            <a:ext cx="5638800" cy="1323975"/>
          </a:xfrm>
          <a:prstGeom prst="rect">
            <a:avLst/>
          </a:prstGeom>
          <a:noFill/>
          <a:ln w="9525">
            <a:noFill/>
            <a:miter lim="800000"/>
            <a:headEnd/>
            <a:tailEnd/>
          </a:ln>
        </p:spPr>
        <p:txBody>
          <a:bodyPr>
            <a:prstTxWarp prst="textNoShape">
              <a:avLst/>
            </a:prstTxWarp>
            <a:spAutoFit/>
          </a:bodyPr>
          <a:lstStyle/>
          <a:p>
            <a:pPr algn="just"/>
            <a:r>
              <a:rPr lang="en-US" sz="2000" dirty="0">
                <a:latin typeface="Times New Roman" charset="0"/>
                <a:ea typeface="Times New Roman" charset="0"/>
                <a:cs typeface="Times New Roman" charset="0"/>
              </a:rPr>
              <a:t>Tire databases are available help investigators determine the brand and model of the tire that left the impression , which can be used to determine the type of </a:t>
            </a:r>
            <a:r>
              <a:rPr lang="en-US" sz="2000" b="1" dirty="0">
                <a:latin typeface="Times New Roman" charset="0"/>
                <a:ea typeface="Times New Roman" charset="0"/>
                <a:cs typeface="Times New Roman" charset="0"/>
              </a:rPr>
              <a:t>vehicle</a:t>
            </a:r>
            <a:r>
              <a:rPr lang="en-US" sz="2000" dirty="0">
                <a:latin typeface="Times New Roman" charset="0"/>
                <a:ea typeface="Times New Roman" charset="0"/>
                <a:cs typeface="Times New Roman" charset="0"/>
              </a:rPr>
              <a:t> that made the tracks. </a:t>
            </a:r>
          </a:p>
        </p:txBody>
      </p:sp>
      <p:pic>
        <p:nvPicPr>
          <p:cNvPr id="5127" name="Picture 3"/>
          <p:cNvPicPr>
            <a:picLocks noChangeAspect="1" noChangeArrowheads="1"/>
          </p:cNvPicPr>
          <p:nvPr/>
        </p:nvPicPr>
        <p:blipFill>
          <a:blip r:embed="rId3"/>
          <a:srcRect/>
          <a:stretch>
            <a:fillRect/>
          </a:stretch>
        </p:blipFill>
        <p:spPr bwMode="auto">
          <a:xfrm>
            <a:off x="6096000" y="4692650"/>
            <a:ext cx="1155700" cy="1738313"/>
          </a:xfrm>
          <a:prstGeom prst="rect">
            <a:avLst/>
          </a:prstGeom>
          <a:noFill/>
          <a:ln w="9525">
            <a:noFill/>
            <a:miter lim="800000"/>
            <a:headEnd/>
            <a:tailEnd/>
          </a:ln>
        </p:spPr>
      </p:pic>
      <p:pic>
        <p:nvPicPr>
          <p:cNvPr id="5128" name="Picture 4"/>
          <p:cNvPicPr>
            <a:picLocks noChangeAspect="1" noChangeArrowheads="1"/>
          </p:cNvPicPr>
          <p:nvPr/>
        </p:nvPicPr>
        <p:blipFill>
          <a:blip r:embed="rId4"/>
          <a:srcRect/>
          <a:stretch>
            <a:fillRect/>
          </a:stretch>
        </p:blipFill>
        <p:spPr bwMode="auto">
          <a:xfrm>
            <a:off x="7419975" y="4567238"/>
            <a:ext cx="1538288" cy="19891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Shoes">
  <a:themeElements>
    <a:clrScheme name="3DSneakers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3DSneakers">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3DSneakers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3DSneakers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3DSneakers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3DSneakers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3DSneakers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3DSneakers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3DSneakers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Shoes.thmx</Template>
  <TotalTime>519</TotalTime>
  <Words>2060</Words>
  <Application>Microsoft Macintosh PowerPoint</Application>
  <PresentationFormat>On-screen Show (4:3)</PresentationFormat>
  <Paragraphs>409</Paragraphs>
  <Slides>21</Slides>
  <Notes>0</Notes>
  <HiddenSlides>0</HiddenSlides>
  <MMClips>0</MMClips>
  <ScaleCrop>false</ScaleCrop>
  <HeadingPairs>
    <vt:vector size="4" baseType="variant">
      <vt:variant>
        <vt:lpstr>Design Template</vt:lpstr>
      </vt:variant>
      <vt:variant>
        <vt:i4>1</vt:i4>
      </vt:variant>
      <vt:variant>
        <vt:lpstr>Slide Titles</vt:lpstr>
      </vt:variant>
      <vt:variant>
        <vt:i4>21</vt:i4>
      </vt:variant>
    </vt:vector>
  </HeadingPairs>
  <TitlesOfParts>
    <vt:vector size="22" baseType="lpstr">
      <vt:lpstr>Shoes</vt:lpstr>
      <vt:lpstr>Intro to Impression Evidence</vt:lpstr>
      <vt:lpstr>Drill</vt:lpstr>
      <vt:lpstr>Pd. 6 – Hair and Fiber Quiz</vt:lpstr>
      <vt:lpstr>Date Announcements</vt:lpstr>
      <vt:lpstr>Objectives</vt:lpstr>
      <vt:lpstr>Slide 6</vt:lpstr>
      <vt:lpstr>Slide 7</vt:lpstr>
      <vt:lpstr>Slide 8</vt:lpstr>
      <vt:lpstr>Slide 9</vt:lpstr>
      <vt:lpstr>Slide 10</vt:lpstr>
      <vt:lpstr>Slide 11</vt:lpstr>
      <vt:lpstr>Slide 12</vt:lpstr>
      <vt:lpstr>15-2 Shoe/Foot Size and Height</vt:lpstr>
      <vt:lpstr>Pd. 3 Partners</vt:lpstr>
      <vt:lpstr>Pd. 5 Partners</vt:lpstr>
      <vt:lpstr>Pd. 6 Partners</vt:lpstr>
      <vt:lpstr>Figure 15-8  Comparison of Foot Length and US Shoe Sizing</vt:lpstr>
      <vt:lpstr>Pd. 3 Data</vt:lpstr>
      <vt:lpstr>Pd. 5 Data</vt:lpstr>
      <vt:lpstr>Pd. 6 Data</vt:lpstr>
      <vt:lpstr>Closure</vt:lpstr>
    </vt:vector>
  </TitlesOfParts>
  <Company>HCPSS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 to Impression Evidence</dc:title>
  <dc:creator>Howard County Administrator</dc:creator>
  <cp:lastModifiedBy>Howard County Administrator</cp:lastModifiedBy>
  <cp:revision>8</cp:revision>
  <dcterms:created xsi:type="dcterms:W3CDTF">2015-04-20T10:57:38Z</dcterms:created>
  <dcterms:modified xsi:type="dcterms:W3CDTF">2015-04-20T18:09:58Z</dcterms:modified>
</cp:coreProperties>
</file>