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7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2.pdf"/><Relationship Id="rId5" Type="http://schemas.openxmlformats.org/officeDocument/2006/relationships/image" Target="../../theme/media/image3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6A6-D8A7-8E47-A5F7-964423A30EA4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D214CD69-CC43-9A45-AFC3-9CDAE7B10E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4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672448" y="4114375"/>
            <a:ext cx="2844800" cy="2133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6A6-D8A7-8E47-A5F7-964423A30EA4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CD69-CC43-9A45-AFC3-9CDAE7B1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6A6-D8A7-8E47-A5F7-964423A30EA4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CD69-CC43-9A45-AFC3-9CDAE7B1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6A6-D8A7-8E47-A5F7-964423A30EA4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CD69-CC43-9A45-AFC3-9CDAE7B10E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6A6-D8A7-8E47-A5F7-964423A30EA4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CD69-CC43-9A45-AFC3-9CDAE7B1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6A6-D8A7-8E47-A5F7-964423A30EA4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CD69-CC43-9A45-AFC3-9CDAE7B10E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6A6-D8A7-8E47-A5F7-964423A30EA4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CD69-CC43-9A45-AFC3-9CDAE7B1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6A6-D8A7-8E47-A5F7-964423A30EA4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D214CD69-CC43-9A45-AFC3-9CDAE7B10E0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6A6-D8A7-8E47-A5F7-964423A30EA4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CD69-CC43-9A45-AFC3-9CDAE7B1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6A6-D8A7-8E47-A5F7-964423A30EA4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CD69-CC43-9A45-AFC3-9CDAE7B10E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6A6-D8A7-8E47-A5F7-964423A30EA4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CD69-CC43-9A45-AFC3-9CDAE7B10E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6A6-D8A7-8E47-A5F7-964423A30EA4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CD69-CC43-9A45-AFC3-9CDAE7B10E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6A6-D8A7-8E47-A5F7-964423A30EA4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CD69-CC43-9A45-AFC3-9CDAE7B10E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6A6-D8A7-8E47-A5F7-964423A30EA4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CD69-CC43-9A45-AFC3-9CDAE7B1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pdf"/><Relationship Id="rId18" Type="http://schemas.openxmlformats.org/officeDocument/2006/relationships/image" Target="../../theme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8759" y="456252"/>
            <a:ext cx="6284842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026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0D8D76A6-D8A7-8E47-A5F7-964423A30EA4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D214CD69-CC43-9A45-AFC3-9CDAE7B10E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Picture 11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7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8"/>
              <a:stretch>
                <a:fillRect/>
              </a:stretch>
            </p:blipFill>
          </mc:Fallback>
        </mc:AlternateContent>
        <p:spPr>
          <a:xfrm>
            <a:off x="544441" y="533033"/>
            <a:ext cx="1741559" cy="13061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Gases</a:t>
            </a:r>
            <a:br>
              <a:rPr lang="en-US" dirty="0" smtClean="0"/>
            </a:br>
            <a:r>
              <a:rPr lang="en-US" dirty="0" smtClean="0"/>
              <a:t>Boyle’s Law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4/16/15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air pressure?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7626" y="3407902"/>
            <a:ext cx="4239138" cy="271826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Air pressure is the weight of the air pressing down on an object.</a:t>
            </a:r>
          </a:p>
          <a:p>
            <a:r>
              <a:rPr lang="en-US" sz="2400" dirty="0" smtClean="0"/>
              <a:t>Air presses in all directions, with the same amount – about 760 mmHg.</a:t>
            </a:r>
            <a:endParaRPr lang="en-US" sz="2400" dirty="0"/>
          </a:p>
        </p:txBody>
      </p:sp>
      <p:pic>
        <p:nvPicPr>
          <p:cNvPr id="8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 l="8620" t="6710" b="-816"/>
          <a:stretch>
            <a:fillRect/>
          </a:stretch>
        </p:blipFill>
        <p:spPr bwMode="auto">
          <a:xfrm>
            <a:off x="4576763" y="2286000"/>
            <a:ext cx="4567237" cy="423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frequently need to convert between different measurements, especially for pressure: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atm</a:t>
            </a:r>
            <a:r>
              <a:rPr lang="en-US" dirty="0" smtClean="0"/>
              <a:t> = 101.325 </a:t>
            </a:r>
            <a:r>
              <a:rPr lang="en-US" dirty="0" err="1" smtClean="0"/>
              <a:t>kPa</a:t>
            </a:r>
            <a:r>
              <a:rPr lang="en-US" dirty="0" smtClean="0"/>
              <a:t> = 760 mmHg = 14.69 lb/in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Temperature:</a:t>
            </a:r>
          </a:p>
          <a:p>
            <a:pPr lvl="1"/>
            <a:r>
              <a:rPr lang="en-US" dirty="0" smtClean="0"/>
              <a:t>K = °C + 273.15</a:t>
            </a:r>
          </a:p>
          <a:p>
            <a:pPr lvl="1"/>
            <a:r>
              <a:rPr lang="en-US" dirty="0" smtClean="0"/>
              <a:t>°C = K - 273.15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practice with 13-2 Practice Problems #1-8 – conversions of pressure measurements.</a:t>
            </a:r>
          </a:p>
          <a:p>
            <a:r>
              <a:rPr lang="en-US" dirty="0" smtClean="0"/>
              <a:t>Let’s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Gas Laws: Boyle’s and Charles’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5999" y="2286000"/>
            <a:ext cx="6556549" cy="4369053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Boyle’s Law:</a:t>
            </a:r>
          </a:p>
          <a:p>
            <a:pPr lvl="1"/>
            <a:r>
              <a:rPr lang="en-US" sz="2800" dirty="0"/>
              <a:t>Pressure and Volume of a gas are </a:t>
            </a:r>
            <a:r>
              <a:rPr lang="en-US" sz="2800" b="1" dirty="0"/>
              <a:t>indirectly proportional</a:t>
            </a:r>
            <a:r>
              <a:rPr lang="en-US" sz="2800" dirty="0"/>
              <a:t> to each other.</a:t>
            </a:r>
          </a:p>
          <a:p>
            <a:pPr lvl="1"/>
            <a:r>
              <a:rPr lang="en-US" sz="2800" dirty="0"/>
              <a:t>As pressure goes up, volume goes down </a:t>
            </a:r>
            <a:r>
              <a:rPr lang="en-US" sz="2000" dirty="0"/>
              <a:t>(and visa-versa)</a:t>
            </a:r>
          </a:p>
          <a:p>
            <a:pPr lvl="1"/>
            <a:r>
              <a:rPr lang="en-US" sz="2800" dirty="0"/>
              <a:t>P</a:t>
            </a:r>
            <a:r>
              <a:rPr lang="en-US" sz="2800" baseline="-25000" dirty="0"/>
              <a:t>1</a:t>
            </a:r>
            <a:r>
              <a:rPr lang="en-US" sz="2800" dirty="0"/>
              <a:t>V</a:t>
            </a:r>
            <a:r>
              <a:rPr lang="en-US" sz="2800" baseline="-25000" dirty="0"/>
              <a:t>1</a:t>
            </a:r>
            <a:r>
              <a:rPr lang="en-US" sz="2800" dirty="0"/>
              <a:t> = P</a:t>
            </a:r>
            <a:r>
              <a:rPr lang="en-US" sz="2800" baseline="-25000" dirty="0"/>
              <a:t>2</a:t>
            </a:r>
            <a:r>
              <a:rPr lang="en-US" sz="2800" dirty="0"/>
              <a:t>V</a:t>
            </a:r>
            <a:r>
              <a:rPr lang="en-US" sz="2800" baseline="-25000" dirty="0"/>
              <a:t>2</a:t>
            </a:r>
            <a:endParaRPr lang="en-US" sz="2800" dirty="0"/>
          </a:p>
          <a:p>
            <a:r>
              <a:rPr lang="en-US" sz="3200" dirty="0"/>
              <a:t>Charles’ Law:</a:t>
            </a:r>
          </a:p>
          <a:p>
            <a:pPr lvl="1"/>
            <a:r>
              <a:rPr lang="en-US" sz="2800" dirty="0"/>
              <a:t>Volume and Temperature of a gas are </a:t>
            </a:r>
            <a:r>
              <a:rPr lang="en-US" sz="2800" b="1" dirty="0"/>
              <a:t>directly proportional</a:t>
            </a:r>
            <a:r>
              <a:rPr lang="en-US" sz="2800" dirty="0"/>
              <a:t> to each other.</a:t>
            </a:r>
          </a:p>
          <a:p>
            <a:pPr lvl="1"/>
            <a:r>
              <a:rPr lang="en-US" sz="2800" dirty="0"/>
              <a:t>As temperature goes up, volume goes up </a:t>
            </a:r>
            <a:r>
              <a:rPr lang="en-US" sz="2000" dirty="0"/>
              <a:t>(and visa-versa)</a:t>
            </a:r>
            <a:r>
              <a:rPr lang="en-US" sz="2800" u="sng" dirty="0"/>
              <a:t> </a:t>
            </a:r>
          </a:p>
          <a:p>
            <a:pPr lvl="1"/>
            <a:r>
              <a:rPr lang="en-US" sz="2800" dirty="0"/>
              <a:t>V</a:t>
            </a:r>
            <a:r>
              <a:rPr lang="en-US" sz="2800" baseline="-25000" dirty="0"/>
              <a:t>1</a:t>
            </a:r>
            <a:r>
              <a:rPr lang="en-US" sz="2800" dirty="0"/>
              <a:t>/ T</a:t>
            </a:r>
            <a:r>
              <a:rPr lang="en-US" sz="2800" baseline="-25000" dirty="0"/>
              <a:t>1</a:t>
            </a:r>
            <a:r>
              <a:rPr lang="en-US" sz="2800" dirty="0"/>
              <a:t> =  V</a:t>
            </a:r>
            <a:r>
              <a:rPr lang="en-US" sz="2800" baseline="-25000" dirty="0"/>
              <a:t>2 </a:t>
            </a:r>
            <a:r>
              <a:rPr lang="en-US" sz="2800" dirty="0"/>
              <a:t>/ T</a:t>
            </a:r>
            <a:r>
              <a:rPr lang="en-US" sz="2800" baseline="-25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Gas Laws: </a:t>
            </a:r>
            <a:br>
              <a:rPr lang="en-US" smtClean="0"/>
            </a:br>
            <a:r>
              <a:rPr lang="en-US" smtClean="0"/>
              <a:t>Gay-Lussac’s and Combined</a:t>
            </a:r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0" y="2286000"/>
            <a:ext cx="6588704" cy="4320828"/>
          </a:xfrm>
        </p:spPr>
        <p:txBody>
          <a:bodyPr>
            <a:normAutofit/>
          </a:bodyPr>
          <a:lstStyle/>
          <a:p>
            <a:r>
              <a:rPr lang="en-US" dirty="0" smtClean="0"/>
              <a:t>Gay-Lussac’s Law:</a:t>
            </a:r>
          </a:p>
          <a:p>
            <a:pPr lvl="1"/>
            <a:r>
              <a:rPr lang="en-US" dirty="0" smtClean="0"/>
              <a:t>Pressure and temperature of a gas are directly proportional to each other.</a:t>
            </a:r>
          </a:p>
          <a:p>
            <a:pPr lvl="1"/>
            <a:r>
              <a:rPr lang="en-US" dirty="0" smtClean="0"/>
              <a:t>As temperature goes up, so does the pressure (and visa-versa)</a:t>
            </a:r>
          </a:p>
          <a:p>
            <a:pPr lvl="1"/>
            <a:r>
              <a:rPr lang="en-US" dirty="0" smtClean="0"/>
              <a:t>P1 / T1 =  P2 / T2</a:t>
            </a:r>
          </a:p>
          <a:p>
            <a:r>
              <a:rPr lang="en-US" dirty="0" smtClean="0"/>
              <a:t>The Combined Gas Law:</a:t>
            </a:r>
          </a:p>
          <a:p>
            <a:pPr lvl="1"/>
            <a:r>
              <a:rPr lang="en-US" u="sng" dirty="0" smtClean="0"/>
              <a:t>P1V1</a:t>
            </a:r>
            <a:r>
              <a:rPr lang="en-US" dirty="0" smtClean="0"/>
              <a:t>   =  </a:t>
            </a:r>
            <a:r>
              <a:rPr lang="en-US" u="sng" dirty="0" smtClean="0"/>
              <a:t>P2 V2</a:t>
            </a:r>
          </a:p>
          <a:p>
            <a:pPr lvl="1"/>
            <a:r>
              <a:rPr lang="en-US" dirty="0" smtClean="0"/>
              <a:t>	T1            T2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Gas Laws:</a:t>
            </a:r>
            <a:br>
              <a:rPr lang="en-US" smtClean="0"/>
            </a:br>
            <a:r>
              <a:rPr lang="en-US" smtClean="0"/>
              <a:t>Dalton’s and Graham’s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Dalton’s Law of Partial Pressures</a:t>
            </a:r>
          </a:p>
          <a:p>
            <a:pPr lvl="1"/>
            <a:r>
              <a:rPr lang="en-US" dirty="0" smtClean="0"/>
              <a:t>The pressures of mixed gases add together.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Total</a:t>
            </a:r>
            <a:r>
              <a:rPr lang="en-US" dirty="0" smtClean="0"/>
              <a:t> = P</a:t>
            </a:r>
            <a:r>
              <a:rPr lang="en-US" baseline="-25000" dirty="0" smtClean="0"/>
              <a:t>1</a:t>
            </a:r>
            <a:r>
              <a:rPr lang="en-US" dirty="0" smtClean="0"/>
              <a:t> + P</a:t>
            </a:r>
            <a:r>
              <a:rPr lang="en-US" baseline="-25000" dirty="0" smtClean="0"/>
              <a:t>2</a:t>
            </a:r>
            <a:r>
              <a:rPr lang="en-US" dirty="0" smtClean="0"/>
              <a:t> + P</a:t>
            </a:r>
            <a:r>
              <a:rPr lang="en-US" baseline="-25000" dirty="0" smtClean="0"/>
              <a:t>3</a:t>
            </a:r>
            <a:r>
              <a:rPr lang="en-US" dirty="0" smtClean="0"/>
              <a:t> + ...</a:t>
            </a:r>
          </a:p>
          <a:p>
            <a:r>
              <a:rPr lang="en-US" dirty="0" smtClean="0"/>
              <a:t>Graham’s Law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Compares the rates of diffusion of any two gases using the following equation:</a:t>
            </a:r>
          </a:p>
          <a:p>
            <a:pPr lvl="2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Ms. Bloedorn will write it on the board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Moles and Gases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 you increase the amount of a gas (moles), the volume increases too.</a:t>
            </a:r>
          </a:p>
          <a:p>
            <a:r>
              <a:rPr lang="en-US" dirty="0" smtClean="0"/>
              <a:t>Avogadro’s Law:</a:t>
            </a:r>
          </a:p>
          <a:p>
            <a:pPr lvl="1"/>
            <a:r>
              <a:rPr lang="en-US" u="sng" dirty="0" smtClean="0"/>
              <a:t>V1</a:t>
            </a:r>
            <a:r>
              <a:rPr lang="en-US" dirty="0" smtClean="0"/>
              <a:t>   =  </a:t>
            </a:r>
            <a:r>
              <a:rPr lang="en-US" u="sng" dirty="0" smtClean="0"/>
              <a:t>V2</a:t>
            </a:r>
          </a:p>
          <a:p>
            <a:pPr lvl="1"/>
            <a:r>
              <a:rPr lang="en-US" dirty="0" smtClean="0"/>
              <a:t>n1        n2</a:t>
            </a:r>
          </a:p>
          <a:p>
            <a:pPr lvl="1"/>
            <a:r>
              <a:rPr lang="en-US" dirty="0" smtClean="0"/>
              <a:t>It is rarely used in this form.</a:t>
            </a:r>
          </a:p>
          <a:p>
            <a:r>
              <a:rPr lang="en-US" dirty="0" smtClean="0"/>
              <a:t>Ideal Gas Law:</a:t>
            </a:r>
          </a:p>
          <a:p>
            <a:pPr lvl="1"/>
            <a:r>
              <a:rPr lang="en-US" dirty="0" smtClean="0"/>
              <a:t>PV = </a:t>
            </a:r>
            <a:r>
              <a:rPr lang="en-US" dirty="0" err="1" smtClean="0"/>
              <a:t>nRT</a:t>
            </a:r>
            <a:endParaRPr lang="en-US" dirty="0" smtClean="0"/>
          </a:p>
          <a:p>
            <a:pPr lvl="1"/>
            <a:r>
              <a:rPr lang="en-US" dirty="0" smtClean="0"/>
              <a:t>R = 0.0821 </a:t>
            </a:r>
            <a:r>
              <a:rPr lang="en-US" u="sng" dirty="0" smtClean="0"/>
              <a:t>L • </a:t>
            </a:r>
            <a:r>
              <a:rPr lang="en-US" u="sng" dirty="0" err="1" smtClean="0"/>
              <a:t>atm</a:t>
            </a:r>
            <a:endParaRPr lang="en-US" u="sng" dirty="0" smtClean="0"/>
          </a:p>
          <a:p>
            <a:pPr lvl="1"/>
            <a:r>
              <a:rPr lang="en-US" dirty="0" smtClean="0"/>
              <a:t>		mol • 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Moles and Gases, cont.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If all gases act the same way, would the volume of a mole of any gas be the same at STP?  </a:t>
            </a:r>
          </a:p>
          <a:p>
            <a:pPr lvl="1"/>
            <a:r>
              <a:rPr lang="en-US" smtClean="0"/>
              <a:t>YES!</a:t>
            </a:r>
          </a:p>
          <a:p>
            <a:r>
              <a:rPr lang="en-US" smtClean="0"/>
              <a:t>The standard molar volume of a gas (volume of 1 mol at STP) is 22.4 L.</a:t>
            </a:r>
          </a:p>
          <a:p>
            <a:r>
              <a:rPr lang="en-US" smtClean="0"/>
              <a:t>22.4 L/mol!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Boyle’s Law in your </a:t>
            </a:r>
            <a:r>
              <a:rPr lang="en-US" smtClean="0"/>
              <a:t>own words.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packet!</a:t>
            </a:r>
            <a:endParaRPr lang="en-US" dirty="0" smtClean="0"/>
          </a:p>
          <a:p>
            <a:r>
              <a:rPr lang="en-US" dirty="0" smtClean="0"/>
              <a:t>How are gases different from solids </a:t>
            </a:r>
            <a:r>
              <a:rPr lang="en-US" dirty="0" smtClean="0"/>
              <a:t>and liquids?</a:t>
            </a:r>
          </a:p>
          <a:p>
            <a:r>
              <a:rPr lang="en-US" dirty="0" smtClean="0"/>
              <a:t>How can you describe a </a:t>
            </a:r>
            <a:r>
              <a:rPr lang="en-US" dirty="0" smtClean="0"/>
              <a:t>gas?</a:t>
            </a:r>
          </a:p>
          <a:p>
            <a:endParaRPr lang="en-US" dirty="0" smtClean="0"/>
          </a:p>
          <a:p>
            <a:r>
              <a:rPr lang="en-US" dirty="0" smtClean="0"/>
              <a:t>HW: Finish</a:t>
            </a:r>
            <a:r>
              <a:rPr lang="en-US" dirty="0" smtClean="0"/>
              <a:t> 13-2 Practice </a:t>
            </a:r>
            <a:r>
              <a:rPr lang="en-US" dirty="0" err="1" smtClean="0"/>
              <a:t>Probs</a:t>
            </a:r>
            <a:r>
              <a:rPr lang="en-US" dirty="0" smtClean="0"/>
              <a:t> (pg. 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Describe gases by their properties</a:t>
            </a:r>
          </a:p>
          <a:p>
            <a:pPr lvl="1"/>
            <a:r>
              <a:rPr lang="en-US" dirty="0" smtClean="0"/>
              <a:t>Discover the mathematical relationships in Boyle’s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Intro to Gases Notes (front of note sheet)</a:t>
            </a:r>
            <a:endParaRPr lang="en-US" dirty="0" smtClean="0"/>
          </a:p>
          <a:p>
            <a:r>
              <a:rPr lang="en-US" dirty="0" smtClean="0"/>
              <a:t>Pressure conversions</a:t>
            </a:r>
          </a:p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600200"/>
            <a:ext cx="6629400" cy="1143000"/>
          </a:xfrm>
        </p:spPr>
        <p:txBody>
          <a:bodyPr/>
          <a:lstStyle/>
          <a:p>
            <a:r>
              <a:rPr lang="en-US"/>
              <a:t>Physical Characteristics </a:t>
            </a:r>
            <a:br>
              <a:rPr lang="en-US"/>
            </a:br>
            <a:r>
              <a:rPr lang="en-US"/>
              <a:t>of Gases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2971800"/>
            <a:ext cx="5562600" cy="1752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Kinetic Molecular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Kinetic Molecular Theory of Gases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The kinetic molecular theory of matter (KMT) is based on the idea that particles of gases are always in motion.</a:t>
            </a:r>
          </a:p>
          <a:p>
            <a:r>
              <a:rPr lang="en-US" smtClean="0"/>
              <a:t>The KMT assumes that a gas is ideal:</a:t>
            </a:r>
          </a:p>
          <a:p>
            <a:pPr lvl="1"/>
            <a:r>
              <a:rPr lang="en-US" smtClean="0"/>
              <a:t>An ideal gas is an imaginary gas that fits all the assumptions of KMT.</a:t>
            </a:r>
          </a:p>
          <a:p>
            <a:pPr lvl="1"/>
            <a:r>
              <a:rPr lang="en-US" smtClean="0"/>
              <a:t>Ideal gases are NOT real, but gases behave like ideal gases when pressure is not high and temperature is not low.</a:t>
            </a:r>
          </a:p>
          <a:p>
            <a:pPr lvl="2"/>
            <a:r>
              <a:rPr lang="en-US" smtClean="0"/>
              <a:t>What happens when pressure is high or when temperature is low?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Assumptions of KMT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Gases consist of large numbers of tiny particles that are far apart from each other relative to their size.</a:t>
            </a:r>
          </a:p>
          <a:p>
            <a:r>
              <a:rPr lang="en-US" smtClean="0"/>
              <a:t>Collisions between gas particles and other things are completely elastic -- no energy is lost.</a:t>
            </a:r>
          </a:p>
          <a:p>
            <a:r>
              <a:rPr lang="en-US" smtClean="0"/>
              <a:t>Gas molecules are in constant, rapid motion.</a:t>
            </a:r>
          </a:p>
          <a:p>
            <a:r>
              <a:rPr lang="en-US" smtClean="0"/>
              <a:t>There is no attraction or repulsion between gas molecules.</a:t>
            </a:r>
          </a:p>
          <a:p>
            <a:r>
              <a:rPr lang="en-US" smtClean="0"/>
              <a:t>The average kinetic energy of gas molecules depends on the temperature of the gas.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Properties of Gases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Expansion -- no definite shape or volume</a:t>
            </a:r>
          </a:p>
          <a:p>
            <a:r>
              <a:rPr lang="en-US" smtClean="0"/>
              <a:t>Fluidity -- flows freely</a:t>
            </a:r>
          </a:p>
          <a:p>
            <a:r>
              <a:rPr lang="en-US" smtClean="0"/>
              <a:t>Low density</a:t>
            </a:r>
          </a:p>
          <a:p>
            <a:r>
              <a:rPr lang="en-US" smtClean="0"/>
              <a:t>Compressibility -- may be crowded together</a:t>
            </a:r>
          </a:p>
          <a:p>
            <a:r>
              <a:rPr lang="en-US" smtClean="0"/>
              <a:t>Diffusion -- spontaneous mixing of two gases</a:t>
            </a:r>
          </a:p>
          <a:p>
            <a:r>
              <a:rPr lang="en-US" smtClean="0"/>
              <a:t>Effusion -- particles under pressure can leak out of a tiny opening</a:t>
            </a:r>
          </a:p>
          <a:p>
            <a:endParaRPr lang="en-US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14400" y="6264270"/>
            <a:ext cx="7543800" cy="514350"/>
          </a:xfrm>
          <a:prstGeom prst="rect">
            <a:avLst/>
          </a:prstGeom>
          <a:noFill/>
          <a:ln w="57150" cmpd="thickThin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" charset="0"/>
              </a:rPr>
              <a:t>Standard Temperature and Pressure (STP): 1 atm, 273K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Units and Equipment for Measuring Gases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07404" y="1968480"/>
            <a:ext cx="3446254" cy="3840163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Units:</a:t>
            </a:r>
          </a:p>
          <a:p>
            <a:pPr lvl="1"/>
            <a:r>
              <a:rPr lang="en-US" sz="2800" dirty="0"/>
              <a:t>Pressure:</a:t>
            </a:r>
          </a:p>
          <a:p>
            <a:pPr lvl="2"/>
            <a:r>
              <a:rPr lang="en-US" sz="2400" dirty="0"/>
              <a:t>Atmospheres (</a:t>
            </a:r>
            <a:r>
              <a:rPr lang="en-US" sz="2400" dirty="0" err="1"/>
              <a:t>atm</a:t>
            </a:r>
            <a:r>
              <a:rPr lang="en-US" sz="2400" dirty="0"/>
              <a:t>)</a:t>
            </a:r>
          </a:p>
          <a:p>
            <a:pPr lvl="2"/>
            <a:r>
              <a:rPr lang="en-US" sz="2400" dirty="0" err="1"/>
              <a:t>Pascals</a:t>
            </a:r>
            <a:r>
              <a:rPr lang="en-US" sz="2400" dirty="0"/>
              <a:t> (Pa)</a:t>
            </a:r>
          </a:p>
          <a:p>
            <a:pPr lvl="2"/>
            <a:r>
              <a:rPr lang="en-US" sz="2400" dirty="0"/>
              <a:t>Millimeters of mercury (mmHg)</a:t>
            </a:r>
          </a:p>
          <a:p>
            <a:pPr lvl="1"/>
            <a:r>
              <a:rPr lang="en-US" sz="2800" dirty="0"/>
              <a:t>Volume</a:t>
            </a:r>
          </a:p>
          <a:p>
            <a:pPr lvl="2"/>
            <a:r>
              <a:rPr lang="en-US" sz="2400" dirty="0"/>
              <a:t>Liters or milliliters (L or </a:t>
            </a:r>
            <a:r>
              <a:rPr lang="en-US" sz="2400" dirty="0" err="1"/>
              <a:t>mL</a:t>
            </a:r>
            <a:r>
              <a:rPr lang="en-US" sz="2400" dirty="0"/>
              <a:t>)</a:t>
            </a:r>
            <a:endParaRPr lang="en-US" sz="2400" dirty="0" smtClean="0"/>
          </a:p>
          <a:p>
            <a:pPr lvl="2"/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44677" y="1968480"/>
            <a:ext cx="4038923" cy="4501002"/>
          </a:xfrm>
        </p:spPr>
        <p:txBody>
          <a:bodyPr>
            <a:normAutofit fontScale="92500"/>
          </a:bodyPr>
          <a:lstStyle/>
          <a:p>
            <a:pPr lvl="1"/>
            <a:r>
              <a:rPr lang="en-US" sz="2800" dirty="0" smtClean="0"/>
              <a:t>Amount of the Gas</a:t>
            </a:r>
          </a:p>
          <a:p>
            <a:pPr lvl="2"/>
            <a:r>
              <a:rPr lang="en-US" sz="2400" dirty="0" smtClean="0"/>
              <a:t>Moles (mol)</a:t>
            </a:r>
          </a:p>
          <a:p>
            <a:pPr lvl="1"/>
            <a:r>
              <a:rPr lang="en-US" sz="2800" dirty="0" smtClean="0"/>
              <a:t>Temperature</a:t>
            </a:r>
          </a:p>
          <a:p>
            <a:pPr lvl="2"/>
            <a:r>
              <a:rPr lang="en-US" sz="2400" dirty="0" smtClean="0"/>
              <a:t>Kelvin (K)</a:t>
            </a:r>
          </a:p>
          <a:p>
            <a:pPr lvl="2"/>
            <a:r>
              <a:rPr lang="en-US" sz="2400" dirty="0" smtClean="0"/>
              <a:t>NOT Celsius or Fahrenheit</a:t>
            </a:r>
          </a:p>
          <a:p>
            <a:r>
              <a:rPr lang="en-US" sz="3200" dirty="0" smtClean="0"/>
              <a:t>Equipment:</a:t>
            </a:r>
          </a:p>
          <a:p>
            <a:pPr lvl="1"/>
            <a:r>
              <a:rPr lang="en-US" sz="2800" dirty="0" smtClean="0"/>
              <a:t>Pressure:</a:t>
            </a:r>
          </a:p>
          <a:p>
            <a:pPr lvl="2"/>
            <a:r>
              <a:rPr lang="en-US" sz="2118" dirty="0" smtClean="0"/>
              <a:t>Pressure gauge</a:t>
            </a:r>
          </a:p>
          <a:p>
            <a:pPr lvl="2"/>
            <a:r>
              <a:rPr lang="en-US" sz="2118" dirty="0" smtClean="0"/>
              <a:t>Barometer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/>
    </p:bldLst>
  </p:timing>
</p:sld>
</file>

<file path=ppt/theme/theme1.xml><?xml version="1.0" encoding="utf-8"?>
<a:theme xmlns:a="http://schemas.openxmlformats.org/drawingml/2006/main" name="Balloon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Balloon.thmx</Template>
  <TotalTime>15</TotalTime>
  <Words>776</Words>
  <Application>Microsoft Macintosh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Balloon</vt:lpstr>
      <vt:lpstr>Intro to Gases Boyle’s Law Lab</vt:lpstr>
      <vt:lpstr>Drill</vt:lpstr>
      <vt:lpstr>Objectives</vt:lpstr>
      <vt:lpstr>Agenda</vt:lpstr>
      <vt:lpstr>Physical Characteristics  of Gases</vt:lpstr>
      <vt:lpstr>Kinetic Molecular Theory of Gases</vt:lpstr>
      <vt:lpstr>Assumptions of KMT</vt:lpstr>
      <vt:lpstr>Physical Properties of Gases</vt:lpstr>
      <vt:lpstr>Units and Equipment for Measuring Gases</vt:lpstr>
      <vt:lpstr>What is air pressure?</vt:lpstr>
      <vt:lpstr>Conversions</vt:lpstr>
      <vt:lpstr>Practice with Conversion</vt:lpstr>
      <vt:lpstr>The Gas Laws: Boyle’s and Charles’</vt:lpstr>
      <vt:lpstr>The Gas Laws:  Gay-Lussac’s and Combined</vt:lpstr>
      <vt:lpstr>The Gas Laws: Dalton’s and Graham’s</vt:lpstr>
      <vt:lpstr>Moles and Gases</vt:lpstr>
      <vt:lpstr>Moles and Gases, cont.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Gases Boyle’s Law Lab</dc:title>
  <dc:creator>Howard County Administrator</dc:creator>
  <cp:lastModifiedBy>Howard County Administrator</cp:lastModifiedBy>
  <cp:revision>3</cp:revision>
  <dcterms:created xsi:type="dcterms:W3CDTF">2015-04-16T11:17:29Z</dcterms:created>
  <dcterms:modified xsi:type="dcterms:W3CDTF">2015-04-16T11:27:43Z</dcterms:modified>
</cp:coreProperties>
</file>