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FF6E8529-900E-EA4F-A7AB-4715E2F2239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D8CA435-1C3F-BB48-AC67-7AE5987EA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Drill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Take 10 sheets of graph paper and 1 sheet of blue paper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Staple the blue sheet of paper on top of the graph paper to make a booklet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On the center cover of the blue paper write the following in blue/black pen: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CHEMISTRY GT LAB NOTEBOOK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Your Name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Period</a:t>
            </a:r>
            <a:r>
              <a:rPr lang="en-US" dirty="0" smtClean="0">
                <a:ea typeface="+mn-ea"/>
              </a:rPr>
              <a:t> 2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Ms.</a:t>
            </a:r>
            <a:r>
              <a:rPr lang="en-US" dirty="0" smtClean="0">
                <a:ea typeface="+mn-ea"/>
              </a:rPr>
              <a:t> Bloedorn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52532"/>
            <a:ext cx="7772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  <a:cs typeface="+mj-cs"/>
              </a:rPr>
              <a:t>As a class you will create the data tables on the board first and then </a:t>
            </a:r>
            <a:r>
              <a:rPr lang="en-US" sz="3600" dirty="0" smtClean="0">
                <a:ea typeface="+mj-ea"/>
                <a:cs typeface="+mj-cs"/>
              </a:rPr>
              <a:t>transfer </a:t>
            </a:r>
            <a:r>
              <a:rPr lang="en-US" sz="3600" dirty="0" smtClean="0">
                <a:ea typeface="+mj-ea"/>
                <a:cs typeface="+mj-cs"/>
              </a:rPr>
              <a:t>them into your lab notebook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(15 minutes) – One student will draw the table as other students share ideas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Safety Preview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Goggles, closed toe shoes and aprons must be worn during the lab</a:t>
            </a:r>
          </a:p>
          <a:p>
            <a:pPr eaLnBrk="1" hangingPunct="1"/>
            <a:r>
              <a:rPr lang="en-US" sz="2800" dirty="0" smtClean="0"/>
              <a:t>Hot water bath is hot. Do not touch without safety gloves </a:t>
            </a:r>
          </a:p>
          <a:p>
            <a:pPr eaLnBrk="1" hangingPunct="1"/>
            <a:r>
              <a:rPr lang="en-US" sz="2800" dirty="0" smtClean="0"/>
              <a:t>Use tongs to move the metal washer from the hot water bath to the </a:t>
            </a:r>
            <a:r>
              <a:rPr lang="en-US" sz="2800" dirty="0" smtClean="0"/>
              <a:t>calorimeter—move QUICKLY</a:t>
            </a:r>
          </a:p>
          <a:p>
            <a:pPr eaLnBrk="1" hangingPunct="1"/>
            <a:r>
              <a:rPr lang="en-US" sz="2800" dirty="0" smtClean="0"/>
              <a:t>All solutions can be disposed of down the sink with water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Calorimetry Practice problems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Let’s put up the problems from the HW on the board.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Questions??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40" y="2021944"/>
            <a:ext cx="8458200" cy="48360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Calculate </a:t>
            </a:r>
            <a:r>
              <a:rPr lang="en-US" sz="2400" dirty="0" smtClean="0"/>
              <a:t>∆H for this reaction: 2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(s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+ H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2(g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Given </a:t>
            </a:r>
            <a:r>
              <a:rPr lang="en-US" sz="2400" dirty="0" smtClean="0"/>
              <a:t>the following </a:t>
            </a:r>
            <a:r>
              <a:rPr lang="en-US" sz="2400" dirty="0" err="1" smtClean="0"/>
              <a:t>thermochemical</a:t>
            </a:r>
            <a:r>
              <a:rPr lang="en-US" sz="2400" dirty="0" smtClean="0"/>
              <a:t> reactions:</a:t>
            </a:r>
          </a:p>
          <a:p>
            <a:pPr>
              <a:buNone/>
            </a:pPr>
            <a:r>
              <a:rPr lang="en-US" sz="2400" dirty="0" smtClean="0"/>
              <a:t>	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+ 5/2 O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/>
              <a:t> 2 CO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(l)</a:t>
            </a:r>
            <a:r>
              <a:rPr lang="en-US" sz="2400" dirty="0" smtClean="0"/>
              <a:t>	 ∆</a:t>
            </a:r>
            <a:r>
              <a:rPr lang="en-US" sz="2400" dirty="0" smtClean="0"/>
              <a:t>H = -1229.6 kJ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(s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+ O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/>
              <a:t> CO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		</a:t>
            </a:r>
            <a:r>
              <a:rPr lang="en-US" sz="2400" dirty="0" smtClean="0"/>
              <a:t>	 ∆</a:t>
            </a:r>
            <a:r>
              <a:rPr lang="en-US" sz="2400" dirty="0" smtClean="0"/>
              <a:t>H = -393.5 kJ</a:t>
            </a:r>
          </a:p>
          <a:p>
            <a:pPr>
              <a:buNone/>
            </a:pPr>
            <a:r>
              <a:rPr lang="en-US" sz="2400" dirty="0" smtClean="0"/>
              <a:t>	H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+ ½ O</a:t>
            </a:r>
            <a:r>
              <a:rPr lang="en-US" sz="2400" baseline="-25000" dirty="0" smtClean="0"/>
              <a:t>2(g)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(l)</a:t>
            </a:r>
            <a:r>
              <a:rPr lang="en-US" sz="2400" dirty="0" smtClean="0"/>
              <a:t>		</a:t>
            </a:r>
            <a:r>
              <a:rPr lang="en-US" sz="2400" dirty="0" smtClean="0"/>
              <a:t>	 ∆</a:t>
            </a:r>
            <a:r>
              <a:rPr lang="en-US" sz="2400" dirty="0" smtClean="0"/>
              <a:t>H = -285.8 </a:t>
            </a:r>
            <a:r>
              <a:rPr lang="en-US" sz="2400" dirty="0" smtClean="0"/>
              <a:t>kJ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15 </a:t>
            </a:r>
            <a:r>
              <a:rPr lang="en-US" sz="2400" dirty="0" err="1" smtClean="0"/>
              <a:t>g</a:t>
            </a:r>
            <a:r>
              <a:rPr lang="en-US" sz="2400" dirty="0" smtClean="0"/>
              <a:t> of boiling hot (100.0°C) copper shot are placed into a water bath in a calorimeter.  It contains 150 </a:t>
            </a:r>
            <a:r>
              <a:rPr lang="en-US" sz="2400" dirty="0" err="1" smtClean="0"/>
              <a:t>g</a:t>
            </a:r>
            <a:r>
              <a:rPr lang="en-US" sz="2400" dirty="0" smtClean="0"/>
              <a:t> water. How much does the water temperature change, if the copper’s temperature lowers to room temperature (22°C)? (Specific heat of copper = 0.386 J/</a:t>
            </a:r>
            <a:r>
              <a:rPr lang="en-US" sz="2400" dirty="0" err="1" smtClean="0"/>
              <a:t>g°C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Check your work! 1) +156.8 kJ   2) 0.72°C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IWBAT:</a:t>
            </a:r>
            <a:endParaRPr lang="en-US" dirty="0" smtClean="0"/>
          </a:p>
          <a:p>
            <a:pPr lvl="1" eaLnBrk="1" hangingPunct="1"/>
            <a:r>
              <a:rPr lang="en-US" dirty="0" smtClean="0"/>
              <a:t>Calculate the quantity</a:t>
            </a:r>
            <a:r>
              <a:rPr lang="en-US" dirty="0" smtClean="0"/>
              <a:t> heat of </a:t>
            </a:r>
            <a:r>
              <a:rPr lang="en-US" dirty="0" smtClean="0"/>
              <a:t>transferred in an endothermic and exothermic reaction</a:t>
            </a:r>
          </a:p>
          <a:p>
            <a:pPr lvl="1" eaLnBrk="1" hangingPunct="1"/>
            <a:r>
              <a:rPr lang="en-US" dirty="0" smtClean="0"/>
              <a:t>Set up my lab notebook for the </a:t>
            </a:r>
            <a:r>
              <a:rPr lang="en-US" dirty="0" err="1" smtClean="0"/>
              <a:t>calorimetry</a:t>
            </a:r>
            <a:r>
              <a:rPr lang="en-US" dirty="0" smtClean="0"/>
              <a:t> lab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Wear </a:t>
            </a:r>
            <a:r>
              <a:rPr lang="en-US" dirty="0" smtClean="0"/>
              <a:t>closed toe shoes for lab</a:t>
            </a:r>
            <a:r>
              <a:rPr lang="en-US" dirty="0" smtClean="0"/>
              <a:t> on Monday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Warm Up</a:t>
            </a:r>
            <a:endParaRPr lang="en-US" dirty="0" smtClean="0"/>
          </a:p>
          <a:p>
            <a:pPr eaLnBrk="1" hangingPunct="1"/>
            <a:r>
              <a:rPr lang="en-US" dirty="0" err="1" smtClean="0"/>
              <a:t>Calorimetry</a:t>
            </a:r>
            <a:r>
              <a:rPr lang="en-US" dirty="0" smtClean="0"/>
              <a:t> Pre-Lab</a:t>
            </a:r>
          </a:p>
          <a:p>
            <a:pPr eaLnBrk="1" hangingPunct="1"/>
            <a:r>
              <a:rPr lang="en-US" dirty="0" err="1" smtClean="0"/>
              <a:t>Calorimetry</a:t>
            </a:r>
            <a:r>
              <a:rPr lang="en-US" dirty="0" smtClean="0"/>
              <a:t> </a:t>
            </a:r>
            <a:r>
              <a:rPr lang="en-US" dirty="0" smtClean="0"/>
              <a:t>Practice Problems</a:t>
            </a:r>
            <a:endParaRPr lang="en-US" dirty="0" smtClean="0"/>
          </a:p>
          <a:p>
            <a:pPr eaLnBrk="1" hangingPunct="1"/>
            <a:r>
              <a:rPr lang="en-US" dirty="0" smtClean="0"/>
              <a:t>Exit </a:t>
            </a:r>
            <a:r>
              <a:rPr lang="en-US" dirty="0" smtClean="0"/>
              <a:t>Ticket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Calorimetry Pre-Lab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quarter you will maintain a lab notebook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Notebook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Must be written in pen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All pages must be numbered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Errors are not scribbled out but have </a:t>
            </a:r>
            <a:r>
              <a:rPr lang="en-US" strike="sngStrike" dirty="0" smtClean="0">
                <a:ea typeface="+mn-ea"/>
                <a:cs typeface="+mn-cs"/>
              </a:rPr>
              <a:t>one line drawn through</a:t>
            </a:r>
            <a:r>
              <a:rPr lang="en-US" dirty="0" smtClean="0">
                <a:ea typeface="+mn-ea"/>
                <a:cs typeface="+mn-cs"/>
              </a:rPr>
              <a:t> and are initialed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All data is directly written into the notebook (not on a separate sheet of paper first)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It is okay to make mistakes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Today, we will set up the lab notebook together for the first time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Take the next 5 minutes to read through the lab and procedure A and B. Then set up the title, date, name, diagram and purpose for the lab.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177</TotalTime>
  <Words>514</Words>
  <Application>Microsoft Macintosh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Citrus</vt:lpstr>
      <vt:lpstr>Drill</vt:lpstr>
      <vt:lpstr>Objectives</vt:lpstr>
      <vt:lpstr>Homework</vt:lpstr>
      <vt:lpstr>Agenda</vt:lpstr>
      <vt:lpstr>Calorimetry Pre-Lab</vt:lpstr>
      <vt:lpstr>This quarter you will maintain a lab notebook</vt:lpstr>
      <vt:lpstr>Lab Notebook Requirements</vt:lpstr>
      <vt:lpstr>Today, we will set up the lab notebook together for the first time</vt:lpstr>
      <vt:lpstr>Slide 9</vt:lpstr>
      <vt:lpstr>As a class you will create the data tables on the board first and then transfer them into your lab notebook</vt:lpstr>
      <vt:lpstr>Lab Safety Preview</vt:lpstr>
      <vt:lpstr>Calorimetry Practice problems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</dc:title>
  <dc:creator>Howard County Administrator</dc:creator>
  <cp:lastModifiedBy>Howard County Administrator</cp:lastModifiedBy>
  <cp:revision>1</cp:revision>
  <dcterms:created xsi:type="dcterms:W3CDTF">2015-04-09T16:46:14Z</dcterms:created>
  <dcterms:modified xsi:type="dcterms:W3CDTF">2015-04-09T19:43:26Z</dcterms:modified>
</cp:coreProperties>
</file>