
<file path=[Content_Types].xml><?xml version="1.0" encoding="utf-8"?>
<Types xmlns="http://schemas.openxmlformats.org/package/2006/content-types">
  <Override PartName="/ppt/slideLayouts/slideLayout1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Layouts/slideLayout1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5" r:id="rId7"/>
    <p:sldId id="266" r:id="rId8"/>
    <p:sldId id="267" r:id="rId9"/>
    <p:sldId id="268" r:id="rId10"/>
    <p:sldId id="261" r:id="rId11"/>
    <p:sldId id="262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246939" y="4281270"/>
            <a:ext cx="3119120" cy="1949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  <a:noFill/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  <a:noFill/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D4C31DB6-E4F7-8343-8C0A-5D1A77B04544}" type="datetimeFigureOut">
              <a:rPr lang="en-US" smtClean="0"/>
              <a:pPr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7AFFA91-BB66-BB4F-A437-85677599D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1DB6-E4F7-8343-8C0A-5D1A77B04544}" type="datetimeFigureOut">
              <a:rPr lang="en-US" smtClean="0"/>
              <a:pPr/>
              <a:t>3/20/15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FA91-BB66-BB4F-A437-85677599DF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1DB6-E4F7-8343-8C0A-5D1A77B04544}" type="datetimeFigureOut">
              <a:rPr lang="en-US" smtClean="0"/>
              <a:pPr/>
              <a:t>3/20/15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FA91-BB66-BB4F-A437-85677599DF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1DB6-E4F7-8343-8C0A-5D1A77B04544}" type="datetimeFigureOut">
              <a:rPr lang="en-US" smtClean="0"/>
              <a:pPr/>
              <a:t>3/20/15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FA91-BB66-BB4F-A437-85677599D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1DB6-E4F7-8343-8C0A-5D1A77B04544}" type="datetimeFigureOut">
              <a:rPr lang="en-US" smtClean="0"/>
              <a:pPr/>
              <a:t>3/20/15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FA91-BB66-BB4F-A437-85677599D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1DB6-E4F7-8343-8C0A-5D1A77B04544}" type="datetimeFigureOut">
              <a:rPr lang="en-US" smtClean="0"/>
              <a:pPr/>
              <a:t>3/20/15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FA91-BB66-BB4F-A437-85677599D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1DB6-E4F7-8343-8C0A-5D1A77B04544}" type="datetimeFigureOut">
              <a:rPr lang="en-US" smtClean="0"/>
              <a:pPr/>
              <a:t>3/20/15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FA91-BB66-BB4F-A437-85677599DF7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1DB6-E4F7-8343-8C0A-5D1A77B04544}" type="datetimeFigureOut">
              <a:rPr lang="en-US" smtClean="0"/>
              <a:pPr/>
              <a:t>3/20/15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FA91-BB66-BB4F-A437-85677599D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1DB6-E4F7-8343-8C0A-5D1A77B04544}" type="datetimeFigureOut">
              <a:rPr lang="en-US" smtClean="0"/>
              <a:pPr/>
              <a:t>3/20/15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FA91-BB66-BB4F-A437-85677599DF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1DB6-E4F7-8343-8C0A-5D1A77B04544}" type="datetimeFigureOut">
              <a:rPr lang="en-US" smtClean="0"/>
              <a:pPr/>
              <a:t>3/20/15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FA91-BB66-BB4F-A437-85677599D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1DB6-E4F7-8343-8C0A-5D1A77B04544}" type="datetimeFigureOut">
              <a:rPr lang="en-US" smtClean="0"/>
              <a:pPr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FA91-BB66-BB4F-A437-85677599D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1DB6-E4F7-8343-8C0A-5D1A77B04544}" type="datetimeFigureOut">
              <a:rPr lang="en-US" smtClean="0"/>
              <a:pPr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FA91-BB66-BB4F-A437-85677599D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1DB6-E4F7-8343-8C0A-5D1A77B04544}" type="datetimeFigureOut">
              <a:rPr lang="en-US" smtClean="0"/>
              <a:pPr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FA91-BB66-BB4F-A437-85677599D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D4C31DB6-E4F7-8343-8C0A-5D1A77B04544}" type="datetimeFigureOut">
              <a:rPr lang="en-US" smtClean="0"/>
              <a:pPr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7AFFA91-BB66-BB4F-A437-85677599D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ct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1DB6-E4F7-8343-8C0A-5D1A77B04544}" type="datetimeFigureOut">
              <a:rPr lang="en-US" smtClean="0"/>
              <a:pPr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FA91-BB66-BB4F-A437-85677599D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1DB6-E4F7-8343-8C0A-5D1A77B04544}" type="datetimeFigureOut">
              <a:rPr lang="en-US" smtClean="0"/>
              <a:pPr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FA91-BB66-BB4F-A437-85677599D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1DB6-E4F7-8343-8C0A-5D1A77B04544}" type="datetimeFigureOut">
              <a:rPr lang="en-US" smtClean="0"/>
              <a:pPr/>
              <a:t>3/20/15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FA91-BB66-BB4F-A437-85677599D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1DB6-E4F7-8343-8C0A-5D1A77B04544}" type="datetimeFigureOut">
              <a:rPr lang="en-US" smtClean="0"/>
              <a:pPr/>
              <a:t>3/20/15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FA91-BB66-BB4F-A437-85677599D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1DB6-E4F7-8343-8C0A-5D1A77B04544}" type="datetimeFigureOut">
              <a:rPr lang="en-US" smtClean="0"/>
              <a:pPr/>
              <a:t>3/20/15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FA91-BB66-BB4F-A437-85677599DF7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1DB6-E4F7-8343-8C0A-5D1A77B04544}" type="datetimeFigureOut">
              <a:rPr lang="en-US" smtClean="0"/>
              <a:pPr/>
              <a:t>3/20/15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FFA91-BB66-BB4F-A437-85677599DF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D4C31DB6-E4F7-8343-8C0A-5D1A77B04544}" type="datetimeFigureOut">
              <a:rPr lang="en-US" smtClean="0"/>
              <a:pPr/>
              <a:t>3/20/15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7AFFA91-BB66-BB4F-A437-85677599DF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 16 Quiz, Document Research Poster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Forensic Science 3/20/15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Analysis </a:t>
            </a:r>
            <a:br>
              <a:rPr lang="en-US" dirty="0" smtClean="0"/>
            </a:br>
            <a:r>
              <a:rPr lang="en-US" dirty="0" smtClean="0"/>
              <a:t>Research Poster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and a group (three to four people) will choose one of the cases listed on the front of the Document Analysis Research Poster sheet.  </a:t>
            </a:r>
          </a:p>
          <a:p>
            <a:r>
              <a:rPr lang="en-US" dirty="0" smtClean="0"/>
              <a:t>Once one group has chosen a case, you can’t also have that case!</a:t>
            </a:r>
          </a:p>
          <a:p>
            <a:r>
              <a:rPr lang="en-US" dirty="0" smtClean="0"/>
              <a:t>No more than seven groups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entail?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11778"/>
            <a:ext cx="7313613" cy="512286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Your group will:</a:t>
            </a:r>
          </a:p>
          <a:p>
            <a:pPr lvl="1"/>
            <a:r>
              <a:rPr lang="en-US" dirty="0" smtClean="0"/>
              <a:t>Outline the details of the case</a:t>
            </a:r>
          </a:p>
          <a:p>
            <a:pPr lvl="1"/>
            <a:r>
              <a:rPr lang="en-US" dirty="0" smtClean="0"/>
              <a:t>Describe the documents associated with the case</a:t>
            </a:r>
          </a:p>
          <a:p>
            <a:pPr lvl="1"/>
            <a:r>
              <a:rPr lang="en-US" dirty="0" smtClean="0"/>
              <a:t>Discuss conclusions of investigators</a:t>
            </a:r>
          </a:p>
          <a:p>
            <a:pPr lvl="1"/>
            <a:r>
              <a:rPr lang="en-US" dirty="0" smtClean="0"/>
              <a:t>If this case was solved, who was arrested</a:t>
            </a:r>
          </a:p>
          <a:p>
            <a:pPr lvl="1"/>
            <a:r>
              <a:rPr lang="en-US" dirty="0" smtClean="0"/>
              <a:t>If not, who were the suspects?</a:t>
            </a:r>
          </a:p>
          <a:p>
            <a:r>
              <a:rPr lang="en-US" dirty="0" smtClean="0"/>
              <a:t>You will also cite every fact and picture used on your poster with a list of footnotes on the back.</a:t>
            </a:r>
          </a:p>
          <a:p>
            <a:r>
              <a:rPr lang="en-US" dirty="0" smtClean="0"/>
              <a:t>You need to make it look nice, neat, and colorful for full credit.  I strongly recommend printing pictures at home and bringing them in.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documents are involved in your case?</a:t>
            </a:r>
          </a:p>
          <a:p>
            <a:r>
              <a:rPr lang="en-US" dirty="0" smtClean="0"/>
              <a:t>What pictures are you going to bring in </a:t>
            </a:r>
            <a:r>
              <a:rPr lang="en-US" smtClean="0"/>
              <a:t>on Monday?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Phone in the box! Grab 2 yellow </a:t>
            </a:r>
            <a:r>
              <a:rPr lang="en-US" dirty="0" smtClean="0"/>
              <a:t>folders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HW: Start looking into your case</a:t>
            </a:r>
          </a:p>
          <a:p>
            <a:pPr lvl="1"/>
            <a:r>
              <a:rPr lang="en-US" dirty="0" smtClean="0"/>
              <a:t>Print pictures at home</a:t>
            </a:r>
          </a:p>
          <a:p>
            <a:pPr lvl="1"/>
            <a:r>
              <a:rPr lang="en-US" dirty="0" smtClean="0"/>
              <a:t>Print information at home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Define and use terms from Ch 16</a:t>
            </a:r>
          </a:p>
          <a:p>
            <a:pPr lvl="1"/>
            <a:r>
              <a:rPr lang="en-US" dirty="0" smtClean="0"/>
              <a:t>Research a famous case that used document analysis as a part of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</a:p>
          <a:p>
            <a:r>
              <a:rPr lang="en-US" dirty="0" smtClean="0"/>
              <a:t>Ch 16 </a:t>
            </a:r>
            <a:r>
              <a:rPr lang="en-US" dirty="0" err="1" smtClean="0"/>
              <a:t>Vocab</a:t>
            </a:r>
            <a:r>
              <a:rPr lang="en-US" dirty="0" smtClean="0"/>
              <a:t> Quiz</a:t>
            </a:r>
          </a:p>
          <a:p>
            <a:r>
              <a:rPr lang="en-US" dirty="0" smtClean="0"/>
              <a:t>Pd. 6 – Finish Signature Forgeries</a:t>
            </a:r>
          </a:p>
          <a:p>
            <a:r>
              <a:rPr lang="en-US" dirty="0" smtClean="0"/>
              <a:t>Start Document Analysis Research Poster</a:t>
            </a:r>
          </a:p>
          <a:p>
            <a:r>
              <a:rPr lang="en-US" smtClean="0"/>
              <a:t>Closure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</a:t>
            </a:r>
          </a:p>
          <a:p>
            <a:pPr lvl="1"/>
            <a:r>
              <a:rPr lang="en-US" dirty="0" smtClean="0"/>
              <a:t>Two yellow folders</a:t>
            </a:r>
          </a:p>
          <a:p>
            <a:pPr lvl="1"/>
            <a:r>
              <a:rPr lang="en-US" dirty="0" smtClean="0"/>
              <a:t>Pencil or pen</a:t>
            </a:r>
          </a:p>
          <a:p>
            <a:pPr lvl="1"/>
            <a:r>
              <a:rPr lang="en-US" dirty="0" smtClean="0"/>
              <a:t>Your brain </a:t>
            </a:r>
            <a:r>
              <a:rPr lang="en-US" dirty="0" err="1" smtClean="0">
                <a:sym typeface="Wingdings"/>
              </a:rPr>
              <a:t></a:t>
            </a: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Flip it over when done—10 minutes, max!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D255-2216-1746-B454-FCB07726DF0B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/>
              <a:t>Simulated Forgery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Simulated Forgery is to produce forgeries freehand.</a:t>
            </a:r>
          </a:p>
          <a:p>
            <a:r>
              <a:rPr lang="en-US" altLang="zh-TW" dirty="0"/>
              <a:t>Simulated Forgery includes the slowly copied forgery (poor qualities</a:t>
            </a:r>
            <a:r>
              <a:rPr lang="en-US" altLang="zh-TW" dirty="0" smtClean="0"/>
              <a:t>) &amp; </a:t>
            </a:r>
            <a:r>
              <a:rPr lang="en-US" altLang="zh-TW" dirty="0"/>
              <a:t>the practiced freehand forgery (more successful)</a:t>
            </a:r>
          </a:p>
          <a:p>
            <a:endParaRPr lang="en-US" altLang="zh-TW" dirty="0"/>
          </a:p>
          <a:p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0955F-9523-3C4D-8ACE-93E4A49E1E17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/>
              <a:t>Comparison of Traced Forgery and Simulated Forgery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TW" dirty="0"/>
              <a:t>Simulated Forgery is far superior to Traced Forgery because a talented artist or calligrapher may learn to sign a name remarkably similar to the targeted signature if he/she can have </a:t>
            </a:r>
            <a:r>
              <a:rPr lang="en-US" altLang="zh-TW" b="1" dirty="0"/>
              <a:t>sufficient time</a:t>
            </a:r>
            <a:r>
              <a:rPr lang="en-US" altLang="zh-TW" dirty="0"/>
              <a:t> to practice the signature freehand.</a:t>
            </a:r>
            <a:r>
              <a:rPr lang="en-US" altLang="zh-TW" dirty="0" smtClean="0"/>
              <a:t> </a:t>
            </a:r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B7A5D-212E-1A4A-8F54-1C05E62039F4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altLang="zh-TW" dirty="0" smtClean="0"/>
              <a:t>However, Simulated Forgery can be detected by carefully observing the basic characteristics of handwriting such as  </a:t>
            </a:r>
          </a:p>
          <a:p>
            <a:pPr lvl="1">
              <a:buFont typeface="Arial"/>
              <a:buChar char="•"/>
            </a:pPr>
            <a:r>
              <a:rPr lang="en-US" altLang="zh-TW" dirty="0" smtClean="0"/>
              <a:t>the </a:t>
            </a:r>
            <a:r>
              <a:rPr lang="en-US" altLang="zh-TW" dirty="0"/>
              <a:t>overall form (the size, shape, slant, proportion, the beginning &amp; ending strokes of the letters)</a:t>
            </a:r>
            <a:r>
              <a:rPr lang="en-US" altLang="zh-TW" dirty="0" smtClean="0"/>
              <a:t>;</a:t>
            </a:r>
          </a:p>
          <a:p>
            <a:pPr lvl="1">
              <a:buFont typeface="Arial"/>
              <a:buChar char="•"/>
            </a:pPr>
            <a:r>
              <a:rPr lang="en-US" altLang="zh-TW" dirty="0" smtClean="0"/>
              <a:t>line </a:t>
            </a:r>
            <a:r>
              <a:rPr lang="en-US" altLang="zh-TW" dirty="0"/>
              <a:t>features (writing speed, pen pressure, spacing between letters and words and how the letters are connected)</a:t>
            </a:r>
            <a:r>
              <a:rPr lang="en-US" altLang="zh-TW" dirty="0" smtClean="0"/>
              <a:t>;</a:t>
            </a:r>
          </a:p>
          <a:p>
            <a:pPr lvl="1">
              <a:buFont typeface="Arial"/>
              <a:buChar char="•"/>
            </a:pPr>
            <a:r>
              <a:rPr lang="en-US" altLang="zh-TW" dirty="0" smtClean="0"/>
              <a:t>margins </a:t>
            </a:r>
            <a:r>
              <a:rPr lang="en-US" altLang="zh-TW" dirty="0"/>
              <a:t>and format (width of margins, spacing); and</a:t>
            </a:r>
            <a:r>
              <a:rPr lang="en-US" altLang="zh-TW" dirty="0" smtClean="0"/>
              <a:t> </a:t>
            </a:r>
          </a:p>
          <a:p>
            <a:pPr lvl="1">
              <a:buFont typeface="Arial"/>
              <a:buChar char="•"/>
            </a:pPr>
            <a:r>
              <a:rPr lang="en-US" altLang="zh-TW" dirty="0" smtClean="0"/>
              <a:t>content </a:t>
            </a:r>
            <a:r>
              <a:rPr lang="en-US" altLang="zh-TW" dirty="0"/>
              <a:t>(punctuations).</a:t>
            </a:r>
          </a:p>
          <a:p>
            <a:pPr>
              <a:buFontTx/>
              <a:buNone/>
            </a:pPr>
            <a:endParaRPr lang="en-US" altLang="zh-TW" dirty="0"/>
          </a:p>
          <a:p>
            <a:endParaRPr lang="en-US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FD2A23-9994-FF4C-B9D2-18D3C8B27633}" type="slidenum">
              <a:rPr lang="en-US" altLang="zh-TW" smtClean="0"/>
              <a:pPr/>
              <a:t>9</a:t>
            </a:fld>
            <a:endParaRPr lang="en-US" altLang="zh-TW" dirty="0" smtClean="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600" b="1"/>
              <a:t>Blind Forgery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zh-TW" dirty="0"/>
              <a:t>The forger used his/her own signature to sign someone else’s name on a real legal document such as a will or a stolen </a:t>
            </a:r>
            <a:r>
              <a:rPr lang="en-US" altLang="zh-TW" dirty="0" err="1"/>
              <a:t>cheque</a:t>
            </a:r>
            <a:r>
              <a:rPr lang="en-US" altLang="zh-TW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llue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Cllue.thmx</Template>
  <TotalTime>544</TotalTime>
  <Words>458</Words>
  <Application>Microsoft Macintosh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Cllue</vt:lpstr>
      <vt:lpstr>Ch 16 Quiz, Document Research Poster</vt:lpstr>
      <vt:lpstr>No Drill</vt:lpstr>
      <vt:lpstr>Objectives</vt:lpstr>
      <vt:lpstr>Agenda</vt:lpstr>
      <vt:lpstr>Quiz</vt:lpstr>
      <vt:lpstr>Simulated Forgery</vt:lpstr>
      <vt:lpstr>Comparison of Traced Forgery and Simulated Forgery</vt:lpstr>
      <vt:lpstr>Slide 8</vt:lpstr>
      <vt:lpstr>Blind Forgery</vt:lpstr>
      <vt:lpstr>Document Analysis  Research Poster</vt:lpstr>
      <vt:lpstr>What does it entail?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16 Quiz, Document Research Poster</dc:title>
  <dc:creator>Howard County Administrator</dc:creator>
  <cp:lastModifiedBy>Howard County Administrator</cp:lastModifiedBy>
  <cp:revision>4</cp:revision>
  <dcterms:created xsi:type="dcterms:W3CDTF">2015-03-20T11:02:42Z</dcterms:created>
  <dcterms:modified xsi:type="dcterms:W3CDTF">2015-03-20T19:39:35Z</dcterms:modified>
</cp:coreProperties>
</file>