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8" r:id="rId2"/>
    <p:sldId id="259" r:id="rId3"/>
    <p:sldId id="27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78A23E-234C-6F45-B23C-2B80EB12EAF3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B966B76-0795-0C46-B96B-0BEAE3816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UTvPndZOP9g" TargetMode="External"/><Relationship Id="rId3" Type="http://schemas.openxmlformats.org/officeDocument/2006/relationships/hyperlink" Target="https://www.youtube.com/watch?v=dZfLOnXoVO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Airbags and Mole-Mole Ratios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Chemistry 3/18/19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2 NaN</a:t>
            </a:r>
            <a:r>
              <a:rPr lang="en-US" baseline="-25000" dirty="0" smtClean="0">
                <a:ea typeface="+mj-ea"/>
                <a:cs typeface="+mj-cs"/>
              </a:rPr>
              <a:t>3</a:t>
            </a:r>
            <a:r>
              <a:rPr lang="en-US" dirty="0" smtClean="0">
                <a:ea typeface="+mj-ea"/>
                <a:cs typeface="+mj-cs"/>
              </a:rPr>
              <a:t> (</a:t>
            </a:r>
            <a:r>
              <a:rPr lang="en-US" dirty="0" err="1" smtClean="0">
                <a:ea typeface="+mj-ea"/>
                <a:cs typeface="+mj-cs"/>
              </a:rPr>
              <a:t>s</a:t>
            </a:r>
            <a:r>
              <a:rPr lang="en-US" dirty="0" smtClean="0">
                <a:ea typeface="+mj-ea"/>
                <a:cs typeface="+mj-cs"/>
              </a:rPr>
              <a:t>) </a:t>
            </a:r>
            <a:r>
              <a:rPr lang="en-US" dirty="0" err="1" smtClean="0">
                <a:ea typeface="+mj-ea"/>
                <a:cs typeface="+mj-cs"/>
                <a:sym typeface="Wingdings"/>
              </a:rPr>
              <a:t></a:t>
            </a:r>
            <a:r>
              <a:rPr lang="en-US" dirty="0" smtClean="0">
                <a:ea typeface="+mj-ea"/>
                <a:cs typeface="+mj-cs"/>
                <a:sym typeface="Wingdings"/>
              </a:rPr>
              <a:t> 2 Na (</a:t>
            </a:r>
            <a:r>
              <a:rPr lang="en-US" dirty="0" err="1" smtClean="0">
                <a:ea typeface="+mj-ea"/>
                <a:cs typeface="+mj-cs"/>
                <a:sym typeface="Wingdings"/>
              </a:rPr>
              <a:t>s</a:t>
            </a:r>
            <a:r>
              <a:rPr lang="en-US" dirty="0" smtClean="0">
                <a:ea typeface="+mj-ea"/>
                <a:cs typeface="+mj-cs"/>
                <a:sym typeface="Wingdings"/>
              </a:rPr>
              <a:t>) + 3 N</a:t>
            </a:r>
            <a:r>
              <a:rPr lang="en-US" baseline="-25000" dirty="0" smtClean="0">
                <a:ea typeface="+mj-ea"/>
                <a:cs typeface="+mj-cs"/>
                <a:sym typeface="Wingdings"/>
              </a:rPr>
              <a:t>2 </a:t>
            </a:r>
            <a:r>
              <a:rPr lang="en-US" dirty="0" smtClean="0">
                <a:ea typeface="+mj-ea"/>
                <a:cs typeface="+mj-cs"/>
                <a:sym typeface="Wingdings"/>
              </a:rPr>
              <a:t>(</a:t>
            </a:r>
            <a:r>
              <a:rPr lang="en-US" dirty="0" err="1" smtClean="0">
                <a:ea typeface="+mj-ea"/>
                <a:cs typeface="+mj-cs"/>
                <a:sym typeface="Wingdings"/>
              </a:rPr>
              <a:t>g</a:t>
            </a:r>
            <a:r>
              <a:rPr lang="en-US" dirty="0" smtClean="0">
                <a:ea typeface="+mj-ea"/>
                <a:cs typeface="+mj-cs"/>
                <a:sym typeface="Wingdings"/>
              </a:rPr>
              <a:t>)</a:t>
            </a:r>
            <a:br>
              <a:rPr lang="en-US" dirty="0" smtClean="0">
                <a:ea typeface="+mj-ea"/>
                <a:cs typeface="+mj-cs"/>
                <a:sym typeface="Wingdings"/>
              </a:rPr>
            </a:b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the mole ratio of sodium azide to nitrogen?</a:t>
            </a:r>
          </a:p>
          <a:p>
            <a:endParaRPr lang="en-US" smtClean="0"/>
          </a:p>
          <a:p>
            <a:r>
              <a:rPr lang="en-US" smtClean="0"/>
              <a:t>What is the mole ratio of sodium azide to sodium?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2 NaN</a:t>
            </a:r>
            <a:r>
              <a:rPr lang="en-US" baseline="-25000" dirty="0" smtClean="0">
                <a:ea typeface="+mj-ea"/>
                <a:cs typeface="+mj-cs"/>
              </a:rPr>
              <a:t>3</a:t>
            </a:r>
            <a:r>
              <a:rPr lang="en-US" dirty="0" smtClean="0">
                <a:ea typeface="+mj-ea"/>
                <a:cs typeface="+mj-cs"/>
              </a:rPr>
              <a:t> (</a:t>
            </a:r>
            <a:r>
              <a:rPr lang="en-US" dirty="0" err="1" smtClean="0">
                <a:ea typeface="+mj-ea"/>
                <a:cs typeface="+mj-cs"/>
              </a:rPr>
              <a:t>s</a:t>
            </a:r>
            <a:r>
              <a:rPr lang="en-US" dirty="0" smtClean="0">
                <a:ea typeface="+mj-ea"/>
                <a:cs typeface="+mj-cs"/>
              </a:rPr>
              <a:t>) </a:t>
            </a:r>
            <a:r>
              <a:rPr lang="en-US" dirty="0" err="1" smtClean="0">
                <a:ea typeface="+mj-ea"/>
                <a:cs typeface="+mj-cs"/>
                <a:sym typeface="Wingdings"/>
              </a:rPr>
              <a:t></a:t>
            </a:r>
            <a:r>
              <a:rPr lang="en-US" dirty="0" smtClean="0">
                <a:ea typeface="+mj-ea"/>
                <a:cs typeface="+mj-cs"/>
                <a:sym typeface="Wingdings"/>
              </a:rPr>
              <a:t> 2 Na (</a:t>
            </a:r>
            <a:r>
              <a:rPr lang="en-US" dirty="0" err="1" smtClean="0">
                <a:ea typeface="+mj-ea"/>
                <a:cs typeface="+mj-cs"/>
                <a:sym typeface="Wingdings"/>
              </a:rPr>
              <a:t>s</a:t>
            </a:r>
            <a:r>
              <a:rPr lang="en-US" dirty="0" smtClean="0">
                <a:ea typeface="+mj-ea"/>
                <a:cs typeface="+mj-cs"/>
                <a:sym typeface="Wingdings"/>
              </a:rPr>
              <a:t>) + 3 N</a:t>
            </a:r>
            <a:r>
              <a:rPr lang="en-US" baseline="-25000" dirty="0" smtClean="0">
                <a:ea typeface="+mj-ea"/>
                <a:cs typeface="+mj-cs"/>
                <a:sym typeface="Wingdings"/>
              </a:rPr>
              <a:t>2 </a:t>
            </a:r>
            <a:r>
              <a:rPr lang="en-US" dirty="0" smtClean="0">
                <a:ea typeface="+mj-ea"/>
                <a:cs typeface="+mj-cs"/>
                <a:sym typeface="Wingdings"/>
              </a:rPr>
              <a:t>(</a:t>
            </a:r>
            <a:r>
              <a:rPr lang="en-US" dirty="0" err="1" smtClean="0">
                <a:ea typeface="+mj-ea"/>
                <a:cs typeface="+mj-cs"/>
                <a:sym typeface="Wingdings"/>
              </a:rPr>
              <a:t>g</a:t>
            </a:r>
            <a:r>
              <a:rPr lang="en-US" dirty="0" smtClean="0">
                <a:ea typeface="+mj-ea"/>
                <a:cs typeface="+mj-cs"/>
                <a:sym typeface="Wingdings"/>
              </a:rPr>
              <a:t>)</a:t>
            </a:r>
            <a:br>
              <a:rPr lang="en-US" dirty="0" smtClean="0">
                <a:ea typeface="+mj-ea"/>
                <a:cs typeface="+mj-cs"/>
                <a:sym typeface="Wingdings"/>
              </a:rPr>
            </a:b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How many moles of nitrogen are produced by decomposing 0.267 moles of sodium azide?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How many moles of sodium azide are needed to react to produce 1.5 moles of nitrogen gas?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 – Mole Problems Practice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Complete the practice at your desk.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Skip #5.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Closure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the reaction below:</a:t>
            </a:r>
          </a:p>
          <a:p>
            <a:pPr>
              <a:buFont typeface="Arial" charset="0"/>
              <a:buNone/>
            </a:pPr>
            <a:r>
              <a:rPr lang="en-US" smtClean="0"/>
              <a:t>		N</a:t>
            </a:r>
            <a:r>
              <a:rPr lang="en-US" baseline="-25000" smtClean="0"/>
              <a:t>2</a:t>
            </a:r>
            <a:r>
              <a:rPr lang="en-US" smtClean="0"/>
              <a:t> + 3H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Wingdings" charset="2"/>
              </a:rPr>
              <a:t> 2NH</a:t>
            </a:r>
            <a:r>
              <a:rPr lang="en-US" baseline="-25000" smtClean="0">
                <a:sym typeface="Wingdings" charset="2"/>
              </a:rPr>
              <a:t>3</a:t>
            </a:r>
            <a:endParaRPr lang="en-US" baseline="-25000" smtClean="0"/>
          </a:p>
          <a:p>
            <a:r>
              <a:rPr lang="en-US" smtClean="0"/>
              <a:t>How many moles of hydrogen are needed to react with 4.5 moles of nitrogen to make ammonia?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90" y="1997700"/>
            <a:ext cx="8316410" cy="4696581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Write down these questions.  While watching the video clips, write the answers, and when done, discuss with your row: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Why is airbag use in cars important?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What is the chemistry involved in air bag inflation?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Why is it important to calculate the amount of reactants involved in airbag inflation (and reactions in general)?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Watch the two video clips Ms. Bloedorn shows about air bags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Clip # 1 - </a:t>
            </a:r>
            <a:r>
              <a:rPr lang="en-US" dirty="0" smtClean="0">
                <a:ea typeface="+mn-ea"/>
                <a:hlinkClick r:id="rId2"/>
              </a:rPr>
              <a:t>https://www.youtube.com/watch?v=UTvPndZOP9g</a:t>
            </a:r>
            <a:endParaRPr lang="en-US" dirty="0" smtClean="0">
              <a:ea typeface="+mn-ea"/>
            </a:endParaRP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Clip # 2 - </a:t>
            </a:r>
            <a:r>
              <a:rPr lang="en-US" dirty="0" smtClean="0">
                <a:ea typeface="+mn-ea"/>
                <a:hlinkClick r:id="rId3"/>
              </a:rPr>
              <a:t>https://www.youtube.com/watch?v=dZfLOnXoVOQ</a:t>
            </a:r>
            <a:endParaRPr lang="en-US" dirty="0" smtClean="0">
              <a:ea typeface="+mn-ea"/>
            </a:endParaRPr>
          </a:p>
          <a:p>
            <a:pPr>
              <a:buFont typeface="Arial"/>
              <a:buChar char="–"/>
              <a:defRPr/>
            </a:pPr>
            <a:r>
              <a:rPr lang="en-US" dirty="0" smtClean="0"/>
              <a:t>HW: Finish Mole Ratios WS (front only)</a:t>
            </a: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415999" y="216242"/>
            <a:ext cx="5543196" cy="1569782"/>
          </a:xfrm>
          <a:prstGeom prst="rect">
            <a:avLst/>
          </a:prstGeom>
          <a:noFill/>
          <a:ln w="762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Joke of the 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lang="en-US" sz="2000" b="1" kern="0" dirty="0" smtClean="0"/>
              <a:t>What did the chemist who discovered two new isotopes of Helium say?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HeHe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51538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Calculate mole ratios for balanced equations</a:t>
            </a:r>
          </a:p>
          <a:p>
            <a:pPr lvl="1"/>
            <a:r>
              <a:rPr lang="en-US" dirty="0" smtClean="0"/>
              <a:t>Describe how an airbag works and why it was designed that way</a:t>
            </a:r>
          </a:p>
          <a:p>
            <a:r>
              <a:rPr lang="en-US" dirty="0" smtClean="0"/>
              <a:t>NOTE: Lab tomorrow!  Closed-toe shoes, hair tied back, etc.</a:t>
            </a:r>
          </a:p>
          <a:p>
            <a:r>
              <a:rPr lang="en-US" dirty="0" smtClean="0"/>
              <a:t>Don’t forget about</a:t>
            </a:r>
          </a:p>
          <a:p>
            <a:pPr lvl="1"/>
            <a:r>
              <a:rPr lang="en-US" dirty="0" smtClean="0"/>
              <a:t>Mole Quiz on Friday, 3/20</a:t>
            </a:r>
          </a:p>
          <a:p>
            <a:pPr lvl="1"/>
            <a:r>
              <a:rPr lang="en-US" dirty="0" smtClean="0"/>
              <a:t>3/23 (Monday!) is our next Lion Time</a:t>
            </a:r>
          </a:p>
          <a:p>
            <a:pPr lvl="1"/>
            <a:r>
              <a:rPr lang="en-US" dirty="0" smtClean="0"/>
              <a:t>Mole Project due Tuesday, 3/24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Investigative Questions for the next week: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Why is the use of airbags in cars important?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What is the chemistry involved in air bag inflation?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Why is it important to calculate the amount of reactants involved in airbag inflation (and reactions in general)?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How is the mole - mole ratio in a chemical reaction used to show the connection between reactants and products?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How do the </a:t>
            </a:r>
            <a:r>
              <a:rPr lang="en-US" dirty="0" err="1" smtClean="0">
                <a:ea typeface="+mn-ea"/>
                <a:cs typeface="+mn-cs"/>
              </a:rPr>
              <a:t>stoichiometric</a:t>
            </a:r>
            <a:r>
              <a:rPr lang="en-US" dirty="0" smtClean="0">
                <a:ea typeface="+mn-ea"/>
                <a:cs typeface="+mn-cs"/>
              </a:rPr>
              <a:t> coefficients affect the production of product in a reaction?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Mole – Mole Ratio Notes</a:t>
            </a:r>
          </a:p>
          <a:p>
            <a:r>
              <a:rPr lang="en-US" dirty="0" smtClean="0"/>
              <a:t>Mole – Mole Ratio Practice</a:t>
            </a:r>
          </a:p>
          <a:p>
            <a:r>
              <a:rPr lang="en-US" dirty="0" smtClean="0"/>
              <a:t>Exit Ticket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Mol – Mol Ratio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How do the </a:t>
            </a:r>
            <a:r>
              <a:rPr lang="en-US" dirty="0" err="1" smtClean="0">
                <a:ea typeface="+mj-ea"/>
                <a:cs typeface="+mj-cs"/>
              </a:rPr>
              <a:t>stoichiometric</a:t>
            </a:r>
            <a:r>
              <a:rPr lang="en-US" dirty="0" smtClean="0">
                <a:ea typeface="+mj-ea"/>
                <a:cs typeface="+mj-cs"/>
              </a:rPr>
              <a:t> coefficients affect the production of product in a reaction?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Think about the air bag reaction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2 NaN</a:t>
            </a:r>
            <a:r>
              <a:rPr lang="en-US" baseline="-25000" dirty="0" smtClean="0">
                <a:ea typeface="+mn-ea"/>
                <a:cs typeface="+mn-cs"/>
              </a:rPr>
              <a:t>3</a:t>
            </a:r>
            <a:r>
              <a:rPr lang="en-US" dirty="0" smtClean="0">
                <a:ea typeface="+mn-ea"/>
                <a:cs typeface="+mn-cs"/>
              </a:rPr>
              <a:t> (</a:t>
            </a:r>
            <a:r>
              <a:rPr lang="en-US" dirty="0" err="1" smtClean="0">
                <a:ea typeface="+mn-ea"/>
                <a:cs typeface="+mn-cs"/>
              </a:rPr>
              <a:t>s</a:t>
            </a:r>
            <a:r>
              <a:rPr lang="en-US" dirty="0" smtClean="0">
                <a:ea typeface="+mn-ea"/>
                <a:cs typeface="+mn-cs"/>
              </a:rPr>
              <a:t>) </a:t>
            </a:r>
            <a:r>
              <a:rPr lang="en-US" dirty="0" err="1" smtClean="0">
                <a:ea typeface="+mn-ea"/>
                <a:cs typeface="+mn-cs"/>
                <a:sym typeface="Wingdings"/>
              </a:rPr>
              <a:t></a:t>
            </a:r>
            <a:r>
              <a:rPr lang="en-US" dirty="0" smtClean="0">
                <a:ea typeface="+mn-ea"/>
                <a:cs typeface="+mn-cs"/>
                <a:sym typeface="Wingdings"/>
              </a:rPr>
              <a:t> 2 Na (</a:t>
            </a:r>
            <a:r>
              <a:rPr lang="en-US" dirty="0" err="1" smtClean="0">
                <a:ea typeface="+mn-ea"/>
                <a:cs typeface="+mn-cs"/>
                <a:sym typeface="Wingdings"/>
              </a:rPr>
              <a:t>s</a:t>
            </a:r>
            <a:r>
              <a:rPr lang="en-US" dirty="0" smtClean="0">
                <a:ea typeface="+mn-ea"/>
                <a:cs typeface="+mn-cs"/>
                <a:sym typeface="Wingdings"/>
              </a:rPr>
              <a:t>) + 3 N</a:t>
            </a:r>
            <a:r>
              <a:rPr lang="en-US" baseline="-25000" dirty="0" smtClean="0">
                <a:ea typeface="+mn-ea"/>
                <a:cs typeface="+mn-cs"/>
                <a:sym typeface="Wingdings"/>
              </a:rPr>
              <a:t>2 </a:t>
            </a:r>
            <a:r>
              <a:rPr lang="en-US" dirty="0" smtClean="0">
                <a:ea typeface="+mn-ea"/>
                <a:cs typeface="+mn-cs"/>
                <a:sym typeface="Wingdings"/>
              </a:rPr>
              <a:t>(</a:t>
            </a:r>
            <a:r>
              <a:rPr lang="en-US" dirty="0" err="1" smtClean="0">
                <a:ea typeface="+mn-ea"/>
                <a:cs typeface="+mn-cs"/>
                <a:sym typeface="Wingdings"/>
              </a:rPr>
              <a:t>g</a:t>
            </a:r>
            <a:r>
              <a:rPr lang="en-US" dirty="0" smtClean="0">
                <a:ea typeface="+mn-ea"/>
                <a:cs typeface="+mn-cs"/>
                <a:sym typeface="Wingdings"/>
              </a:rPr>
              <a:t>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  <a:sym typeface="Wingding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  <a:sym typeface="Wingding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  <a:sym typeface="Wingding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  <a:sym typeface="Wingding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  <a:sym typeface="Wingding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  <a:sym typeface="Wingdings"/>
              </a:rPr>
              <a:t>What is the ratio of sodium </a:t>
            </a:r>
            <a:r>
              <a:rPr lang="en-US" dirty="0" err="1" smtClean="0">
                <a:ea typeface="+mn-ea"/>
                <a:cs typeface="+mn-cs"/>
                <a:sym typeface="Wingdings"/>
              </a:rPr>
              <a:t>azide</a:t>
            </a:r>
            <a:r>
              <a:rPr lang="en-US" dirty="0" smtClean="0">
                <a:ea typeface="+mn-ea"/>
                <a:cs typeface="+mn-cs"/>
                <a:sym typeface="Wingdings"/>
              </a:rPr>
              <a:t> reacted to the amount of nitrogen produced?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  <a:sym typeface="Wingding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3072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8463" y="2192338"/>
            <a:ext cx="32639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Mole – Mole Ratios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coefficients of the balanced equation can be used as ratios</a:t>
            </a:r>
          </a:p>
          <a:p>
            <a:r>
              <a:rPr lang="en-US" smtClean="0"/>
              <a:t>This helps predict how much reactant is used in a reaction and how much product can be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n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Orange.thmx</Template>
  <TotalTime>1470</TotalTime>
  <Words>538</Words>
  <Application>Microsoft Macintosh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Orange</vt:lpstr>
      <vt:lpstr>Airbags and Mole-Mole Ratios</vt:lpstr>
      <vt:lpstr>Drill</vt:lpstr>
      <vt:lpstr>Objectives</vt:lpstr>
      <vt:lpstr>Investigative Questions for the next week:</vt:lpstr>
      <vt:lpstr>Agenda</vt:lpstr>
      <vt:lpstr>Mol – Mol Ratio</vt:lpstr>
      <vt:lpstr>How do the stoichiometric coefficients affect the production of product in a reaction?</vt:lpstr>
      <vt:lpstr>Think about the air bag reaction </vt:lpstr>
      <vt:lpstr>Mole – Mole Ratios</vt:lpstr>
      <vt:lpstr>2 NaN3 (s)  2 Na (s) + 3 N2 (g) </vt:lpstr>
      <vt:lpstr>2 NaN3 (s)  2 Na (s) + 3 N2 (g) </vt:lpstr>
      <vt:lpstr>Mole – Mole Problems Practice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Airbags and Mole-Mole Ratios</dc:title>
  <dc:creator>Howard County Administrator</dc:creator>
  <cp:lastModifiedBy>Howard County Administrator</cp:lastModifiedBy>
  <cp:revision>6</cp:revision>
  <dcterms:created xsi:type="dcterms:W3CDTF">2015-03-19T19:32:56Z</dcterms:created>
  <dcterms:modified xsi:type="dcterms:W3CDTF">2015-03-19T19:50:13Z</dcterms:modified>
</cp:coreProperties>
</file>