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6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CA2B1-FDB7-7946-BC73-713E0045B745}" type="datetimeFigureOut">
              <a:rPr lang="en-US" smtClean="0"/>
              <a:t>3/11/15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6E071-3E6D-B542-B29A-C5F6DA1F8A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1FF0A9-B90E-9F43-9A77-E3D0FC906E0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A228CD-76B1-BC41-8626-6FF170D9FBC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06BF00-3676-C240-AACC-ABBE68E76D4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EC5CE0-73AB-7D4B-9A56-5E3E6A262CE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6FCA34-FA37-9248-840C-683A1577542B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E1622-2820-FF4D-8F7B-FAF3C9EA5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6FCA34-FA37-9248-840C-683A1577542B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E1622-2820-FF4D-8F7B-FAF3C9EA5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6FCA34-FA37-9248-840C-683A1577542B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E1622-2820-FF4D-8F7B-FAF3C9EA5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6FCA34-FA37-9248-840C-683A1577542B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E1622-2820-FF4D-8F7B-FAF3C9EA5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6FCA34-FA37-9248-840C-683A1577542B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E1622-2820-FF4D-8F7B-FAF3C9EA5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67553"/>
            <a:ext cx="4038600" cy="40586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67553"/>
            <a:ext cx="4038600" cy="40586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6FCA34-FA37-9248-840C-683A1577542B}" type="datetimeFigureOut">
              <a:rPr lang="en-US" smtClean="0"/>
              <a:t>3/11/15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E1622-2820-FF4D-8F7B-FAF3C9EA5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6FCA34-FA37-9248-840C-683A1577542B}" type="datetimeFigureOut">
              <a:rPr lang="en-US" smtClean="0"/>
              <a:t>3/11/15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E1622-2820-FF4D-8F7B-FAF3C9EA5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6FCA34-FA37-9248-840C-683A1577542B}" type="datetimeFigureOut">
              <a:rPr lang="en-US" smtClean="0"/>
              <a:t>3/11/15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E1622-2820-FF4D-8F7B-FAF3C9EA5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6FCA34-FA37-9248-840C-683A1577542B}" type="datetimeFigureOut">
              <a:rPr lang="en-US" smtClean="0"/>
              <a:t>3/11/15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E1622-2820-FF4D-8F7B-FAF3C9EA5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6FCA34-FA37-9248-840C-683A1577542B}" type="datetimeFigureOut">
              <a:rPr lang="en-US" smtClean="0"/>
              <a:t>3/11/15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E1622-2820-FF4D-8F7B-FAF3C9EA5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6FCA34-FA37-9248-840C-683A1577542B}" type="datetimeFigureOut">
              <a:rPr lang="en-US" smtClean="0"/>
              <a:t>3/11/15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E1622-2820-FF4D-8F7B-FAF3C9EA5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2790825" cy="205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790824" y="274638"/>
            <a:ext cx="5895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55813"/>
            <a:ext cx="8229600" cy="407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76FCA34-FA37-9248-840C-683A1577542B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D0E1622-2820-FF4D-8F7B-FAF3C9EA57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Limiting Reactants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GT </a:t>
            </a:r>
          </a:p>
          <a:p>
            <a:r>
              <a:rPr lang="en-US" dirty="0" smtClean="0"/>
              <a:t>3/12/14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1447800" cy="838200"/>
          </a:xfrm>
        </p:spPr>
        <p:txBody>
          <a:bodyPr>
            <a:normAutofit lnSpcReduction="10000"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en-US" sz="2400" u="sng">
                <a:ea typeface="+mn-ea"/>
                <a:cs typeface="+mn-cs"/>
              </a:rPr>
              <a:t>1.7 g Na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en-US" sz="2400">
                <a:ea typeface="+mn-ea"/>
                <a:cs typeface="+mn-cs"/>
              </a:rPr>
              <a:t>1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17600" indent="-1117600"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  <a:cs typeface="+mj-cs"/>
              </a:rPr>
              <a:t>Limiting Reactant – Example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905000" y="1981200"/>
            <a:ext cx="152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1 mol Na</a:t>
            </a:r>
          </a:p>
          <a:p>
            <a:pPr algn="ctr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23 g Na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581400" y="1981200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2 mol NaCl</a:t>
            </a:r>
          </a:p>
          <a:p>
            <a:pPr algn="ctr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2 mol Na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791200" y="1981200"/>
            <a:ext cx="190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58 g NaCl</a:t>
            </a:r>
          </a:p>
          <a:p>
            <a:pPr algn="ctr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1 mol NaCl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04800" y="3962400"/>
            <a:ext cx="220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2.6 L Cl</a:t>
            </a:r>
            <a:r>
              <a:rPr lang="en-US" sz="2400" u="sng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2</a:t>
            </a:r>
          </a:p>
          <a:p>
            <a:pPr algn="ctr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1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514600" y="3962400"/>
            <a:ext cx="2133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1 mol Cl</a:t>
            </a:r>
            <a:r>
              <a:rPr lang="en-US" sz="2400" u="sng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2</a:t>
            </a:r>
          </a:p>
          <a:p>
            <a:pPr algn="ctr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22.4 L Cl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2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800600" y="3962400"/>
            <a:ext cx="2057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2 mol NaCl</a:t>
            </a:r>
          </a:p>
          <a:p>
            <a:pPr algn="ctr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1 mol Cl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2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6934200" y="3962400"/>
            <a:ext cx="1676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58 g NaCl</a:t>
            </a:r>
          </a:p>
          <a:p>
            <a:pPr algn="ctr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1 mol NaCl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362200" y="41910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Comic Sans MS" charset="0"/>
              </a:rPr>
              <a:t>x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1752600" y="2209800"/>
            <a:ext cx="333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omic Sans MS" charset="0"/>
              </a:rPr>
              <a:t>x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 flipH="1">
            <a:off x="3276600" y="2209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omic Sans MS" charset="0"/>
              </a:rPr>
              <a:t>x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410200" y="2209800"/>
            <a:ext cx="333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omic Sans MS" charset="0"/>
              </a:rPr>
              <a:t>x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4572000" y="4191000"/>
            <a:ext cx="333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omic Sans MS" charset="0"/>
              </a:rPr>
              <a:t>x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6629400" y="4114800"/>
            <a:ext cx="333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omic Sans MS" charset="0"/>
              </a:rPr>
              <a:t>x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2590800" y="3109913"/>
            <a:ext cx="31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omic Sans MS" charset="0"/>
              </a:rPr>
              <a:t>=</a:t>
            </a: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2514600" y="5472113"/>
            <a:ext cx="31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omic Sans MS" charset="0"/>
              </a:rPr>
              <a:t>=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2971800" y="30480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Comic Sans MS" charset="0"/>
              </a:rPr>
              <a:t>4.3 g NaCl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2895600" y="54102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omic Sans MS" charset="0"/>
              </a:rPr>
              <a:t>13 g NaCl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40" grpId="0"/>
      <p:bldP spid="14341" grpId="0"/>
      <p:bldP spid="14342" grpId="0"/>
      <p:bldP spid="14343" grpId="0"/>
      <p:bldP spid="14344" grpId="0"/>
      <p:bldP spid="14345" grpId="0"/>
      <p:bldP spid="14346" grpId="0"/>
      <p:bldP spid="14347" grpId="0"/>
      <p:bldP spid="14348" grpId="0"/>
      <p:bldP spid="14349" grpId="0"/>
      <p:bldP spid="14350" grpId="0"/>
      <p:bldP spid="14351" grpId="0"/>
      <p:bldP spid="14352" grpId="0"/>
      <p:bldP spid="14353" grpId="0"/>
      <p:bldP spid="14354" grpId="0"/>
      <p:bldP spid="14355" grpId="0"/>
      <p:bldP spid="143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the limiting reactant?</a:t>
            </a:r>
          </a:p>
          <a:p>
            <a:pPr lvl="1" eaLnBrk="1" hangingPunct="1"/>
            <a:r>
              <a:rPr lang="en-US" smtClean="0"/>
              <a:t>Sodium</a:t>
            </a:r>
          </a:p>
          <a:p>
            <a:pPr eaLnBrk="1" hangingPunct="1"/>
            <a:r>
              <a:rPr lang="en-US" smtClean="0"/>
              <a:t>What is the excess reactant?</a:t>
            </a:r>
          </a:p>
          <a:p>
            <a:pPr lvl="1" eaLnBrk="1" hangingPunct="1"/>
            <a:r>
              <a:rPr lang="en-US" smtClean="0"/>
              <a:t>Chlorine</a:t>
            </a:r>
          </a:p>
          <a:p>
            <a:pPr eaLnBrk="1" hangingPunct="1"/>
            <a:r>
              <a:rPr lang="en-US" smtClean="0"/>
              <a:t>What quantity of Chlorine is in excess?</a:t>
            </a:r>
          </a:p>
          <a:p>
            <a:pPr lvl="1" eaLnBrk="1" hangingPunct="1"/>
            <a:r>
              <a:rPr lang="en-US" smtClean="0"/>
              <a:t>1.7 L Cl</a:t>
            </a:r>
            <a:r>
              <a:rPr lang="en-US" baseline="-25000" smtClean="0"/>
              <a:t>2</a:t>
            </a:r>
          </a:p>
          <a:p>
            <a:pPr lvl="1" eaLnBrk="1" hangingPunct="1"/>
            <a:endParaRPr lang="en-US" smtClean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  <a:cs typeface="+mj-cs"/>
              </a:rPr>
              <a:t>Limiting Reactant -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the Limiting Reactant WS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 smore is made up of 2 graham crackers, 1 marshmallow and 1 chocolate square.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you have 4 graham crackers, 6 marshmallows and 5 chocolate squares, what is the limiting reactant?</a:t>
            </a:r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Exit Ticket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 + 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Ca(OH)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+ H</a:t>
            </a:r>
            <a:r>
              <a:rPr lang="en-US" baseline="-25000" dirty="0" smtClean="0">
                <a:sym typeface="Wingdings"/>
              </a:rPr>
              <a:t>2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How many</a:t>
            </a:r>
            <a:r>
              <a:rPr lang="en-US" dirty="0" smtClean="0">
                <a:sym typeface="Wingdings"/>
              </a:rPr>
              <a:t> atoms of </a:t>
            </a:r>
            <a:r>
              <a:rPr lang="en-US" dirty="0" smtClean="0">
                <a:sym typeface="Wingdings"/>
              </a:rPr>
              <a:t>calcium metal are needed to react fully with 10.0 </a:t>
            </a:r>
            <a:r>
              <a:rPr lang="en-US" dirty="0" err="1" smtClean="0">
                <a:sym typeface="Wingdings"/>
              </a:rPr>
              <a:t>g</a:t>
            </a:r>
            <a:r>
              <a:rPr lang="en-US" dirty="0" smtClean="0">
                <a:sym typeface="Wingdings"/>
              </a:rPr>
              <a:t> H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O</a:t>
            </a:r>
            <a:r>
              <a:rPr lang="en-US" dirty="0" smtClean="0">
                <a:sym typeface="Wingdings"/>
              </a:rPr>
              <a:t>?</a:t>
            </a:r>
          </a:p>
          <a:p>
            <a:r>
              <a:rPr lang="en-US" dirty="0" smtClean="0">
                <a:sym typeface="Wingdings"/>
              </a:rPr>
              <a:t>1.67 </a:t>
            </a:r>
            <a:r>
              <a:rPr lang="en-US" dirty="0" err="1" smtClean="0">
                <a:sym typeface="Wingdings"/>
              </a:rPr>
              <a:t>x</a:t>
            </a:r>
            <a:r>
              <a:rPr lang="en-US" dirty="0" smtClean="0">
                <a:sym typeface="Wingdings"/>
              </a:rPr>
              <a:t> 10</a:t>
            </a:r>
            <a:r>
              <a:rPr lang="en-US" baseline="30000" dirty="0" smtClean="0">
                <a:sym typeface="Wingdings"/>
              </a:rPr>
              <a:t>23</a:t>
            </a:r>
            <a:r>
              <a:rPr lang="en-US" dirty="0" smtClean="0">
                <a:sym typeface="Wingdings"/>
              </a:rPr>
              <a:t> atom Ca</a:t>
            </a:r>
          </a:p>
          <a:p>
            <a:r>
              <a:rPr lang="en-US" dirty="0" smtClean="0">
                <a:sym typeface="Wingdings"/>
              </a:rPr>
              <a:t>HW: Limiting Reactant WS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78993" y="216242"/>
            <a:ext cx="5080201" cy="1521070"/>
          </a:xfrm>
          <a:prstGeom prst="rect">
            <a:avLst/>
          </a:prstGeom>
          <a:noFill/>
          <a:ln w="762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Chem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Joke of the Day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does a monkey call barium with two sodium atoms?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BaNaNa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IWBAT:</a:t>
            </a:r>
            <a:endParaRPr lang="en-US" sz="2400" dirty="0" smtClean="0"/>
          </a:p>
          <a:p>
            <a:pPr lvl="1"/>
            <a:r>
              <a:rPr lang="en-US" dirty="0" smtClean="0"/>
              <a:t>Apply </a:t>
            </a:r>
            <a:r>
              <a:rPr lang="en-US" dirty="0" err="1" smtClean="0"/>
              <a:t>stoichiometric</a:t>
            </a:r>
            <a:r>
              <a:rPr lang="en-US" dirty="0" smtClean="0"/>
              <a:t> ratios to finding the mass of reactants and products</a:t>
            </a:r>
          </a:p>
          <a:p>
            <a:pPr lvl="1"/>
            <a:r>
              <a:rPr lang="en-US" dirty="0" smtClean="0"/>
              <a:t>Determine the limiting and excess reactants in a chemical reaction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put up the problems from Stoichiometry Review 3 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Limiting Reactant Notes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2531" name="Subtitle 4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dirty="0" smtClean="0"/>
              <a:t>What limits a </a:t>
            </a:r>
            <a:r>
              <a:rPr lang="en-US" smtClean="0"/>
              <a:t>chemical reaction??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What limits the quantity of </a:t>
            </a:r>
            <a:r>
              <a:rPr lang="en-US" dirty="0" err="1" smtClean="0"/>
              <a:t>s’mores</a:t>
            </a:r>
            <a:r>
              <a:rPr lang="en-US" dirty="0" smtClean="0"/>
              <a:t> you can make?</a:t>
            </a:r>
            <a:endParaRPr lang="en-US" dirty="0"/>
          </a:p>
        </p:txBody>
      </p:sp>
      <p:pic>
        <p:nvPicPr>
          <p:cNvPr id="2355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7000" y="1778000"/>
            <a:ext cx="63500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z="2800"/>
              <a:t>Reactant that limits the amount of product formed in a chemical reaction</a:t>
            </a:r>
          </a:p>
          <a:p>
            <a:pPr marL="609600" indent="-609600" eaLnBrk="1" hangingPunct="1"/>
            <a:r>
              <a:rPr lang="en-US" sz="2800"/>
              <a:t>The limiting reactant will be completely used up in a reaction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17600" indent="-1117600"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  <a:cs typeface="+mj-cs"/>
              </a:rPr>
              <a:t>Limiting Reactant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Reactant that is leftover and not consumed in a reaction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Excess Reactant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Predict the product(s) of the following equation</a:t>
            </a:r>
          </a:p>
          <a:p>
            <a:pPr lvl="1" eaLnBrk="1" hangingPunct="1"/>
            <a:r>
              <a:rPr lang="en-US" smtClean="0"/>
              <a:t>Na + Cl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r>
              <a:rPr lang="en-US" smtClean="0">
                <a:sym typeface="Wingdings" charset="2"/>
              </a:rPr>
              <a:t>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Identify the limiting reactant when 1.7 g of sodium reacts with 2.6 L of chlorine gas at STP (Standard Temperature and Pressure) to produce sodium chloride.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  <a:cs typeface="+mj-cs"/>
              </a:rPr>
              <a:t>Limiting Reactant –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theme/theme1.xml><?xml version="1.0" encoding="utf-8"?>
<a:theme xmlns:a="http://schemas.openxmlformats.org/drawingml/2006/main" name="Beake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Beakers.thmx</Template>
  <TotalTime>13</TotalTime>
  <Words>345</Words>
  <Application>Microsoft Macintosh PowerPoint</Application>
  <PresentationFormat>On-screen Show (4:3)</PresentationFormat>
  <Paragraphs>74</Paragraphs>
  <Slides>13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Beakers</vt:lpstr>
      <vt:lpstr>Limiting Reactants</vt:lpstr>
      <vt:lpstr>Drill</vt:lpstr>
      <vt:lpstr>Objectives</vt:lpstr>
      <vt:lpstr>HW Review</vt:lpstr>
      <vt:lpstr>Limiting Reactant Notes</vt:lpstr>
      <vt:lpstr>What limits the quantity of s’mores you can make?</vt:lpstr>
      <vt:lpstr>Limiting Reactant</vt:lpstr>
      <vt:lpstr>Excess Reactant</vt:lpstr>
      <vt:lpstr>Limiting Reactant – Example</vt:lpstr>
      <vt:lpstr>Limiting Reactant – Example</vt:lpstr>
      <vt:lpstr>Limiting Reactant - Example</vt:lpstr>
      <vt:lpstr>Practice</vt:lpstr>
      <vt:lpstr>Exit Ticket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Limiting Reactants</dc:title>
  <dc:creator>Howard County Administrator</dc:creator>
  <cp:lastModifiedBy>Howard County Administrator</cp:lastModifiedBy>
  <cp:revision>1</cp:revision>
  <dcterms:created xsi:type="dcterms:W3CDTF">2015-03-11T15:45:10Z</dcterms:created>
  <dcterms:modified xsi:type="dcterms:W3CDTF">2015-03-11T15:58:53Z</dcterms:modified>
</cp:coreProperties>
</file>