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52B6B-991F-8E44-8389-16A7C7565AF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A22AF-F8D7-6849-A298-17F80112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D3B71-2EFA-7F41-BE1C-9ECCE7A2A02F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3CAAD-ECD8-AC4D-BADD-1CF9D2C72FAA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9BFD2-AAA8-E14E-B0CA-8E0E8855A2EB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A2E66-C911-A74D-BE4E-06DA4DE06754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9E3B8-E870-3D45-8A9D-4682C517F7D8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A0BAD-9C6E-1C44-BA52-8FCB302EAC63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61FD9-4945-6E44-8345-D287BF3155E3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E8E59-F419-A944-A937-0CB08466B9E6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97F9E-F509-7649-829E-7DA984CB48B8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2A618-DE17-1D4C-9BF6-177F3E997AAF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65CD4-6AA7-0E4A-A7DA-E52D004FC2A8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DBF92-5105-B648-8828-FED46599B88C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49C96EAC-BAC7-A04B-AEAD-8F2DA0C8975C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BA35EBB3-7090-9447-9E01-FFA7F5F11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wnorton.com/college/chemistry/chemistry3/ch/03/chemtours.asp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Empirical &amp; Molecular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3/12/14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4:</a:t>
            </a:r>
          </a:p>
          <a:p>
            <a:pPr lvl="1"/>
            <a:r>
              <a:rPr lang="en-US"/>
              <a:t>1.249 mol S : 3.747 mol O</a:t>
            </a:r>
          </a:p>
          <a:p>
            <a:pPr lvl="1"/>
            <a:r>
              <a:rPr lang="en-US"/>
              <a:t>Divide each by 1.249 (smallest number in ratio)</a:t>
            </a:r>
          </a:p>
          <a:p>
            <a:pPr lvl="1"/>
            <a:r>
              <a:rPr lang="en-US"/>
              <a:t>1 mol S : 3 mol O</a:t>
            </a:r>
          </a:p>
          <a:p>
            <a:r>
              <a:rPr lang="en-US"/>
              <a:t>STEP 5:</a:t>
            </a:r>
          </a:p>
          <a:p>
            <a:pPr lvl="1"/>
            <a:r>
              <a:rPr lang="en-US"/>
              <a:t>SO</a:t>
            </a:r>
            <a:r>
              <a:rPr lang="en-US" baseline="-25000"/>
              <a:t>3</a:t>
            </a:r>
          </a:p>
          <a:p>
            <a:r>
              <a:rPr lang="en-US"/>
              <a:t>You are done!  The compound is sulfur trioxide.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way to remember those steps: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70205"/>
            <a:ext cx="8534400" cy="4525963"/>
          </a:xfrm>
        </p:spPr>
        <p:txBody>
          <a:bodyPr/>
          <a:lstStyle/>
          <a:p>
            <a:r>
              <a:rPr lang="en-US" dirty="0"/>
              <a:t>A Poem by Joel Thompson:</a:t>
            </a:r>
            <a:endParaRPr lang="en-US" i="1" dirty="0"/>
          </a:p>
          <a:p>
            <a:r>
              <a:rPr lang="en-US" i="1" dirty="0"/>
              <a:t>Percent to mass</a:t>
            </a:r>
          </a:p>
          <a:p>
            <a:r>
              <a:rPr lang="en-US" i="1" dirty="0"/>
              <a:t>Mass to mole</a:t>
            </a:r>
          </a:p>
          <a:p>
            <a:r>
              <a:rPr lang="en-US" i="1" dirty="0"/>
              <a:t>Divide by small</a:t>
            </a:r>
          </a:p>
          <a:p>
            <a:r>
              <a:rPr lang="en-US" i="1" dirty="0"/>
              <a:t>Multiply ‘til whole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Molecular Formula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Molecular Formula – this tells us how many atoms of each type there really are in the compound.</a:t>
            </a:r>
          </a:p>
          <a:p>
            <a:r>
              <a:rPr lang="en-US"/>
              <a:t>Can two substances have the same empirical formula but be different?  </a:t>
            </a:r>
          </a:p>
          <a:p>
            <a:pPr lvl="1"/>
            <a:r>
              <a:rPr lang="en-US"/>
              <a:t>YES!  Benzene vs. acetylene: 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 vs. 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  <a:p>
            <a:pPr lvl="1"/>
            <a:r>
              <a:rPr lang="en-US"/>
              <a:t>What is their empirical formula?  How is this different from ionic compounds?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Molecular Formula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740" y="1602454"/>
            <a:ext cx="8275303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 dirty="0"/>
              <a:t>STEP 1: </a:t>
            </a:r>
          </a:p>
          <a:p>
            <a:pPr lvl="1">
              <a:lnSpc>
                <a:spcPct val="90000"/>
              </a:lnSpc>
            </a:pPr>
            <a:r>
              <a:rPr lang="en-US" sz="2400" b="0" dirty="0"/>
              <a:t>You will be given the molar mass of the compound and the empirical formula.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STEP 2:</a:t>
            </a:r>
          </a:p>
          <a:p>
            <a:pPr lvl="1">
              <a:lnSpc>
                <a:spcPct val="90000"/>
              </a:lnSpc>
            </a:pPr>
            <a:r>
              <a:rPr lang="en-US" sz="2400" b="0" dirty="0"/>
              <a:t>Calculate the empirical mass (mass of the empirical formula). 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STEP 3:</a:t>
            </a:r>
          </a:p>
          <a:p>
            <a:pPr lvl="1">
              <a:lnSpc>
                <a:spcPct val="90000"/>
              </a:lnSpc>
            </a:pPr>
            <a:r>
              <a:rPr lang="en-US" sz="2400" b="0" dirty="0"/>
              <a:t>Divide the given molar mass by the empirical mass. You should get a small whole number.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STEP 4:</a:t>
            </a:r>
          </a:p>
          <a:p>
            <a:pPr lvl="1">
              <a:lnSpc>
                <a:spcPct val="90000"/>
              </a:lnSpc>
            </a:pPr>
            <a:r>
              <a:rPr lang="en-US" sz="2400" b="0" dirty="0"/>
              <a:t>Multiply the subscripts of the empirical formula with the number obtained.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Molecular Formula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/>
              <a:t>STEP 1:</a:t>
            </a:r>
          </a:p>
          <a:p>
            <a:pPr lvl="1"/>
            <a:r>
              <a:rPr lang="en-US"/>
              <a:t>The empirical formula is CH</a:t>
            </a:r>
            <a:r>
              <a:rPr lang="en-US" baseline="-25000"/>
              <a:t>2</a:t>
            </a:r>
            <a:r>
              <a:rPr lang="en-US"/>
              <a:t>O and the molar mass is 180.18 g.</a:t>
            </a:r>
          </a:p>
          <a:p>
            <a:r>
              <a:rPr lang="en-US"/>
              <a:t>STEP 2:</a:t>
            </a:r>
          </a:p>
          <a:p>
            <a:pPr lvl="1"/>
            <a:r>
              <a:rPr lang="en-US"/>
              <a:t>The empirical mass is 12.01g + 2(1.01g) + 16.00g = 30.03 g</a:t>
            </a:r>
          </a:p>
          <a:p>
            <a:r>
              <a:rPr lang="en-US"/>
              <a:t>STEP 3:</a:t>
            </a:r>
          </a:p>
          <a:p>
            <a:pPr lvl="1"/>
            <a:r>
              <a:rPr lang="en-US"/>
              <a:t>180.18 g/ 30.03 g = 6</a:t>
            </a:r>
          </a:p>
          <a:p>
            <a:r>
              <a:rPr lang="en-US"/>
              <a:t>STEP 4: </a:t>
            </a:r>
          </a:p>
          <a:p>
            <a:pPr lvl="1"/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O becomes 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12</a:t>
            </a:r>
            <a:r>
              <a:rPr lang="en-US"/>
              <a:t>O</a:t>
            </a:r>
            <a:r>
              <a:rPr lang="en-US" baseline="-25000"/>
              <a:t>6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empirical formula for a compound with a percent composition of 53.73% Fe and 46.27% 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mass of a compound is 92 </a:t>
            </a:r>
            <a:r>
              <a:rPr lang="en-US" dirty="0" err="1" smtClean="0"/>
              <a:t>u</a:t>
            </a:r>
            <a:r>
              <a:rPr lang="en-US" dirty="0" smtClean="0"/>
              <a:t>.  Analysis shows that there are 0.608 </a:t>
            </a:r>
            <a:r>
              <a:rPr lang="en-US" dirty="0" err="1" smtClean="0"/>
              <a:t>g</a:t>
            </a:r>
            <a:r>
              <a:rPr lang="en-US" dirty="0" smtClean="0"/>
              <a:t> N and 1.388 </a:t>
            </a:r>
            <a:r>
              <a:rPr lang="en-US" dirty="0" err="1" smtClean="0"/>
              <a:t>g</a:t>
            </a:r>
            <a:r>
              <a:rPr lang="en-US" dirty="0" smtClean="0"/>
              <a:t> O.  What is the molecular formula?</a:t>
            </a:r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with Tutorial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hlinkClick r:id="rId2"/>
              </a:rPr>
              <a:t>Percent Composition Tutorial</a:t>
            </a:r>
            <a:r>
              <a:rPr lang="en-US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Closure:</a:t>
            </a:r>
            <a:endParaRPr lang="en-US" dirty="0"/>
          </a:p>
          <a:p>
            <a:r>
              <a:rPr lang="en-US" dirty="0" smtClean="0"/>
              <a:t>Acetylene 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is a gas that is used as a fuel for welding.  </a:t>
            </a:r>
            <a:r>
              <a:rPr lang="en-US" dirty="0" smtClean="0"/>
              <a:t>Benzene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) </a:t>
            </a:r>
            <a:r>
              <a:rPr lang="en-US" dirty="0"/>
              <a:t>is a liquid solvent.  </a:t>
            </a:r>
          </a:p>
          <a:p>
            <a:pPr lvl="1"/>
            <a:r>
              <a:rPr lang="en-US" dirty="0"/>
              <a:t>How are they similar?</a:t>
            </a:r>
          </a:p>
          <a:p>
            <a:pPr lvl="1"/>
            <a:r>
              <a:rPr lang="en-US" dirty="0"/>
              <a:t>How are they different?</a:t>
            </a:r>
          </a:p>
          <a:p>
            <a:pPr lvl="1"/>
            <a:r>
              <a:rPr lang="en-US" dirty="0"/>
              <a:t>Why are they different?  </a:t>
            </a:r>
          </a:p>
          <a:p>
            <a:pPr lvl="1"/>
            <a:r>
              <a:rPr lang="en-US" dirty="0"/>
              <a:t>Why is one a gas at room temperature and one a liquid?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new packet and number pages 1-16.</a:t>
            </a:r>
          </a:p>
          <a:p>
            <a:r>
              <a:rPr lang="en-US" dirty="0" smtClean="0"/>
              <a:t>Calculate the percent composition of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HW: pg. 2 10-3 Rev &amp; Rein WS – due on Friday 3/14</a:t>
            </a:r>
          </a:p>
          <a:p>
            <a:r>
              <a:rPr lang="en-US" dirty="0" smtClean="0"/>
              <a:t>MM=142.05 </a:t>
            </a:r>
            <a:r>
              <a:rPr lang="en-US" dirty="0" err="1" smtClean="0"/>
              <a:t>g</a:t>
            </a:r>
            <a:r>
              <a:rPr lang="en-US" dirty="0" smtClean="0"/>
              <a:t>/mol</a:t>
            </a:r>
          </a:p>
          <a:p>
            <a:r>
              <a:rPr lang="en-US" dirty="0" smtClean="0"/>
              <a:t>32.37% Na, 22.58% S, 45.05%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the empirical formula of a compound, given percent composition or mass composition.</a:t>
            </a:r>
          </a:p>
          <a:p>
            <a:pPr lvl="1"/>
            <a:r>
              <a:rPr lang="en-US" dirty="0" smtClean="0"/>
              <a:t>Calculate the molecular formula of a compound, given:</a:t>
            </a:r>
          </a:p>
          <a:p>
            <a:pPr lvl="2"/>
            <a:r>
              <a:rPr lang="en-US" dirty="0" smtClean="0"/>
              <a:t>Empirical formula and molar mass OR</a:t>
            </a:r>
          </a:p>
          <a:p>
            <a:pPr lvl="2"/>
            <a:r>
              <a:rPr lang="en-US" dirty="0" smtClean="0"/>
              <a:t>Percent composition and molar mass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Empirical and Molecular Formulas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Formula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812800" indent="-812800"/>
            <a:r>
              <a:rPr lang="en-US"/>
              <a:t>Empirical vs. Molecular Formulas</a:t>
            </a:r>
          </a:p>
          <a:p>
            <a:pPr marL="1168400" lvl="1" indent="-711200"/>
            <a:r>
              <a:rPr lang="en-US" b="1"/>
              <a:t>Molecular Formula</a:t>
            </a:r>
            <a:r>
              <a:rPr lang="en-US"/>
              <a:t> – a formula that specifies the actual number of atoms of each element in one molecule of a compound.</a:t>
            </a:r>
            <a:endParaRPr lang="en-US" b="1"/>
          </a:p>
          <a:p>
            <a:pPr marL="1168400" lvl="1" indent="-711200"/>
            <a:r>
              <a:rPr lang="en-US" b="1"/>
              <a:t>Empirical Formula</a:t>
            </a:r>
            <a:r>
              <a:rPr lang="en-US"/>
              <a:t> – a formula with the smallest whole-number mole ratio of the elements that make up a compound.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Formula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Empirical Formula</a:t>
            </a:r>
          </a:p>
          <a:p>
            <a:pPr lvl="1"/>
            <a:r>
              <a:rPr lang="en-US"/>
              <a:t>May or may not be the same as the molecular formula</a:t>
            </a:r>
          </a:p>
          <a:p>
            <a:pPr lvl="1"/>
            <a:r>
              <a:rPr lang="en-US"/>
              <a:t>Molecular formula is always a simple multiple of the empirical formula</a:t>
            </a:r>
          </a:p>
          <a:p>
            <a:pPr lvl="2"/>
            <a:r>
              <a:rPr lang="en-US"/>
              <a:t>ex.  </a:t>
            </a:r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</a:t>
            </a:r>
            <a:r>
              <a:rPr lang="en-US" sz="2800" baseline="-25000"/>
              <a:t>2</a:t>
            </a:r>
            <a:endParaRPr lang="en-US" sz="2800"/>
          </a:p>
          <a:p>
            <a:pPr lvl="3"/>
            <a:r>
              <a:rPr lang="en-US" sz="2400"/>
              <a:t>Empirical formula is HO</a:t>
            </a:r>
          </a:p>
          <a:p>
            <a:pPr lvl="3"/>
            <a:r>
              <a:rPr lang="en-US" sz="2400"/>
              <a:t>Molecular formula is TWO times the empirical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calculate an empirical formula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8555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How to calculate: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STEP 1: You will be given either masses or percent composition.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STEP 2: If you are given % composition, turn it into grams by assuming a 100.0 </a:t>
            </a:r>
            <a:r>
              <a:rPr lang="en-US" sz="3200" dirty="0" err="1"/>
              <a:t>g</a:t>
            </a:r>
            <a:r>
              <a:rPr lang="en-US" sz="3200" dirty="0"/>
              <a:t> sample. NOTE: If you are given mass, you do not need to do this step.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STEP 3: Convert the masses to the number of moles of each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STEP 4: Figure out the proportion of moles of each element in the compound by dividing each by the smallest number of moles.</a:t>
            </a:r>
          </a:p>
          <a:p>
            <a:r>
              <a:rPr lang="en-US"/>
              <a:t>STEP 5: If step 4 resulted in whole numbers, you are done!  However, if there were decimals, you will need to multiply by small, whole numbers until you have whole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1: </a:t>
            </a:r>
          </a:p>
          <a:p>
            <a:pPr lvl="1"/>
            <a:r>
              <a:rPr lang="en-US" dirty="0"/>
              <a:t>Compound is 40.05% S and 59.95% O</a:t>
            </a:r>
          </a:p>
          <a:p>
            <a:r>
              <a:rPr lang="en-US" dirty="0"/>
              <a:t>STEP 2: </a:t>
            </a:r>
          </a:p>
          <a:p>
            <a:pPr lvl="1"/>
            <a:r>
              <a:rPr lang="en-US" dirty="0"/>
              <a:t>I assume 100 </a:t>
            </a:r>
            <a:r>
              <a:rPr lang="en-US" dirty="0" err="1"/>
              <a:t>g</a:t>
            </a:r>
            <a:r>
              <a:rPr lang="en-US" dirty="0"/>
              <a:t> of the compound, so</a:t>
            </a:r>
            <a:r>
              <a:rPr lang="en-US" dirty="0" smtClean="0"/>
              <a:t> I have:</a:t>
            </a:r>
            <a:endParaRPr lang="en-US" dirty="0"/>
          </a:p>
          <a:p>
            <a:pPr lvl="2"/>
            <a:r>
              <a:rPr lang="en-US" sz="2800" dirty="0"/>
              <a:t>40.05 </a:t>
            </a:r>
            <a:r>
              <a:rPr lang="en-US" sz="2800" dirty="0" err="1"/>
              <a:t>g</a:t>
            </a:r>
            <a:r>
              <a:rPr lang="en-US" sz="2800" dirty="0"/>
              <a:t> S and 59.95 </a:t>
            </a:r>
            <a:r>
              <a:rPr lang="en-US" sz="2800" dirty="0" err="1"/>
              <a:t>g</a:t>
            </a:r>
            <a:r>
              <a:rPr lang="en-US" sz="2800" dirty="0"/>
              <a:t> O</a:t>
            </a:r>
          </a:p>
          <a:p>
            <a:r>
              <a:rPr lang="en-US" dirty="0"/>
              <a:t>STEP 3:</a:t>
            </a:r>
          </a:p>
          <a:p>
            <a:pPr lvl="1"/>
            <a:r>
              <a:rPr lang="en-US" dirty="0"/>
              <a:t>40.05 </a:t>
            </a:r>
            <a:r>
              <a:rPr lang="en-US" dirty="0" err="1"/>
              <a:t>g</a:t>
            </a:r>
            <a:r>
              <a:rPr lang="en-US" dirty="0"/>
              <a:t> S•(1 mol S/32.07 </a:t>
            </a:r>
            <a:r>
              <a:rPr lang="en-US" dirty="0" err="1"/>
              <a:t>g</a:t>
            </a:r>
            <a:r>
              <a:rPr lang="en-US" dirty="0"/>
              <a:t> S) = 1.249 mol S</a:t>
            </a:r>
          </a:p>
          <a:p>
            <a:pPr lvl="1"/>
            <a:r>
              <a:rPr lang="en-US" dirty="0"/>
              <a:t>59.95 </a:t>
            </a:r>
            <a:r>
              <a:rPr lang="en-US" dirty="0" err="1"/>
              <a:t>g</a:t>
            </a:r>
            <a:r>
              <a:rPr lang="en-US" dirty="0"/>
              <a:t> O•(1 mol O/16.00 </a:t>
            </a:r>
            <a:r>
              <a:rPr lang="en-US" dirty="0" err="1"/>
              <a:t>g</a:t>
            </a:r>
            <a:r>
              <a:rPr lang="en-US" dirty="0"/>
              <a:t> O) = 3.747 mol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1580</TotalTime>
  <Words>793</Words>
  <Application>Microsoft Macintosh PowerPoint</Application>
  <PresentationFormat>On-screen Show (4:3)</PresentationFormat>
  <Paragraphs>106</Paragraphs>
  <Slides>18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Chemistry</vt:lpstr>
      <vt:lpstr>Empirical &amp; Molecular Formulas</vt:lpstr>
      <vt:lpstr>Drill</vt:lpstr>
      <vt:lpstr>Objectives</vt:lpstr>
      <vt:lpstr>Empirical and Molecular Formulas</vt:lpstr>
      <vt:lpstr>Empirical Formula</vt:lpstr>
      <vt:lpstr>Empirical Formula</vt:lpstr>
      <vt:lpstr>How to calculate an empirical formula</vt:lpstr>
      <vt:lpstr>Slide 8</vt:lpstr>
      <vt:lpstr>An example:</vt:lpstr>
      <vt:lpstr>Continued…</vt:lpstr>
      <vt:lpstr>A way to remember those steps:</vt:lpstr>
      <vt:lpstr>Molecular Formula</vt:lpstr>
      <vt:lpstr>Calculating Molecular Formula</vt:lpstr>
      <vt:lpstr>Molecular Formula Example</vt:lpstr>
      <vt:lpstr>Empirical Formula Practice</vt:lpstr>
      <vt:lpstr>Practice</vt:lpstr>
      <vt:lpstr>Practice with Tutorial</vt:lpstr>
      <vt:lpstr>Slide 18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&amp; Molecular Formulas</dc:title>
  <dc:creator>Howard County Administrator</dc:creator>
  <cp:lastModifiedBy>Howard County Administrator</cp:lastModifiedBy>
  <cp:revision>4</cp:revision>
  <dcterms:created xsi:type="dcterms:W3CDTF">2014-03-12T15:11:12Z</dcterms:created>
  <dcterms:modified xsi:type="dcterms:W3CDTF">2014-03-12T15:18:51Z</dcterms:modified>
</cp:coreProperties>
</file>