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Layouts/slideLayout18.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1" r:id="rId6"/>
    <p:sldId id="262" r:id="rId7"/>
    <p:sldId id="263" r:id="rId8"/>
    <p:sldId id="264" r:id="rId9"/>
    <p:sldId id="265" r:id="rId10"/>
    <p:sldId id="279"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6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6" d="100"/>
          <a:sy n="96" d="100"/>
        </p:scale>
        <p:origin x="-7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flipH="1">
            <a:off x="246939" y="4281270"/>
            <a:ext cx="3119120" cy="1949450"/>
          </a:xfrm>
          <a:prstGeom prst="rect">
            <a:avLst/>
          </a:prstGeom>
        </p:spPr>
      </p:pic>
      <p:sp>
        <p:nvSpPr>
          <p:cNvPr id="2" name="Title 1"/>
          <p:cNvSpPr>
            <a:spLocks noGrp="1"/>
          </p:cNvSpPr>
          <p:nvPr>
            <p:ph type="ctrTitle"/>
          </p:nvPr>
        </p:nvSpPr>
        <p:spPr>
          <a:xfrm>
            <a:off x="2209800" y="3124200"/>
            <a:ext cx="6477000" cy="1914144"/>
          </a:xfrm>
          <a:noFill/>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a:noFill/>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8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E52F1579-6125-254A-B2BD-6346C0E81A2C}" type="datetimeFigureOut">
              <a:rPr lang="en-US" smtClean="0"/>
              <a:t>3/10/15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7359D21E-BFCB-504C-875E-3D01BC769E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52F1579-6125-254A-B2BD-6346C0E81A2C}" type="datetimeFigureOut">
              <a:rPr lang="en-US" smtClean="0"/>
              <a:t>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F1579-6125-254A-B2BD-6346C0E81A2C}" type="datetimeFigureOut">
              <a:rPr lang="en-US" smtClean="0"/>
              <a:t>3/10/15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2F1579-6125-254A-B2BD-6346C0E81A2C}"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2F1579-6125-254A-B2BD-6346C0E81A2C}"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52F1579-6125-254A-B2BD-6346C0E81A2C}"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E52F1579-6125-254A-B2BD-6346C0E81A2C}" type="datetimeFigureOut">
              <a:rPr lang="en-US" smtClean="0"/>
              <a:t>3/10/15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7359D21E-BFCB-504C-875E-3D01BC769E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E52F1579-6125-254A-B2BD-6346C0E81A2C}"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9D21E-BFCB-504C-875E-3D01BC769E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2F1579-6125-254A-B2BD-6346C0E81A2C}"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59D21E-BFCB-504C-875E-3D01BC769EA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52F1579-6125-254A-B2BD-6346C0E81A2C}" type="datetimeFigureOut">
              <a:rPr lang="en-US" smtClean="0"/>
              <a:t>3/10/15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59D21E-BFCB-504C-875E-3D01BC769EAE}"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52F1579-6125-254A-B2BD-6346C0E81A2C}"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59D21E-BFCB-504C-875E-3D01BC769EAE}"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E52F1579-6125-254A-B2BD-6346C0E81A2C}" type="datetimeFigureOut">
              <a:rPr lang="en-US" smtClean="0"/>
              <a:t>3/10/15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359D21E-BFCB-504C-875E-3D01BC769E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32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8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8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24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Document Examination – 4</a:t>
            </a:r>
            <a:r>
              <a:rPr lang="en-US" baseline="30000" dirty="0" smtClean="0"/>
              <a:t>th</a:t>
            </a:r>
            <a:r>
              <a:rPr lang="en-US" dirty="0" smtClean="0"/>
              <a:t> Amendment</a:t>
            </a:r>
            <a:endParaRPr lang="en-US" dirty="0"/>
          </a:p>
        </p:txBody>
      </p:sp>
      <p:sp>
        <p:nvSpPr>
          <p:cNvPr id="3" name="Subtitle 2"/>
          <p:cNvSpPr>
            <a:spLocks noGrp="1"/>
          </p:cNvSpPr>
          <p:nvPr>
            <p:ph type="subTitle" idx="1"/>
          </p:nvPr>
        </p:nvSpPr>
        <p:spPr/>
        <p:txBody>
          <a:bodyPr/>
          <a:lstStyle/>
          <a:p>
            <a:r>
              <a:rPr lang="en-US" dirty="0" smtClean="0"/>
              <a:t>Forensic Science 3/11/15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this!</a:t>
            </a:r>
            <a:endParaRPr lang="en-US" dirty="0"/>
          </a:p>
        </p:txBody>
      </p:sp>
      <p:sp>
        <p:nvSpPr>
          <p:cNvPr id="3" name="Content Placeholder 2"/>
          <p:cNvSpPr>
            <a:spLocks noGrp="1"/>
          </p:cNvSpPr>
          <p:nvPr>
            <p:ph idx="1"/>
          </p:nvPr>
        </p:nvSpPr>
        <p:spPr/>
        <p:txBody>
          <a:bodyPr/>
          <a:lstStyle/>
          <a:p>
            <a:r>
              <a:rPr lang="en-US" dirty="0" smtClean="0"/>
              <a:t>There is ALWAYS variation in a single person’s writing—the lack of variation is a sign that the writing was traced.</a:t>
            </a:r>
            <a:endParaRPr lang="en-US" dirty="0"/>
          </a:p>
        </p:txBody>
      </p:sp>
      <p:pic>
        <p:nvPicPr>
          <p:cNvPr id="4" name="Picture 3"/>
          <p:cNvPicPr>
            <a:picLocks noChangeAspect="1"/>
          </p:cNvPicPr>
          <p:nvPr/>
        </p:nvPicPr>
        <p:blipFill>
          <a:blip r:embed="rId2"/>
          <a:stretch>
            <a:fillRect/>
          </a:stretch>
        </p:blipFill>
        <p:spPr>
          <a:xfrm>
            <a:off x="870606" y="3297125"/>
            <a:ext cx="7427688" cy="443804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228600"/>
            <a:ext cx="8458200" cy="1143000"/>
          </a:xfrm>
        </p:spPr>
        <p:txBody>
          <a:bodyPr/>
          <a:lstStyle/>
          <a:p>
            <a:pPr eaLnBrk="1" hangingPunct="1"/>
            <a:r>
              <a:rPr lang="en-US"/>
              <a:t>Typewriters and Printing Devices</a:t>
            </a:r>
          </a:p>
        </p:txBody>
      </p:sp>
      <p:sp>
        <p:nvSpPr>
          <p:cNvPr id="22531" name="Rectangle 3"/>
          <p:cNvSpPr>
            <a:spLocks noGrp="1" noChangeArrowheads="1"/>
          </p:cNvSpPr>
          <p:nvPr>
            <p:ph type="body" idx="1"/>
          </p:nvPr>
        </p:nvSpPr>
        <p:spPr>
          <a:xfrm>
            <a:off x="914400" y="1371601"/>
            <a:ext cx="7313613" cy="5229224"/>
          </a:xfrm>
        </p:spPr>
        <p:txBody>
          <a:bodyPr>
            <a:normAutofit/>
          </a:bodyPr>
          <a:lstStyle/>
          <a:p>
            <a:pPr eaLnBrk="1" hangingPunct="1">
              <a:lnSpc>
                <a:spcPct val="90000"/>
              </a:lnSpc>
            </a:pPr>
            <a:r>
              <a:rPr lang="en-US" sz="2800" dirty="0"/>
              <a:t>The two requests most often made of the examiner in connection with the examination of typewriters and printing devices are: </a:t>
            </a:r>
          </a:p>
          <a:p>
            <a:pPr lvl="1" eaLnBrk="1" hangingPunct="1">
              <a:lnSpc>
                <a:spcPct val="90000"/>
              </a:lnSpc>
            </a:pPr>
            <a:r>
              <a:rPr lang="en-US" sz="2400" dirty="0"/>
              <a:t>whether the make and model of the typewriter and printing devices used to prepare the questioned document can be identified.</a:t>
            </a:r>
          </a:p>
          <a:p>
            <a:pPr lvl="1" eaLnBrk="1" hangingPunct="1">
              <a:lnSpc>
                <a:spcPct val="90000"/>
              </a:lnSpc>
            </a:pPr>
            <a:r>
              <a:rPr lang="en-US" sz="2400" dirty="0"/>
              <a:t>whether a particular suspect typewriter or printing device can be identified as having prepared the questioned document. </a:t>
            </a:r>
          </a:p>
          <a:p>
            <a:pPr eaLnBrk="1" hangingPunct="1">
              <a:lnSpc>
                <a:spcPct val="90000"/>
              </a:lnSpc>
            </a:pPr>
            <a:r>
              <a:rPr lang="en-US" sz="2800" dirty="0"/>
              <a:t>In order to do this, the individual type character’s style, shape, and size are compared to a complete reference collection of past and present typefaces. </a:t>
            </a:r>
            <a:endParaRPr lang="en-US" sz="2400" dirty="0"/>
          </a:p>
        </p:txBody>
      </p:sp>
      <p:sp>
        <p:nvSpPr>
          <p:cNvPr id="22532"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2533"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28600"/>
            <a:ext cx="7543800" cy="1143000"/>
          </a:xfrm>
        </p:spPr>
        <p:txBody>
          <a:bodyPr/>
          <a:lstStyle/>
          <a:p>
            <a:pPr eaLnBrk="1" hangingPunct="1"/>
            <a:r>
              <a:rPr lang="en-US"/>
              <a:t>Characteristics From Use</a:t>
            </a:r>
          </a:p>
        </p:txBody>
      </p:sp>
      <p:sp>
        <p:nvSpPr>
          <p:cNvPr id="23555" name="Rectangle 3"/>
          <p:cNvSpPr>
            <a:spLocks noGrp="1" noChangeArrowheads="1"/>
          </p:cNvSpPr>
          <p:nvPr>
            <p:ph type="body" idx="1"/>
          </p:nvPr>
        </p:nvSpPr>
        <p:spPr>
          <a:xfrm>
            <a:off x="685800" y="1219200"/>
            <a:ext cx="7772400" cy="5334000"/>
          </a:xfrm>
        </p:spPr>
        <p:txBody>
          <a:bodyPr>
            <a:normAutofit lnSpcReduction="10000"/>
          </a:bodyPr>
          <a:lstStyle/>
          <a:p>
            <a:pPr eaLnBrk="1" hangingPunct="1">
              <a:lnSpc>
                <a:spcPct val="90000"/>
              </a:lnSpc>
            </a:pPr>
            <a:r>
              <a:rPr lang="en-US" sz="2700"/>
              <a:t>As is true for any mechanical device, use of a printing device will result in wear and damage to the machine’s moving parts. </a:t>
            </a:r>
          </a:p>
          <a:p>
            <a:pPr eaLnBrk="1" hangingPunct="1">
              <a:lnSpc>
                <a:spcPct val="90000"/>
              </a:lnSpc>
            </a:pPr>
            <a:r>
              <a:rPr lang="en-US" sz="2700"/>
              <a:t>These changes will occur in a fashion that is both random and irregular, thereby imparting individual characteristics to the printing device. </a:t>
            </a:r>
          </a:p>
          <a:p>
            <a:pPr eaLnBrk="1" hangingPunct="1">
              <a:lnSpc>
                <a:spcPct val="90000"/>
              </a:lnSpc>
            </a:pPr>
            <a:r>
              <a:rPr lang="en-US" sz="2700"/>
              <a:t>The document examiner has to deal with problems involving business and personal computers, which often produce typed copies that have only subtle defects.</a:t>
            </a:r>
          </a:p>
          <a:p>
            <a:pPr eaLnBrk="1" hangingPunct="1">
              <a:lnSpc>
                <a:spcPct val="90000"/>
              </a:lnSpc>
            </a:pPr>
            <a:r>
              <a:rPr lang="en-US" sz="2700"/>
              <a:t>Another area of investigation relates to the typewriter ribbon, which may contain type impressions.</a:t>
            </a:r>
            <a:r>
              <a:rPr lang="en-US" sz="2800"/>
              <a:t> </a:t>
            </a:r>
          </a:p>
          <a:p>
            <a:pPr eaLnBrk="1" hangingPunct="1">
              <a:lnSpc>
                <a:spcPct val="90000"/>
              </a:lnSpc>
            </a:pPr>
            <a:endParaRPr lang="en-US" sz="2800"/>
          </a:p>
        </p:txBody>
      </p:sp>
      <p:sp>
        <p:nvSpPr>
          <p:cNvPr id="23556"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3557"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228600"/>
            <a:ext cx="7543800" cy="1143000"/>
          </a:xfrm>
        </p:spPr>
        <p:txBody>
          <a:bodyPr/>
          <a:lstStyle/>
          <a:p>
            <a:pPr eaLnBrk="1" hangingPunct="1"/>
            <a:r>
              <a:rPr lang="en-US"/>
              <a:t>Digital Technology</a:t>
            </a:r>
          </a:p>
        </p:txBody>
      </p:sp>
      <p:sp>
        <p:nvSpPr>
          <p:cNvPr id="24579" name="Rectangle 3"/>
          <p:cNvSpPr>
            <a:spLocks noGrp="1" noChangeArrowheads="1"/>
          </p:cNvSpPr>
          <p:nvPr>
            <p:ph type="body" idx="1"/>
          </p:nvPr>
        </p:nvSpPr>
        <p:spPr>
          <a:xfrm>
            <a:off x="685800" y="1219200"/>
            <a:ext cx="7772400" cy="5638800"/>
          </a:xfrm>
        </p:spPr>
        <p:txBody>
          <a:bodyPr/>
          <a:lstStyle/>
          <a:p>
            <a:pPr eaLnBrk="1" hangingPunct="1">
              <a:lnSpc>
                <a:spcPct val="80000"/>
              </a:lnSpc>
              <a:spcAft>
                <a:spcPct val="25000"/>
              </a:spcAft>
            </a:pPr>
            <a:r>
              <a:rPr lang="en-US" sz="2800"/>
              <a:t>In the cases of photocopiers, fax machines, and computer printers an examiner may be called on to identify the make and model of a machine or to compare a questioned document with test samples from a suspect machine.</a:t>
            </a:r>
          </a:p>
          <a:p>
            <a:pPr eaLnBrk="1" hangingPunct="1">
              <a:lnSpc>
                <a:spcPct val="80000"/>
              </a:lnSpc>
              <a:spcAft>
                <a:spcPct val="25000"/>
              </a:spcAft>
            </a:pPr>
            <a:r>
              <a:rPr lang="en-US" sz="2800"/>
              <a:t>A side by side comparison is made between the questioned document and the printed exemplars to compare markings produced by the machine.</a:t>
            </a:r>
          </a:p>
          <a:p>
            <a:pPr eaLnBrk="1" hangingPunct="1">
              <a:lnSpc>
                <a:spcPct val="80000"/>
              </a:lnSpc>
              <a:spcAft>
                <a:spcPct val="25000"/>
              </a:spcAft>
            </a:pPr>
            <a:r>
              <a:rPr lang="en-US" sz="2800"/>
              <a:t>Examiners compare transitory defect marks, fax machine headers, toner, toner application methods, and mechanical and printing characteristics.</a:t>
            </a:r>
          </a:p>
        </p:txBody>
      </p:sp>
      <p:sp>
        <p:nvSpPr>
          <p:cNvPr id="24580"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4581"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Alterations</a:t>
            </a:r>
          </a:p>
        </p:txBody>
      </p:sp>
      <p:sp>
        <p:nvSpPr>
          <p:cNvPr id="25603" name="Rectangle 3"/>
          <p:cNvSpPr>
            <a:spLocks noGrp="1" noChangeArrowheads="1"/>
          </p:cNvSpPr>
          <p:nvPr>
            <p:ph type="body" idx="1"/>
          </p:nvPr>
        </p:nvSpPr>
        <p:spPr>
          <a:xfrm>
            <a:off x="685800" y="1259792"/>
            <a:ext cx="7772400" cy="5410200"/>
          </a:xfrm>
        </p:spPr>
        <p:txBody>
          <a:bodyPr>
            <a:normAutofit/>
          </a:bodyPr>
          <a:lstStyle/>
          <a:p>
            <a:pPr eaLnBrk="1" hangingPunct="1">
              <a:lnSpc>
                <a:spcPct val="80000"/>
              </a:lnSpc>
              <a:spcAft>
                <a:spcPct val="25000"/>
              </a:spcAft>
            </a:pPr>
            <a:r>
              <a:rPr lang="en-US" dirty="0"/>
              <a:t>Document examiners must deal with evidence that has been changed in several ways, such as through alterations, erasures, and obliterations. </a:t>
            </a:r>
          </a:p>
          <a:p>
            <a:pPr eaLnBrk="1" hangingPunct="1">
              <a:lnSpc>
                <a:spcPct val="80000"/>
              </a:lnSpc>
              <a:spcAft>
                <a:spcPct val="25000"/>
              </a:spcAft>
            </a:pPr>
            <a:r>
              <a:rPr lang="en-US" dirty="0"/>
              <a:t>Erasures by rubber erasers, sandpaper, razor blade or knife to remove writing or typing disturb the fibers of the paper and are readily apparent when examined with a microscope</a:t>
            </a:r>
            <a:r>
              <a:rPr lang="en-US" dirty="0" smtClean="0"/>
              <a:t>.</a:t>
            </a:r>
            <a:endParaRPr lang="en-US" dirty="0"/>
          </a:p>
        </p:txBody>
      </p:sp>
      <p:sp>
        <p:nvSpPr>
          <p:cNvPr id="25604"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5605"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735137"/>
            <a:ext cx="7313613" cy="4513343"/>
          </a:xfrm>
        </p:spPr>
        <p:txBody>
          <a:bodyPr>
            <a:normAutofit lnSpcReduction="10000"/>
          </a:bodyPr>
          <a:lstStyle/>
          <a:p>
            <a:pPr>
              <a:lnSpc>
                <a:spcPct val="80000"/>
              </a:lnSpc>
              <a:spcAft>
                <a:spcPct val="25000"/>
              </a:spcAft>
            </a:pPr>
            <a:r>
              <a:rPr lang="en-US" dirty="0" smtClean="0"/>
              <a:t>If an alteration is made to a document with ink differing form the original, it can sometimes be detected due to differences in the luminescence properties of the inks.</a:t>
            </a:r>
          </a:p>
          <a:p>
            <a:pPr>
              <a:lnSpc>
                <a:spcPct val="80000"/>
              </a:lnSpc>
              <a:spcAft>
                <a:spcPct val="25000"/>
              </a:spcAft>
            </a:pPr>
            <a:r>
              <a:rPr lang="en-US" dirty="0" smtClean="0"/>
              <a:t>Obliteration of writing by overwriting or crossing out to hide the original writing can be revealed by infrared radiation, which may pass through the upper layer of writing while being absorbed by the underlying area.</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Obliteration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5658" y="1371600"/>
            <a:ext cx="8875210" cy="34169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Deliberate Erasure and Overtyping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4081" y="1735138"/>
            <a:ext cx="8792321" cy="22900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With visible vs. IR light</a:t>
            </a:r>
          </a:p>
        </p:txBody>
      </p:sp>
      <p:sp>
        <p:nvSpPr>
          <p:cNvPr id="26627"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rcRect/>
          <a:stretch>
            <a:fillRect/>
          </a:stretch>
        </p:blipFill>
        <p:spPr bwMode="auto">
          <a:xfrm>
            <a:off x="1752600" y="1447800"/>
            <a:ext cx="5334000" cy="2479675"/>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1752600" y="4386263"/>
            <a:ext cx="5334000" cy="2471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75069" y="268288"/>
            <a:ext cx="8223320" cy="6331956"/>
          </a:xfrm>
          <a:prstGeom prst="rect">
            <a:avLst/>
          </a:prstGeom>
        </p:spPr>
      </p:pic>
      <p:sp>
        <p:nvSpPr>
          <p:cNvPr id="5" name="Rectangle 4"/>
          <p:cNvSpPr/>
          <p:nvPr/>
        </p:nvSpPr>
        <p:spPr>
          <a:xfrm>
            <a:off x="375069" y="3401626"/>
            <a:ext cx="8223320" cy="3198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a:t>
            </a:r>
            <a:endParaRPr lang="en-US" dirty="0"/>
          </a:p>
        </p:txBody>
      </p:sp>
      <p:sp>
        <p:nvSpPr>
          <p:cNvPr id="3" name="Content Placeholder 2"/>
          <p:cNvSpPr>
            <a:spLocks noGrp="1"/>
          </p:cNvSpPr>
          <p:nvPr>
            <p:ph idx="1"/>
          </p:nvPr>
        </p:nvSpPr>
        <p:spPr>
          <a:xfrm>
            <a:off x="914400" y="1735137"/>
            <a:ext cx="7313613" cy="4694547"/>
          </a:xfrm>
        </p:spPr>
        <p:txBody>
          <a:bodyPr>
            <a:normAutofit/>
          </a:bodyPr>
          <a:lstStyle/>
          <a:p>
            <a:r>
              <a:rPr lang="en-US" dirty="0" smtClean="0"/>
              <a:t>What is </a:t>
            </a:r>
            <a:r>
              <a:rPr lang="en-US" dirty="0" err="1" smtClean="0"/>
              <a:t>a(n</a:t>
            </a:r>
            <a:r>
              <a:rPr lang="en-US" dirty="0" smtClean="0"/>
              <a:t>)</a:t>
            </a:r>
          </a:p>
          <a:p>
            <a:pPr lvl="1"/>
            <a:r>
              <a:rPr lang="en-US" dirty="0" smtClean="0"/>
              <a:t>exemplar?</a:t>
            </a:r>
          </a:p>
          <a:p>
            <a:pPr lvl="1"/>
            <a:r>
              <a:rPr lang="en-US" dirty="0" smtClean="0"/>
              <a:t>questioned document?</a:t>
            </a:r>
          </a:p>
          <a:p>
            <a:r>
              <a:rPr lang="en-US" dirty="0" smtClean="0"/>
              <a:t>Print your name.  Sign your name neatly.  Sign your name quickly.  Find a similarity and a difference between your different names.</a:t>
            </a:r>
          </a:p>
          <a:p>
            <a:r>
              <a:rPr lang="en-US" dirty="0" smtClean="0"/>
              <a:t>HW:</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Other Problems</a:t>
            </a:r>
          </a:p>
        </p:txBody>
      </p:sp>
      <p:sp>
        <p:nvSpPr>
          <p:cNvPr id="27651" name="Rectangle 3"/>
          <p:cNvSpPr>
            <a:spLocks noGrp="1" noChangeArrowheads="1"/>
          </p:cNvSpPr>
          <p:nvPr>
            <p:ph type="body" idx="1"/>
          </p:nvPr>
        </p:nvSpPr>
        <p:spPr>
          <a:xfrm>
            <a:off x="685800" y="1371600"/>
            <a:ext cx="7772400" cy="4724400"/>
          </a:xfrm>
        </p:spPr>
        <p:txBody>
          <a:bodyPr>
            <a:noAutofit/>
          </a:bodyPr>
          <a:lstStyle/>
          <a:p>
            <a:pPr eaLnBrk="1" hangingPunct="1">
              <a:lnSpc>
                <a:spcPct val="80000"/>
              </a:lnSpc>
              <a:spcAft>
                <a:spcPct val="15000"/>
              </a:spcAft>
            </a:pPr>
            <a:r>
              <a:rPr lang="en-US" sz="2800" dirty="0"/>
              <a:t>Infrared photography and reflecting light at different angles are sometimes successfully used to reveal the contents of a document that has been accidentally or purposely charred in a fire. </a:t>
            </a:r>
          </a:p>
          <a:p>
            <a:pPr eaLnBrk="1" hangingPunct="1">
              <a:lnSpc>
                <a:spcPct val="80000"/>
              </a:lnSpc>
              <a:spcAft>
                <a:spcPct val="15000"/>
              </a:spcAft>
            </a:pPr>
            <a:r>
              <a:rPr lang="en-US" sz="2800" dirty="0"/>
              <a:t>In certain situations, indented writings (partially visible depressions underneath the visible writing) have proved to be valuable evidence. </a:t>
            </a:r>
          </a:p>
          <a:p>
            <a:pPr eaLnBrk="1" hangingPunct="1">
              <a:lnSpc>
                <a:spcPct val="80000"/>
              </a:lnSpc>
              <a:spcAft>
                <a:spcPct val="15000"/>
              </a:spcAft>
            </a:pPr>
            <a:r>
              <a:rPr lang="en-US" sz="2800" dirty="0"/>
              <a:t>It may be possible to determine what was written by the impressions left on a paper pad.</a:t>
            </a:r>
            <a:r>
              <a:rPr lang="en-US" sz="2800" dirty="0" smtClean="0"/>
              <a:t> </a:t>
            </a:r>
            <a:endParaRPr lang="en-US" sz="2800" dirty="0"/>
          </a:p>
        </p:txBody>
      </p:sp>
      <p:sp>
        <p:nvSpPr>
          <p:cNvPr id="27652" name="Rectangle 5"/>
          <p:cNvSpPr>
            <a:spLocks noChangeArrowheads="1"/>
          </p:cNvSpPr>
          <p:nvPr/>
        </p:nvSpPr>
        <p:spPr bwMode="auto">
          <a:xfrm>
            <a:off x="4933950" y="-62865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27653" name="WordArt 6"/>
          <p:cNvSpPr>
            <a:spLocks noChangeArrowheads="1" noChangeShapeType="1" noTextEdit="1"/>
          </p:cNvSpPr>
          <p:nvPr/>
        </p:nvSpPr>
        <p:spPr bwMode="auto">
          <a:xfrm rot="5400000">
            <a:off x="-2263775" y="3756025"/>
            <a:ext cx="5232400" cy="457200"/>
          </a:xfrm>
          <a:prstGeom prst="rect">
            <a:avLst/>
          </a:prstGeom>
        </p:spPr>
        <p:txBody>
          <a:bodyPr vert="wordArtVert" wrap="none" fromWordArt="1">
            <a:prstTxWarp prst="textPlain">
              <a:avLst>
                <a:gd name="adj" fmla="val 50000"/>
              </a:avLst>
            </a:prstTxWarp>
          </a:bodyPr>
          <a:lstStyle/>
          <a:p>
            <a:pPr algn="ctr" fontAlgn="auto"/>
            <a:r>
              <a:rPr lang="en-US" sz="3200" kern="10">
                <a:ln w="12700">
                  <a:noFill/>
                  <a:round/>
                  <a:headEnd/>
                  <a:tailEnd/>
                </a:ln>
                <a:solidFill>
                  <a:srgbClr val="FFFF00"/>
                </a:solidFill>
                <a:effectLst>
                  <a:outerShdw blurRad="63500" dist="53882" dir="2700000" algn="ctr" rotWithShape="0">
                    <a:srgbClr val="CBCBCB">
                      <a:alpha val="74997"/>
                    </a:srgbClr>
                  </a:outerShdw>
                </a:effectLst>
                <a:latin typeface="Times New Roman"/>
                <a:ea typeface="Times New Roman"/>
                <a:cs typeface="Times New Roman"/>
              </a:rPr>
              <a:t>DOCUMENT EXAMINATION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80000"/>
              </a:lnSpc>
              <a:spcAft>
                <a:spcPct val="15000"/>
              </a:spcAft>
            </a:pPr>
            <a:r>
              <a:rPr lang="en-US" dirty="0" smtClean="0"/>
              <a:t>Applying an electrostatic charge to the surface of a polymer film placed in contact with a questioned document will visualize indented writings.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z="4000" smtClean="0"/>
              <a:t>With Electrostatic Examination </a:t>
            </a:r>
          </a:p>
        </p:txBody>
      </p:sp>
      <p:sp>
        <p:nvSpPr>
          <p:cNvPr id="28675"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rcRect/>
          <a:stretch>
            <a:fillRect/>
          </a:stretch>
        </p:blipFill>
        <p:spPr bwMode="auto">
          <a:xfrm>
            <a:off x="0" y="1524000"/>
            <a:ext cx="91440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Which pens are the same?</a:t>
            </a:r>
          </a:p>
        </p:txBody>
      </p:sp>
      <p:pic>
        <p:nvPicPr>
          <p:cNvPr id="29699" name="Content Placeholder 5"/>
          <p:cNvPicPr>
            <a:picLocks noGrp="1" noChangeAspect="1"/>
          </p:cNvPicPr>
          <p:nvPr>
            <p:ph sz="half" idx="1"/>
          </p:nvPr>
        </p:nvPicPr>
        <p:blipFill>
          <a:blip r:embed="rId2"/>
          <a:srcRect t="-25839" b="-25839"/>
          <a:stretch>
            <a:fillRect/>
          </a:stretch>
        </p:blipFill>
        <p:spPr/>
      </p:pic>
      <p:sp>
        <p:nvSpPr>
          <p:cNvPr id="6" name="Content Placeholder 5"/>
          <p:cNvSpPr>
            <a:spLocks noGrp="1"/>
          </p:cNvSpPr>
          <p:nvPr>
            <p:ph sz="half" idx="2"/>
          </p:nvPr>
        </p:nvSpPr>
        <p:spPr>
          <a:xfrm>
            <a:off x="4648199" y="1735139"/>
            <a:ext cx="4171791" cy="4056062"/>
          </a:xfrm>
        </p:spPr>
        <p:txBody>
          <a:bodyPr>
            <a:noAutofit/>
          </a:bodyPr>
          <a:lstStyle/>
          <a:p>
            <a:r>
              <a:rPr lang="en-US" sz="2800" dirty="0" smtClean="0"/>
              <a:t>A study of the chemical composition of the ink used on documents may verify whether or not known and questioned documents were prepared by the same pen; and the paper itself may be analyzed.</a:t>
            </a:r>
            <a:endParaRPr lang="en-US" sz="36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a:xfrm>
            <a:off x="914400" y="1735137"/>
            <a:ext cx="7313613" cy="4588709"/>
          </a:xfrm>
        </p:spPr>
        <p:txBody>
          <a:bodyPr>
            <a:normAutofit fontScale="92500"/>
          </a:bodyPr>
          <a:lstStyle/>
          <a:p>
            <a:r>
              <a:rPr lang="en-US" dirty="0" smtClean="0"/>
              <a:t>Write your name:</a:t>
            </a:r>
          </a:p>
          <a:p>
            <a:pPr lvl="1"/>
            <a:r>
              <a:rPr lang="en-US" dirty="0" smtClean="0"/>
              <a:t>As a signature</a:t>
            </a:r>
          </a:p>
          <a:p>
            <a:pPr lvl="1"/>
            <a:r>
              <a:rPr lang="en-US" dirty="0" smtClean="0"/>
              <a:t>As if you were taking notes, or something else that is for YOU only</a:t>
            </a:r>
          </a:p>
          <a:p>
            <a:pPr lvl="1"/>
            <a:r>
              <a:rPr lang="en-US" dirty="0" smtClean="0"/>
              <a:t>As you would on a paper to be turned in</a:t>
            </a:r>
          </a:p>
          <a:p>
            <a:pPr lvl="1"/>
            <a:r>
              <a:rPr lang="en-US" dirty="0" smtClean="0"/>
              <a:t>Try to disguise your writing and write it again</a:t>
            </a:r>
          </a:p>
          <a:p>
            <a:r>
              <a:rPr lang="en-US" dirty="0" smtClean="0"/>
              <a:t>Trade with the person across from you – what similarities and differences do you see?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914400" y="1603747"/>
            <a:ext cx="7313613" cy="5122862"/>
          </a:xfrm>
        </p:spPr>
        <p:txBody>
          <a:bodyPr>
            <a:normAutofit lnSpcReduction="10000"/>
          </a:bodyPr>
          <a:lstStyle/>
          <a:p>
            <a:r>
              <a:rPr lang="en-US" dirty="0" smtClean="0"/>
              <a:t>IWBAT</a:t>
            </a:r>
          </a:p>
          <a:p>
            <a:pPr lvl="1"/>
            <a:r>
              <a:rPr lang="en-US" dirty="0" smtClean="0"/>
              <a:t>Identify the 12 traits of handwriting that may be analyzed.</a:t>
            </a:r>
          </a:p>
          <a:p>
            <a:pPr lvl="1"/>
            <a:r>
              <a:rPr lang="en-US" dirty="0" smtClean="0"/>
              <a:t>Discuss document examination</a:t>
            </a:r>
          </a:p>
          <a:p>
            <a:pPr lvl="2"/>
            <a:r>
              <a:rPr lang="en-US" dirty="0" smtClean="0"/>
              <a:t>How to collect document samples</a:t>
            </a:r>
          </a:p>
          <a:p>
            <a:pPr lvl="2"/>
            <a:r>
              <a:rPr lang="en-US" dirty="0" smtClean="0"/>
              <a:t>The differences between written and typed document examination</a:t>
            </a:r>
          </a:p>
          <a:p>
            <a:pPr lvl="2"/>
            <a:r>
              <a:rPr lang="en-US" dirty="0" smtClean="0"/>
              <a:t>The effect of alterations to the original document</a:t>
            </a:r>
          </a:p>
          <a:p>
            <a:pPr lvl="2"/>
            <a:r>
              <a:rPr lang="en-US" dirty="0" smtClean="0"/>
              <a:t>Use of different sources of light to analyze a document</a:t>
            </a:r>
            <a:r>
              <a:rPr lang="en-US" dirty="0" smtClean="0"/>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Drill</a:t>
            </a:r>
          </a:p>
          <a:p>
            <a:r>
              <a:rPr lang="en-US" dirty="0" smtClean="0"/>
              <a:t>Analysis of the 4</a:t>
            </a:r>
            <a:r>
              <a:rPr lang="en-US" baseline="30000" dirty="0" smtClean="0"/>
              <a:t>th</a:t>
            </a:r>
            <a:r>
              <a:rPr lang="en-US" dirty="0" smtClean="0"/>
              <a:t> Amendment writing sample</a:t>
            </a:r>
          </a:p>
          <a:p>
            <a:r>
              <a:rPr lang="en-US" dirty="0" smtClean="0"/>
              <a:t>Finish Ch 16 Notes</a:t>
            </a:r>
          </a:p>
          <a:p>
            <a:r>
              <a:rPr lang="en-US" dirty="0" smtClean="0"/>
              <a:t>Closure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10-1</a:t>
            </a:r>
            <a:endParaRPr lang="en-US" dirty="0"/>
          </a:p>
        </p:txBody>
      </p:sp>
      <p:sp>
        <p:nvSpPr>
          <p:cNvPr id="3" name="Content Placeholder 2"/>
          <p:cNvSpPr>
            <a:spLocks noGrp="1"/>
          </p:cNvSpPr>
          <p:nvPr>
            <p:ph idx="1"/>
          </p:nvPr>
        </p:nvSpPr>
        <p:spPr>
          <a:xfrm>
            <a:off x="914400" y="1371600"/>
            <a:ext cx="7313613" cy="5111004"/>
          </a:xfrm>
        </p:spPr>
        <p:txBody>
          <a:bodyPr>
            <a:normAutofit lnSpcReduction="10000"/>
          </a:bodyPr>
          <a:lstStyle/>
          <a:p>
            <a:r>
              <a:rPr lang="en-US" dirty="0" smtClean="0"/>
              <a:t>First, analyze your own handwriting, using Data Table 1, then your partner’s using Data Table 2.</a:t>
            </a:r>
          </a:p>
          <a:p>
            <a:r>
              <a:rPr lang="en-US" dirty="0" smtClean="0"/>
              <a:t>NOTE:</a:t>
            </a:r>
          </a:p>
          <a:p>
            <a:pPr lvl="1"/>
            <a:r>
              <a:rPr lang="en-US" dirty="0" smtClean="0"/>
              <a:t>#2 – Use a ruler to measure the spaces between words, and your margins.  Measure in mm.</a:t>
            </a:r>
          </a:p>
          <a:p>
            <a:pPr lvl="1"/>
            <a:r>
              <a:rPr lang="en-US" dirty="0" smtClean="0"/>
              <a:t>#3 – Count the capital and lower case letters and make a ratio.</a:t>
            </a:r>
          </a:p>
          <a:p>
            <a:pPr lvl="1"/>
            <a:r>
              <a:rPr lang="en-US" dirty="0" smtClean="0"/>
              <a:t>There should be a comment for each characteristic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3 Pairs</a:t>
            </a:r>
            <a:endParaRPr lang="en-US" dirty="0"/>
          </a:p>
        </p:txBody>
      </p:sp>
      <p:graphicFrame>
        <p:nvGraphicFramePr>
          <p:cNvPr id="4" name="Content Placeholder 3"/>
          <p:cNvGraphicFramePr>
            <a:graphicFrameLocks noGrp="1"/>
          </p:cNvGraphicFramePr>
          <p:nvPr>
            <p:ph idx="1"/>
          </p:nvPr>
        </p:nvGraphicFramePr>
        <p:xfrm>
          <a:off x="583931" y="1371599"/>
          <a:ext cx="8087450" cy="5227260"/>
        </p:xfrm>
        <a:graphic>
          <a:graphicData uri="http://schemas.openxmlformats.org/drawingml/2006/table">
            <a:tbl>
              <a:tblPr/>
              <a:tblGrid>
                <a:gridCol w="4194892"/>
                <a:gridCol w="3892558"/>
              </a:tblGrid>
              <a:tr h="348484">
                <a:tc>
                  <a:txBody>
                    <a:bodyPr/>
                    <a:lstStyle/>
                    <a:p>
                      <a:pPr algn="l" fontAlgn="b"/>
                      <a:r>
                        <a:rPr lang="en-US" sz="2000" b="0" i="0" u="none" strike="noStrike">
                          <a:latin typeface="Arial"/>
                        </a:rPr>
                        <a:t>Glenn, Rose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8484">
                <a:tc>
                  <a:txBody>
                    <a:bodyPr/>
                    <a:lstStyle/>
                    <a:p>
                      <a:pPr algn="l" fontAlgn="b"/>
                      <a:r>
                        <a:rPr lang="en-US" sz="2000" b="0" i="0" u="none" strike="noStrike">
                          <a:latin typeface="Arial"/>
                        </a:rPr>
                        <a:t>Garner, Nathaniel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Smith, Alexander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Cholak, Maggie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Miguelino, Nicholas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Miller, Eric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Freeman, Nicole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Addai, Kayla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Reyna, Marley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Fiorello, Kathleen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Barbour, Logan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Eggleston, Katherine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Savage, Najee'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Fergusson, Tyler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Keys, Ena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Havrilko, Juliana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Merrill, Anastasia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Hall, Jordan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Fischer, Keenan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Majid, Macy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Reider, Christopher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Lovitt, Julian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Bledsoe, Michaih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Taylor, Reilly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Ruggles, Kayd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Calderwood, Michael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Boone, Brett W</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8484">
                <a:tc>
                  <a:txBody>
                    <a:bodyPr/>
                    <a:lstStyle/>
                    <a:p>
                      <a:pPr algn="l" fontAlgn="b"/>
                      <a:r>
                        <a:rPr lang="en-US" sz="2000" b="0" i="0" u="none" strike="noStrike">
                          <a:latin typeface="Arial"/>
                        </a:rPr>
                        <a:t>Bohan, Reid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dirty="0" err="1">
                          <a:latin typeface="Arial"/>
                        </a:rPr>
                        <a:t>Siddiqi</a:t>
                      </a:r>
                      <a:r>
                        <a:rPr lang="en-US" sz="2000" b="0" i="0" u="none" strike="noStrike" dirty="0">
                          <a:latin typeface="Arial"/>
                        </a:rPr>
                        <a:t>, </a:t>
                      </a:r>
                      <a:r>
                        <a:rPr lang="en-US" sz="2000" b="0" i="0" u="none" strike="noStrike" dirty="0" err="1">
                          <a:latin typeface="Arial"/>
                        </a:rPr>
                        <a:t>Ashif</a:t>
                      </a:r>
                      <a:r>
                        <a:rPr lang="en-US" sz="2000" b="0" i="0" u="none" strike="noStrike" dirty="0">
                          <a:latin typeface="Arial"/>
                        </a:rPr>
                        <a:t>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5 Pairs</a:t>
            </a:r>
            <a:endParaRPr lang="en-US" dirty="0"/>
          </a:p>
        </p:txBody>
      </p:sp>
      <p:graphicFrame>
        <p:nvGraphicFramePr>
          <p:cNvPr id="4" name="Content Placeholder 3"/>
          <p:cNvGraphicFramePr>
            <a:graphicFrameLocks noGrp="1"/>
          </p:cNvGraphicFramePr>
          <p:nvPr>
            <p:ph idx="1"/>
          </p:nvPr>
        </p:nvGraphicFramePr>
        <p:xfrm>
          <a:off x="510939" y="1371596"/>
          <a:ext cx="7717073" cy="5154270"/>
        </p:xfrm>
        <a:graphic>
          <a:graphicData uri="http://schemas.openxmlformats.org/drawingml/2006/table">
            <a:tbl>
              <a:tblPr/>
              <a:tblGrid>
                <a:gridCol w="3872774"/>
                <a:gridCol w="3844299"/>
              </a:tblGrid>
              <a:tr h="323277">
                <a:tc>
                  <a:txBody>
                    <a:bodyPr/>
                    <a:lstStyle/>
                    <a:p>
                      <a:pPr algn="l" fontAlgn="b"/>
                      <a:r>
                        <a:rPr lang="en-US" sz="1200" b="0" i="0" u="none" strike="noStrike">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latin typeface="Arial"/>
                        </a:rPr>
                        <a:t>Ton, Mary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Truong, Alyssa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Tray, Isaac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Korotkin, Mitchell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Watson, Jacob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28392">
                <a:tc>
                  <a:txBody>
                    <a:bodyPr/>
                    <a:lstStyle/>
                    <a:p>
                      <a:pPr algn="l" fontAlgn="b"/>
                      <a:r>
                        <a:rPr lang="en-US" sz="2000" b="0" i="0" u="none" strike="noStrike">
                          <a:latin typeface="Arial"/>
                        </a:rPr>
                        <a:t>Ipanaque, Jahaira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Greengold, Deborah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O'Donnell, Max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Higgins, Sean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Haupt, Alyssa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Trevizo, Brynn 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Barnhouse, Jeffrey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Lowenkron, Kyle 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Blair, Drew 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Hinson, Avery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Qadir, Sheeba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Banh, Brandon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Johnson, Jaylen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Sheahin, Kevin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Wade, Madeline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Schlemm, Andrew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Poligardo, Jesse P</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Eder, William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Burkindine, Austin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Patton, Michael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Savje, Kelsey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a:latin typeface="Arial"/>
                        </a:rPr>
                        <a:t>Cain, James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23277">
                <a:tc>
                  <a:txBody>
                    <a:bodyPr/>
                    <a:lstStyle/>
                    <a:p>
                      <a:pPr algn="l" fontAlgn="b"/>
                      <a:r>
                        <a:rPr lang="en-US" sz="2000" b="0" i="0" u="none" strike="noStrike">
                          <a:latin typeface="Arial"/>
                        </a:rPr>
                        <a:t>Ford, Cody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2000" b="0" i="0" u="none" strike="noStrike" dirty="0">
                          <a:latin typeface="Arial"/>
                        </a:rPr>
                        <a:t>Palmer, Jessica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6 Pairs</a:t>
            </a:r>
            <a:endParaRPr lang="en-US" dirty="0"/>
          </a:p>
        </p:txBody>
      </p:sp>
      <p:graphicFrame>
        <p:nvGraphicFramePr>
          <p:cNvPr id="4" name="Content Placeholder 3"/>
          <p:cNvGraphicFramePr>
            <a:graphicFrameLocks noGrp="1"/>
          </p:cNvGraphicFramePr>
          <p:nvPr>
            <p:ph idx="1"/>
          </p:nvPr>
        </p:nvGraphicFramePr>
        <p:xfrm>
          <a:off x="423350" y="1371600"/>
          <a:ext cx="8233432" cy="4913700"/>
        </p:xfrm>
        <a:graphic>
          <a:graphicData uri="http://schemas.openxmlformats.org/drawingml/2006/table">
            <a:tbl>
              <a:tblPr/>
              <a:tblGrid>
                <a:gridCol w="3935096"/>
                <a:gridCol w="4298336"/>
              </a:tblGrid>
              <a:tr h="328300">
                <a:tc>
                  <a:txBody>
                    <a:bodyPr/>
                    <a:lstStyle/>
                    <a:p>
                      <a:pPr algn="l" fontAlgn="b"/>
                      <a:r>
                        <a:rPr lang="en-US" sz="2000" b="0" i="0" u="none" strike="noStrike">
                          <a:latin typeface="Verdana"/>
                        </a:rPr>
                        <a:t>Hastings, Austin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Murphy, Matthew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Nadeem, Ben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Furr, Nicholas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Ogden, Michael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Abdou, Nicole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Bassler, Michael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Gillespie, Stephanie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Casas, Julian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Saunders, Nicholas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Myers, Nyara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Tray, Mitchell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Gomes, Aldrin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Meyer, Allyson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Ombolo, Stephan 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Conver, Caitlyn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Crawford, Casey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Eyes, Katherine 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84870">
                <a:tc>
                  <a:txBody>
                    <a:bodyPr/>
                    <a:lstStyle/>
                    <a:p>
                      <a:pPr algn="l" fontAlgn="b"/>
                      <a:r>
                        <a:rPr lang="en-US" sz="2000" b="0" i="0" u="none" strike="noStrike">
                          <a:latin typeface="Arial"/>
                        </a:rPr>
                        <a:t>Grant, Marisa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Hendrickson-Wise, Jordan J</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Owusu-Sakyi, Alexia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Abbey, Augustus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Williams, Nicholas 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Boyer, Gavin K</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Kreeger, Mariya 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Strawley, John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Arial"/>
                        </a:rPr>
                        <a:t>Brown, Brianna 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latin typeface="Arial"/>
                        </a:rPr>
                        <a:t>Cole, Christopher 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8300">
                <a:tc>
                  <a:txBody>
                    <a:bodyPr/>
                    <a:lstStyle/>
                    <a:p>
                      <a:pPr algn="l" fontAlgn="b"/>
                      <a:r>
                        <a:rPr lang="en-US" sz="2000" b="0" i="0" u="none" strike="noStrike">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err="1">
                          <a:latin typeface="Arial"/>
                        </a:rPr>
                        <a:t>Kisak</a:t>
                      </a:r>
                      <a:r>
                        <a:rPr lang="en-US" sz="2000" b="0" i="0" u="none" strike="noStrike" dirty="0">
                          <a:latin typeface="Arial"/>
                        </a:rPr>
                        <a:t>, Natalie 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done… </a:t>
            </a:r>
            <a:endParaRPr lang="en-US" dirty="0"/>
          </a:p>
        </p:txBody>
      </p:sp>
      <p:sp>
        <p:nvSpPr>
          <p:cNvPr id="3" name="Content Placeholder 2"/>
          <p:cNvSpPr>
            <a:spLocks noGrp="1"/>
          </p:cNvSpPr>
          <p:nvPr>
            <p:ph idx="1"/>
          </p:nvPr>
        </p:nvSpPr>
        <p:spPr>
          <a:xfrm>
            <a:off x="914400" y="1735138"/>
            <a:ext cx="7313613" cy="5122862"/>
          </a:xfrm>
        </p:spPr>
        <p:txBody>
          <a:bodyPr>
            <a:normAutofit/>
          </a:bodyPr>
          <a:lstStyle/>
          <a:p>
            <a:r>
              <a:rPr lang="en-US" dirty="0" smtClean="0"/>
              <a:t>Answer the questions about your document analysis and turn in the activity to Ms. Bloedorn. Staple your analysis to your partner’s (4 pages).</a:t>
            </a:r>
          </a:p>
          <a:p>
            <a:r>
              <a:rPr lang="en-US" dirty="0" smtClean="0"/>
              <a:t>Why was it important to have the writing sample prepared ahead of time?</a:t>
            </a:r>
          </a:p>
          <a:p>
            <a:r>
              <a:rPr lang="en-US" dirty="0" smtClean="0"/>
              <a:t>What is one more trait that you’d like to add to the 12 traits?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llu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Cllue.thmx</Template>
  <TotalTime>5</TotalTime>
  <Words>1242</Words>
  <Application>Microsoft Macintosh PowerPoint</Application>
  <PresentationFormat>On-screen Show (4:3)</PresentationFormat>
  <Paragraphs>168</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Cllue</vt:lpstr>
      <vt:lpstr>Document Examination – 4th Amendment</vt:lpstr>
      <vt:lpstr>Drill</vt:lpstr>
      <vt:lpstr>Objectives</vt:lpstr>
      <vt:lpstr>Agenda</vt:lpstr>
      <vt:lpstr>Activity 10-1</vt:lpstr>
      <vt:lpstr>Pd. 3 Pairs</vt:lpstr>
      <vt:lpstr>Pd. 5 Pairs</vt:lpstr>
      <vt:lpstr>Pd. 6 Pairs</vt:lpstr>
      <vt:lpstr>When done… </vt:lpstr>
      <vt:lpstr>Add this!</vt:lpstr>
      <vt:lpstr>Typewriters and Printing Devices</vt:lpstr>
      <vt:lpstr>Characteristics From Use</vt:lpstr>
      <vt:lpstr>Digital Technology</vt:lpstr>
      <vt:lpstr>Alterations</vt:lpstr>
      <vt:lpstr>Slide 15</vt:lpstr>
      <vt:lpstr>Obliteration</vt:lpstr>
      <vt:lpstr>Deliberate Erasure and Overtyping</vt:lpstr>
      <vt:lpstr>With visible vs. IR light</vt:lpstr>
      <vt:lpstr>Slide 19</vt:lpstr>
      <vt:lpstr>Other Problems</vt:lpstr>
      <vt:lpstr>Slide 21</vt:lpstr>
      <vt:lpstr>With Electrostatic Examination </vt:lpstr>
      <vt:lpstr>Which pens are the same?</vt:lpstr>
      <vt:lpstr>Closure</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Examination – 4th Amendment</dc:title>
  <dc:creator>Howard County Administrator</dc:creator>
  <cp:lastModifiedBy>Howard County Administrator</cp:lastModifiedBy>
  <cp:revision>1</cp:revision>
  <dcterms:created xsi:type="dcterms:W3CDTF">2015-03-10T18:30:11Z</dcterms:created>
  <dcterms:modified xsi:type="dcterms:W3CDTF">2015-03-10T18:35:55Z</dcterms:modified>
</cp:coreProperties>
</file>