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0" r:id="rId4"/>
    <p:sldId id="257" r:id="rId5"/>
    <p:sldId id="259" r:id="rId6"/>
    <p:sldId id="263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A3191-0ACB-B741-9050-1F0102E01DD3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658E3-69A4-E447-AEA4-1A36EF618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DEF33-10E3-1D40-86BB-10AFF7638074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714A3-E02F-0E42-A101-219684680FA3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7553"/>
            <a:ext cx="4038600" cy="40586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79082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90824" y="274638"/>
            <a:ext cx="589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5813"/>
            <a:ext cx="822960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3F7684A-9CD6-0449-AB51-602131F3450E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88381D-10F5-9042-AFB2-729D7B364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Mole-Mole, Mass-Mass Stoichiometry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3/10/15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DRILL</a:t>
            </a:r>
          </a:p>
          <a:p>
            <a:r>
              <a:rPr lang="en-US" dirty="0" smtClean="0"/>
              <a:t>Sodium sulfate decomposes when heated.</a:t>
            </a:r>
          </a:p>
          <a:p>
            <a:r>
              <a:rPr lang="en-US" dirty="0" smtClean="0"/>
              <a:t>If you start with 3.5 mol sodium sulfate, how many moles of each product will be formed?</a:t>
            </a:r>
          </a:p>
          <a:p>
            <a:r>
              <a:rPr lang="en-US" dirty="0" smtClean="0"/>
              <a:t>HW: Mass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Mass problems (back of yesterday’s homework)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15999" y="216241"/>
            <a:ext cx="5543196" cy="1913757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Madness –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Joke of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What did the student say when oxygen, hydrogen, sulfur, sodium and phosphorus walked in?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SNaP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IWBAT</a:t>
            </a:r>
          </a:p>
          <a:p>
            <a:pPr lvl="1"/>
            <a:r>
              <a:rPr lang="en-US" sz="2000" dirty="0" smtClean="0"/>
              <a:t>Use the mole triangle to do one or two step conversions</a:t>
            </a:r>
          </a:p>
          <a:p>
            <a:pPr lvl="1"/>
            <a:r>
              <a:rPr lang="en-US" sz="2000" dirty="0" smtClean="0"/>
              <a:t>Use the mole map to do </a:t>
            </a:r>
            <a:r>
              <a:rPr lang="en-US" sz="2000" dirty="0" err="1" smtClean="0"/>
              <a:t>stoichiometric</a:t>
            </a:r>
            <a:r>
              <a:rPr lang="en-US" sz="2000" dirty="0" smtClean="0"/>
              <a:t> conversions, mole to mole or mass to </a:t>
            </a:r>
            <a:r>
              <a:rPr lang="en-US" sz="2000" dirty="0" smtClean="0"/>
              <a:t>mass</a:t>
            </a:r>
          </a:p>
          <a:p>
            <a:r>
              <a:rPr lang="en-US" sz="2400" dirty="0" smtClean="0"/>
              <a:t>NOTE:</a:t>
            </a:r>
          </a:p>
          <a:p>
            <a:pPr lvl="1"/>
            <a:r>
              <a:rPr lang="en-US" sz="2000" dirty="0" smtClean="0"/>
              <a:t>If you want to go to the </a:t>
            </a:r>
            <a:r>
              <a:rPr lang="en-US" sz="2000" dirty="0" err="1" smtClean="0"/>
              <a:t>HoCo</a:t>
            </a:r>
            <a:r>
              <a:rPr lang="en-US" sz="2000" dirty="0" smtClean="0"/>
              <a:t> </a:t>
            </a:r>
            <a:r>
              <a:rPr lang="en-US" sz="2000" dirty="0" smtClean="0"/>
              <a:t>STEM Fair, the deadline is Friday</a:t>
            </a:r>
          </a:p>
          <a:p>
            <a:pPr lvl="1"/>
            <a:r>
              <a:rPr lang="en-US" sz="2000" dirty="0" smtClean="0"/>
              <a:t>If you need service hours, you can volunteer to help with the STEM fair or judge the MS </a:t>
            </a:r>
            <a:r>
              <a:rPr lang="en-US" sz="2000" dirty="0" smtClean="0"/>
              <a:t>STEM </a:t>
            </a:r>
            <a:r>
              <a:rPr lang="en-US" sz="2000" dirty="0" smtClean="0"/>
              <a:t>Fair</a:t>
            </a:r>
          </a:p>
          <a:p>
            <a:r>
              <a:rPr lang="en-US" sz="2800" dirty="0" smtClean="0"/>
              <a:t>NOTE</a:t>
            </a:r>
            <a:r>
              <a:rPr lang="en-US" sz="2800" dirty="0" smtClean="0"/>
              <a:t>: We will have Lion Time again, tomorrow, 3/11—sign up with your teachers, if you need to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Stoich. Calculations, cont.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2276"/>
            <a:ext cx="8105775" cy="4198524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Sometimes, a chemist needs to make a certain amount of a product, or only has a certain amount of a starting material.  How much reactant should be used?  How much product will be made?</a:t>
            </a:r>
          </a:p>
          <a:p>
            <a:pPr eaLnBrk="1" hangingPunct="1"/>
            <a:r>
              <a:rPr lang="en-US" sz="2800" u="sng" dirty="0" smtClean="0"/>
              <a:t>ex.</a:t>
            </a:r>
            <a:r>
              <a:rPr lang="en-US" sz="2800" dirty="0" smtClean="0"/>
              <a:t>  How many moles of hydrogen will be produced when 0.0400 mol potassium react with water?</a:t>
            </a:r>
          </a:p>
          <a:p>
            <a:pPr eaLnBrk="1" hangingPunct="1"/>
            <a:r>
              <a:rPr lang="en-US" sz="2800" dirty="0" smtClean="0"/>
              <a:t>2K(s)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O(l) </a:t>
            </a:r>
            <a:r>
              <a:rPr lang="en-US" sz="2800" dirty="0" err="1" smtClean="0">
                <a:sym typeface="Wingdings" charset="2"/>
              </a:rPr>
              <a:t></a:t>
            </a:r>
            <a:r>
              <a:rPr lang="en-US" sz="2800" dirty="0" smtClean="0"/>
              <a:t> 2KOH(aq)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</a:t>
            </a:r>
          </a:p>
          <a:p>
            <a:pPr lvl="1" eaLnBrk="1" hangingPunct="1"/>
            <a:r>
              <a:rPr lang="en-US" sz="2900" dirty="0" smtClean="0"/>
              <a:t>0.0400 mol K • </a:t>
            </a:r>
            <a:r>
              <a:rPr lang="en-US" sz="2900" u="sng" dirty="0" smtClean="0"/>
              <a:t>1 mol H</a:t>
            </a:r>
            <a:r>
              <a:rPr lang="en-US" sz="2900" u="sng" baseline="-25000" dirty="0" smtClean="0"/>
              <a:t>2</a:t>
            </a:r>
            <a:r>
              <a:rPr lang="en-US" sz="2900" dirty="0" smtClean="0"/>
              <a:t> = 0.0200 mol H</a:t>
            </a:r>
            <a:r>
              <a:rPr lang="en-US" sz="2900" baseline="-25000" dirty="0" smtClean="0"/>
              <a:t>2</a:t>
            </a:r>
            <a:endParaRPr lang="en-US" sz="2900" dirty="0" smtClean="0"/>
          </a:p>
          <a:p>
            <a:pPr lvl="1" eaLnBrk="1" hangingPunct="1">
              <a:buFont typeface="Wingdings" charset="2"/>
              <a:buNone/>
            </a:pPr>
            <a:r>
              <a:rPr lang="en-US" sz="2900" dirty="0" smtClean="0"/>
              <a:t>				     		    2 mol K</a:t>
            </a:r>
          </a:p>
          <a:p>
            <a:pPr eaLnBrk="1" hangingPunct="1"/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put the Mole-Mole HW problems up on the board</a:t>
            </a:r>
          </a:p>
          <a:p>
            <a:r>
              <a:rPr lang="en-US" dirty="0" smtClean="0"/>
              <a:t>WS: Mole Ratios #1-8</a:t>
            </a:r>
          </a:p>
          <a:p>
            <a:r>
              <a:rPr lang="en-US" dirty="0" smtClean="0"/>
              <a:t>What does it mean by “mole ratio”?  Ms. Bloedorn will demonstrate.  </a:t>
            </a:r>
          </a:p>
          <a:p>
            <a:pPr lvl="1"/>
            <a:r>
              <a:rPr lang="en-US" dirty="0" smtClean="0"/>
              <a:t>Yes, everything NEEDS to have units and labels!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of WS</a:t>
            </a:r>
          </a:p>
          <a:p>
            <a:r>
              <a:rPr lang="en-US" dirty="0" smtClean="0"/>
              <a:t>#9-14</a:t>
            </a:r>
          </a:p>
          <a:p>
            <a:r>
              <a:rPr lang="en-US" dirty="0" smtClean="0"/>
              <a:t>Your table will be assigned a problem, which you’ll put on the board.  Then, two people will explain it to the rest of the class!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Mass to Mass Conversion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03475"/>
            <a:ext cx="8686800" cy="256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Look at the Mole Map you drew yesterday—find the Mole Bridge</a:t>
            </a:r>
          </a:p>
          <a:p>
            <a:pPr eaLnBrk="1" hangingPunct="1"/>
            <a:r>
              <a:rPr lang="en-US" sz="2800" dirty="0" smtClean="0"/>
              <a:t>Ammonium </a:t>
            </a:r>
            <a:r>
              <a:rPr lang="en-US" sz="2800" dirty="0"/>
              <a:t>nitrate (NH</a:t>
            </a:r>
            <a:r>
              <a:rPr lang="en-US" sz="2800" baseline="-25000" dirty="0"/>
              <a:t>4</a:t>
            </a:r>
            <a:r>
              <a:rPr lang="en-US" sz="2800" dirty="0"/>
              <a:t>NO</a:t>
            </a:r>
            <a:r>
              <a:rPr lang="en-US" sz="2800" baseline="-25000" dirty="0"/>
              <a:t>3</a:t>
            </a:r>
            <a:r>
              <a:rPr lang="en-US" sz="2800" dirty="0"/>
              <a:t>) decomposes into N</a:t>
            </a:r>
            <a:r>
              <a:rPr lang="en-US" sz="2800" baseline="-25000" dirty="0"/>
              <a:t>2</a:t>
            </a:r>
            <a:r>
              <a:rPr lang="en-US" sz="2800" dirty="0"/>
              <a:t>O and water.  Determine the mass of water produced from the decomposition of 25.0 </a:t>
            </a:r>
            <a:r>
              <a:rPr lang="en-US" sz="2800" dirty="0" err="1"/>
              <a:t>g</a:t>
            </a:r>
            <a:r>
              <a:rPr lang="en-US" sz="2800" dirty="0"/>
              <a:t> solid ammonium nitrate.</a:t>
            </a:r>
          </a:p>
          <a:p>
            <a:pPr eaLnBrk="1" hangingPunct="1"/>
            <a:r>
              <a:rPr lang="en-US" sz="2800" dirty="0"/>
              <a:t>NH</a:t>
            </a:r>
            <a:r>
              <a:rPr lang="en-US" sz="2800" baseline="-25000" dirty="0"/>
              <a:t>4</a:t>
            </a:r>
            <a:r>
              <a:rPr lang="en-US" sz="2800" dirty="0"/>
              <a:t>NO</a:t>
            </a:r>
            <a:r>
              <a:rPr lang="en-US" sz="2800" baseline="-25000" dirty="0"/>
              <a:t>3</a:t>
            </a:r>
            <a:r>
              <a:rPr lang="en-US" sz="2800" dirty="0"/>
              <a:t>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/>
              <a:t> N</a:t>
            </a:r>
            <a:r>
              <a:rPr lang="en-US" sz="2800" baseline="-25000" dirty="0"/>
              <a:t>2</a:t>
            </a:r>
            <a:r>
              <a:rPr lang="en-US" sz="2800" dirty="0"/>
              <a:t>O + 2H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</a:p>
          <a:p>
            <a:pPr eaLnBrk="1" hangingPunct="1"/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52400" y="5527675"/>
            <a:ext cx="8915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Times" charset="0"/>
              </a:rPr>
              <a:t>25.0 </a:t>
            </a:r>
            <a:r>
              <a:rPr lang="en-US" sz="2000" dirty="0" err="1">
                <a:solidFill>
                  <a:schemeClr val="tx2"/>
                </a:solidFill>
                <a:latin typeface="Times" charset="0"/>
              </a:rPr>
              <a:t>g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NH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NO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• 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1 mol NH</a:t>
            </a:r>
            <a:r>
              <a:rPr lang="en-US" sz="2000" u="sng" baseline="-25000" dirty="0">
                <a:solidFill>
                  <a:schemeClr val="tx2"/>
                </a:solidFill>
                <a:latin typeface="Times" charset="0"/>
              </a:rPr>
              <a:t>4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NO</a:t>
            </a:r>
            <a:r>
              <a:rPr lang="en-US" sz="2000" u="sng" baseline="-25000" dirty="0">
                <a:solidFill>
                  <a:schemeClr val="tx2"/>
                </a:solidFill>
                <a:latin typeface="Times" charset="0"/>
              </a:rPr>
              <a:t>3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   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•  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2 mol H</a:t>
            </a:r>
            <a:r>
              <a:rPr lang="en-US" sz="2000" u="sng" baseline="-25000" dirty="0">
                <a:solidFill>
                  <a:schemeClr val="tx2"/>
                </a:solidFill>
                <a:latin typeface="Times" charset="0"/>
              </a:rPr>
              <a:t>2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O     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• 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18.02 </a:t>
            </a:r>
            <a:r>
              <a:rPr lang="en-US" sz="2000" u="sng" dirty="0" err="1">
                <a:solidFill>
                  <a:schemeClr val="tx2"/>
                </a:solidFill>
                <a:latin typeface="Times" charset="0"/>
              </a:rPr>
              <a:t>g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 H</a:t>
            </a:r>
            <a:r>
              <a:rPr lang="en-US" sz="2000" u="sng" baseline="-25000" dirty="0">
                <a:solidFill>
                  <a:schemeClr val="tx2"/>
                </a:solidFill>
                <a:latin typeface="Times" charset="0"/>
              </a:rPr>
              <a:t>2</a:t>
            </a:r>
            <a:r>
              <a:rPr lang="en-US" sz="2000" u="sng" dirty="0">
                <a:solidFill>
                  <a:schemeClr val="tx2"/>
                </a:solidFill>
                <a:latin typeface="Times" charset="0"/>
              </a:rPr>
              <a:t>O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= 11.3 </a:t>
            </a:r>
            <a:r>
              <a:rPr lang="en-US" sz="2000" dirty="0" err="1">
                <a:solidFill>
                  <a:schemeClr val="tx2"/>
                </a:solidFill>
                <a:latin typeface="Times" charset="0"/>
              </a:rPr>
              <a:t>g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H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O</a:t>
            </a:r>
          </a:p>
          <a:p>
            <a:r>
              <a:rPr lang="en-US" sz="2000" dirty="0">
                <a:solidFill>
                  <a:schemeClr val="tx2"/>
                </a:solidFill>
                <a:latin typeface="Times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" charset="0"/>
              </a:rPr>
              <a:t>			80.04 </a:t>
            </a:r>
            <a:r>
              <a:rPr lang="en-US" sz="2000" dirty="0" err="1">
                <a:solidFill>
                  <a:schemeClr val="tx2"/>
                </a:solidFill>
                <a:latin typeface="Times" charset="0"/>
              </a:rPr>
              <a:t>g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NH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NO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  1 mol NH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4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NO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3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    1 mol H</a:t>
            </a:r>
            <a:r>
              <a:rPr lang="en-US" sz="2000" baseline="-25000" dirty="0">
                <a:solidFill>
                  <a:schemeClr val="tx2"/>
                </a:solidFill>
                <a:latin typeface="Times" charset="0"/>
              </a:rPr>
              <a:t>2</a:t>
            </a:r>
            <a:r>
              <a:rPr lang="en-US" sz="2000" dirty="0">
                <a:solidFill>
                  <a:schemeClr val="tx2"/>
                </a:solidFill>
                <a:latin typeface="Times" charset="0"/>
              </a:rPr>
              <a:t>O</a:t>
            </a:r>
            <a:endParaRPr lang="en-US" sz="3600" dirty="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4608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Calculate, in 2.3 mol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How many grams?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k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Beakers.thmx</Template>
  <TotalTime>143</TotalTime>
  <Words>458</Words>
  <Application>Microsoft Macintosh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Beakers</vt:lpstr>
      <vt:lpstr>Mole-Mole, Mass-Mass Stoichiometry Conversions</vt:lpstr>
      <vt:lpstr>Slide 2</vt:lpstr>
      <vt:lpstr>Objectives</vt:lpstr>
      <vt:lpstr>Stoich. Calculations, cont.</vt:lpstr>
      <vt:lpstr>Practice</vt:lpstr>
      <vt:lpstr>Practice</vt:lpstr>
      <vt:lpstr>Mass to Mass Conversion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County Administrator</dc:creator>
  <cp:lastModifiedBy>Howard County Administrator</cp:lastModifiedBy>
  <cp:revision>5</cp:revision>
  <dcterms:created xsi:type="dcterms:W3CDTF">2015-03-10T10:57:05Z</dcterms:created>
  <dcterms:modified xsi:type="dcterms:W3CDTF">2015-03-10T11:22:26Z</dcterms:modified>
</cp:coreProperties>
</file>