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Default Extension="jpeg" ContentType="image/jpeg"/>
  <Override PartName="/ppt/slides/slide5.xml" ContentType="application/vnd.openxmlformats-officedocument.presentationml.slide+xml"/>
  <Override PartName="/docProps/core.xml" ContentType="application/vnd.openxmlformats-package.core-properties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96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/>
          <p:cNvSpPr/>
          <p:nvPr/>
        </p:nvSpPr>
        <p:spPr>
          <a:xfrm>
            <a:off x="341086" y="928914"/>
            <a:ext cx="8432800" cy="177074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07" y="968189"/>
            <a:ext cx="7799387" cy="1237130"/>
          </a:xfrm>
        </p:spPr>
        <p:txBody>
          <a:bodyPr anchor="b" anchorCtr="0"/>
          <a:lstStyle>
            <a:lvl1pPr algn="r">
              <a:lnSpc>
                <a:spcPts val="5000"/>
              </a:lnSpc>
              <a:defRPr sz="460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07" y="2209799"/>
            <a:ext cx="7799387" cy="466165"/>
          </a:xfrm>
        </p:spPr>
        <p:txBody>
          <a:bodyPr/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39E7E-A667-D349-B6F0-9FDDAB4BF8FF}" type="datetimeFigureOut">
              <a:rPr lang="en-US" smtClean="0"/>
              <a:pPr/>
              <a:t>3/10/15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05300" y="6492875"/>
            <a:ext cx="5334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fld id="{B0438C3C-6F9C-3C49-B0FE-917DA5BE1C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457200" y="816802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Picture 8" descr="TitleSlideTo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57200"/>
            <a:ext cx="8229600" cy="356646"/>
          </a:xfrm>
          <a:prstGeom prst="rect">
            <a:avLst/>
          </a:prstGeom>
        </p:spPr>
      </p:pic>
      <p:pic>
        <p:nvPicPr>
          <p:cNvPr id="10" name="Picture 9" descr="TitleSlideBotto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700601"/>
            <a:ext cx="8229600" cy="3700199"/>
          </a:xfrm>
          <a:prstGeom prst="rect">
            <a:avLst/>
          </a:prstGeom>
        </p:spPr>
      </p:pic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247" y="6492875"/>
            <a:ext cx="34155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/>
          <p:cNvSpPr/>
          <p:nvPr/>
        </p:nvSpPr>
        <p:spPr>
          <a:xfrm>
            <a:off x="355600" y="566057"/>
            <a:ext cx="8396514" cy="259805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Rectangle 4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" name="Rectangle 5"/>
          <p:cNvSpPr/>
          <p:nvPr/>
        </p:nvSpPr>
        <p:spPr>
          <a:xfrm>
            <a:off x="457200" y="457200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39E7E-A667-D349-B6F0-9FDDAB4BF8FF}" type="datetimeFigureOut">
              <a:rPr lang="en-US" smtClean="0"/>
              <a:pPr/>
              <a:t>3/10/15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38C3C-6F9C-3C49-B0FE-917DA5BE1C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/>
          <p:nvPr/>
        </p:nvSpPr>
        <p:spPr>
          <a:xfrm>
            <a:off x="333828" y="566057"/>
            <a:ext cx="8454571" cy="21335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457200" y="457200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" y="1644868"/>
            <a:ext cx="3657600" cy="1098332"/>
          </a:xfrm>
        </p:spPr>
        <p:txBody>
          <a:bodyPr anchor="b"/>
          <a:lstStyle>
            <a:lvl1pPr algn="l">
              <a:defRPr sz="36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8032" y="654268"/>
            <a:ext cx="3657600" cy="5486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368" y="2774731"/>
            <a:ext cx="3657600" cy="316886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39E7E-A667-D349-B6F0-9FDDAB4BF8FF}" type="datetimeFigureOut">
              <a:rPr lang="en-US" smtClean="0"/>
              <a:pPr/>
              <a:t>3/10/15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38C3C-6F9C-3C49-B0FE-917DA5BE1C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/>
          <p:nvPr/>
        </p:nvSpPr>
        <p:spPr>
          <a:xfrm>
            <a:off x="355600" y="348343"/>
            <a:ext cx="8432800" cy="235131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 rot="5400000">
            <a:off x="5598058" y="3310469"/>
            <a:ext cx="5943600" cy="237061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" y="1644868"/>
            <a:ext cx="3657600" cy="1098332"/>
          </a:xfrm>
        </p:spPr>
        <p:txBody>
          <a:bodyPr anchor="b"/>
          <a:lstStyle>
            <a:lvl1pPr algn="l">
              <a:defRPr sz="36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368" y="2774731"/>
            <a:ext cx="3657600" cy="316886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39E7E-A667-D349-B6F0-9FDDAB4BF8FF}" type="datetimeFigureOut">
              <a:rPr lang="en-US" smtClean="0"/>
              <a:pPr/>
              <a:t>3/10/15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38C3C-6F9C-3C49-B0FE-917DA5BE1C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828032" y="457200"/>
            <a:ext cx="3621024" cy="594360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0"/>
            <a:ext cx="7874000" cy="3840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39E7E-A667-D349-B6F0-9FDDAB4BF8FF}" type="datetimeFigureOut">
              <a:rPr lang="en-US" smtClean="0"/>
              <a:pPr/>
              <a:t>3/10/15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38C3C-6F9C-3C49-B0FE-917DA5BE1C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/>
          <p:cNvSpPr/>
          <p:nvPr/>
        </p:nvSpPr>
        <p:spPr>
          <a:xfrm>
            <a:off x="348342" y="362857"/>
            <a:ext cx="8440057" cy="2336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Picture 8" descr="VerticalRigh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1668" y="457200"/>
            <a:ext cx="1546230" cy="59436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 rot="5400000">
            <a:off x="4074414" y="3369564"/>
            <a:ext cx="5943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19582" y="693738"/>
            <a:ext cx="1491018" cy="5432425"/>
          </a:xfrm>
        </p:spPr>
        <p:txBody>
          <a:bodyPr vert="eaVert" tIns="45720" bIns="4572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93738"/>
            <a:ext cx="6019800" cy="54324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39E7E-A667-D349-B6F0-9FDDAB4BF8FF}" type="datetimeFigureOut">
              <a:rPr lang="en-US" smtClean="0"/>
              <a:pPr/>
              <a:t>3/10/15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38C3C-6F9C-3C49-B0FE-917DA5BE1C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39E7E-A667-D349-B6F0-9FDDAB4BF8FF}" type="datetimeFigureOut">
              <a:rPr lang="en-US" smtClean="0"/>
              <a:pPr/>
              <a:t>3/10/15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38C3C-6F9C-3C49-B0FE-917DA5BE1C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/>
          <p:nvPr/>
        </p:nvSpPr>
        <p:spPr>
          <a:xfrm>
            <a:off x="326571" y="362857"/>
            <a:ext cx="8440058" cy="251822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8041" y="3575712"/>
            <a:ext cx="5396671" cy="1340467"/>
          </a:xfrm>
        </p:spPr>
        <p:txBody>
          <a:bodyPr tIns="0" bIns="0" anchor="b" anchorCtr="0"/>
          <a:lstStyle>
            <a:lvl1pPr algn="r">
              <a:defRPr sz="4600" b="0" cap="none" baseline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98041" y="4980297"/>
            <a:ext cx="5396671" cy="810904"/>
          </a:xfrm>
        </p:spPr>
        <p:txBody>
          <a:bodyPr tIns="0" bIns="0" anchor="t" anchorCtr="0">
            <a:normAutofit/>
          </a:bodyPr>
          <a:lstStyle>
            <a:lvl1pPr marL="0" indent="0" algn="r">
              <a:spcBef>
                <a:spcPts val="300"/>
              </a:spcBef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39E7E-A667-D349-B6F0-9FDDAB4BF8FF}" type="datetimeFigureOut">
              <a:rPr lang="en-US" smtClean="0"/>
              <a:pPr/>
              <a:t>3/10/15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06824" y="6492240"/>
            <a:ext cx="5334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fld id="{B0438C3C-6F9C-3C49-B0FE-917DA5BE1CF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SectionHeaderLef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647" y="457200"/>
            <a:ext cx="2216561" cy="59436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 rot="5400000">
            <a:off x="-222366" y="3369564"/>
            <a:ext cx="5943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8904" y="2286000"/>
            <a:ext cx="3657600" cy="38401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1308" y="2286000"/>
            <a:ext cx="3657600" cy="3840163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39E7E-A667-D349-B6F0-9FDDAB4BF8FF}" type="datetimeFigureOut">
              <a:rPr lang="en-US" smtClean="0"/>
              <a:pPr/>
              <a:t>3/10/15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38C3C-6F9C-3C49-B0FE-917DA5BE1C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388" y="2040081"/>
            <a:ext cx="3657600" cy="730415"/>
          </a:xfrm>
        </p:spPr>
        <p:txBody>
          <a:bodyPr tIns="0" bIns="0" anchor="ctr" anchorCtr="0">
            <a:noAutofit/>
          </a:bodyPr>
          <a:lstStyle>
            <a:lvl1pPr marL="0" indent="0" algn="ctr">
              <a:lnSpc>
                <a:spcPts val="3000"/>
              </a:lnSpc>
              <a:spcBef>
                <a:spcPts val="30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3388" y="2797175"/>
            <a:ext cx="3657600" cy="33289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8032" y="2040081"/>
            <a:ext cx="3657600" cy="730415"/>
          </a:xfrm>
        </p:spPr>
        <p:txBody>
          <a:bodyPr tIns="0" bIns="0" anchor="ctr" anchorCtr="0">
            <a:noAutofit/>
          </a:bodyPr>
          <a:lstStyle>
            <a:lvl1pPr marL="0" indent="0" algn="ctr">
              <a:lnSpc>
                <a:spcPts val="3000"/>
              </a:lnSpc>
              <a:spcBef>
                <a:spcPts val="30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8032" y="2797175"/>
            <a:ext cx="3657600" cy="33289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39E7E-A667-D349-B6F0-9FDDAB4BF8FF}" type="datetimeFigureOut">
              <a:rPr lang="en-US" smtClean="0"/>
              <a:pPr/>
              <a:t>3/10/15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38C3C-6F9C-3C49-B0FE-917DA5BE1CF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884488" y="4484687"/>
            <a:ext cx="3375025" cy="1588"/>
          </a:xfrm>
          <a:prstGeom prst="line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4050" y="2286001"/>
            <a:ext cx="7848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39E7E-A667-D349-B6F0-9FDDAB4BF8FF}" type="datetimeFigureOut">
              <a:rPr lang="en-US" smtClean="0"/>
              <a:pPr/>
              <a:t>3/10/15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38C3C-6F9C-3C49-B0FE-917DA5BE1C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654050" y="4302966"/>
            <a:ext cx="7848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8032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39E7E-A667-D349-B6F0-9FDDAB4BF8FF}" type="datetimeFigureOut">
              <a:rPr lang="en-US" smtClean="0"/>
              <a:pPr/>
              <a:t>3/10/15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38C3C-6F9C-3C49-B0FE-917DA5BE1C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828032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Content Placeholder 2"/>
          <p:cNvSpPr>
            <a:spLocks noGrp="1"/>
          </p:cNvSpPr>
          <p:nvPr>
            <p:ph sz="half" idx="14"/>
          </p:nvPr>
        </p:nvSpPr>
        <p:spPr>
          <a:xfrm>
            <a:off x="654085" y="2286000"/>
            <a:ext cx="3657600" cy="38401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8032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39E7E-A667-D349-B6F0-9FDDAB4BF8FF}" type="datetimeFigureOut">
              <a:rPr lang="en-US" smtClean="0"/>
              <a:pPr/>
              <a:t>3/10/15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38C3C-6F9C-3C49-B0FE-917DA5BE1C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828032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658906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658906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39E7E-A667-D349-B6F0-9FDDAB4BF8FF}" type="datetimeFigureOut">
              <a:rPr lang="en-US" smtClean="0"/>
              <a:pPr/>
              <a:t>3/10/15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38C3C-6F9C-3C49-B0FE-917DA5BE1C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RunningTop-R.jpg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57200" y="457200"/>
            <a:ext cx="8229600" cy="138200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8813" y="456252"/>
            <a:ext cx="7824788" cy="1323041"/>
          </a:xfrm>
          <a:prstGeom prst="rect">
            <a:avLst/>
          </a:prstGeom>
          <a:effectLst/>
        </p:spPr>
        <p:txBody>
          <a:bodyPr vert="horz" lIns="91440" tIns="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8813" y="2286000"/>
            <a:ext cx="7824787" cy="384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9036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  <a:latin typeface="Calibri" pitchFamily="34" charset="0"/>
              </a:defRPr>
            </a:lvl1pPr>
          </a:lstStyle>
          <a:p>
            <a:fld id="{BF339E7E-A667-D349-B6F0-9FDDAB4BF8FF}" type="datetimeFigureOut">
              <a:rPr lang="en-US" smtClean="0"/>
              <a:pPr/>
              <a:t>3/10/15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247" y="6492875"/>
            <a:ext cx="34155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8666" y="6149788"/>
            <a:ext cx="533400" cy="365125"/>
          </a:xfrm>
          <a:prstGeom prst="rect">
            <a:avLst/>
          </a:prstGeom>
        </p:spPr>
        <p:txBody>
          <a:bodyPr vert="horz" lIns="91440" tIns="91440" rIns="91440" bIns="91440" rtlCol="0" anchor="ctr"/>
          <a:lstStyle>
            <a:lvl1pPr algn="l">
              <a:defRPr sz="1800" b="0">
                <a:solidFill>
                  <a:schemeClr val="accent1"/>
                </a:solidFill>
                <a:latin typeface="Calibri" pitchFamily="34" charset="0"/>
              </a:defRPr>
            </a:lvl1pPr>
          </a:lstStyle>
          <a:p>
            <a:fld id="{B0438C3C-6F9C-3C49-B0FE-917DA5BE1C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57200" y="1840960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lnSpc>
          <a:spcPts val="5400"/>
        </a:lnSpc>
        <a:spcBef>
          <a:spcPct val="0"/>
        </a:spcBef>
        <a:buNone/>
        <a:defRPr sz="52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1800"/>
        </a:spcBef>
        <a:buClr>
          <a:schemeClr val="accent1"/>
        </a:buClr>
        <a:buSzPct val="75000"/>
        <a:buFont typeface="Wingdings" pitchFamily="2" charset="2"/>
        <a:buChar char="n"/>
        <a:defRPr sz="2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Types of Reactions Lab, Cont’d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Chemistry 3/10/15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Drill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2548" y="2014696"/>
            <a:ext cx="8386652" cy="453850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 the real world (</a:t>
            </a:r>
            <a:r>
              <a:rPr lang="en-US" dirty="0" smtClean="0"/>
              <a:t>such as the lab), </a:t>
            </a:r>
            <a:r>
              <a:rPr lang="en-US" dirty="0" smtClean="0"/>
              <a:t>h</a:t>
            </a:r>
            <a:r>
              <a:rPr lang="en-US" dirty="0" smtClean="0"/>
              <a:t>ow </a:t>
            </a:r>
            <a:r>
              <a:rPr lang="en-US" dirty="0" smtClean="0"/>
              <a:t>can you recognize</a:t>
            </a:r>
          </a:p>
          <a:p>
            <a:pPr lvl="1"/>
            <a:r>
              <a:rPr lang="en-US" dirty="0" smtClean="0"/>
              <a:t>Synthesis</a:t>
            </a:r>
          </a:p>
          <a:p>
            <a:pPr lvl="1"/>
            <a:r>
              <a:rPr lang="en-US" dirty="0" smtClean="0"/>
              <a:t>Decomposition</a:t>
            </a:r>
          </a:p>
          <a:p>
            <a:pPr lvl="1"/>
            <a:r>
              <a:rPr lang="en-US" dirty="0" smtClean="0"/>
              <a:t>Single Replacement</a:t>
            </a:r>
          </a:p>
          <a:p>
            <a:pPr lvl="1"/>
            <a:r>
              <a:rPr lang="en-US" dirty="0" smtClean="0"/>
              <a:t>Double Replacement</a:t>
            </a:r>
          </a:p>
          <a:p>
            <a:pPr lvl="1"/>
            <a:r>
              <a:rPr lang="en-US" dirty="0" smtClean="0"/>
              <a:t>Combustion</a:t>
            </a:r>
          </a:p>
          <a:p>
            <a:r>
              <a:rPr lang="en-US" dirty="0" smtClean="0"/>
              <a:t>reactions?</a:t>
            </a:r>
          </a:p>
          <a:p>
            <a:r>
              <a:rPr lang="en-US" dirty="0" smtClean="0"/>
              <a:t>HW: Finish conclusion, if needed.  Bring your calculator!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IWBAT</a:t>
            </a:r>
          </a:p>
          <a:p>
            <a:pPr lvl="1"/>
            <a:r>
              <a:rPr lang="en-US" dirty="0" smtClean="0"/>
              <a:t>Identify the type of reaction based on experimental observations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NOTE: We will have Lion Time again, tomorrow, 3/11—sign up with your teachers, if you need to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Write balanced equations for what was produced in the reactions—they may be more complex than the ones we did on the test!</a:t>
            </a:r>
          </a:p>
          <a:p>
            <a:pPr lvl="1"/>
            <a:r>
              <a:rPr lang="en-US" sz="2400" dirty="0" smtClean="0"/>
              <a:t>All reactions with copper – use Cu</a:t>
            </a:r>
            <a:r>
              <a:rPr lang="en-US" sz="2400" baseline="30000" dirty="0" smtClean="0"/>
              <a:t>2+</a:t>
            </a:r>
            <a:r>
              <a:rPr lang="en-US" sz="2400" dirty="0" smtClean="0"/>
              <a:t> (copper (II))</a:t>
            </a:r>
          </a:p>
          <a:p>
            <a:r>
              <a:rPr lang="en-US" sz="2800" dirty="0" smtClean="0"/>
              <a:t>Get a red book and turn to pg. 289-298 for information to help you. Use your notes on Predicting Products to help. </a:t>
            </a:r>
          </a:p>
          <a:p>
            <a:r>
              <a:rPr lang="en-US" sz="2800" dirty="0" smtClean="0"/>
              <a:t>Write a detailed conclusion, explaining how to identify the types of reactions experimentally, using data from the lab to support your explanations.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813" y="2024160"/>
            <a:ext cx="7824787" cy="4431985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Make sure to have a topic sentence and a conclusion sentence.</a:t>
            </a:r>
          </a:p>
          <a:p>
            <a:r>
              <a:rPr lang="en-US" dirty="0" smtClean="0"/>
              <a:t>What is a good structure for an explanation?</a:t>
            </a:r>
          </a:p>
          <a:p>
            <a:r>
              <a:rPr lang="en-US" dirty="0" smtClean="0"/>
              <a:t>What is passive voice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The aurora borealis can be observed in the early morning hours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Note that it doesn’t matter WHO observed the aurora borealis.</a:t>
            </a:r>
          </a:p>
          <a:p>
            <a:r>
              <a:rPr lang="en-US" dirty="0" smtClean="0"/>
              <a:t>How should you cite your sources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Underwood, H., &amp; Findlay, B. (2004). Internet relationships and their impact on primary relationships. </a:t>
            </a:r>
            <a:r>
              <a:rPr lang="en-US" dirty="0" err="1" smtClean="0"/>
              <a:t>Behaviour</a:t>
            </a:r>
            <a:r>
              <a:rPr lang="en-US" dirty="0" smtClean="0"/>
              <a:t> Change, 21(2), 127-140.</a:t>
            </a:r>
            <a:endParaRPr lang="en-US" dirty="0" smtClean="0"/>
          </a:p>
          <a:p>
            <a:pPr lvl="1"/>
            <a:r>
              <a:rPr lang="en-US" dirty="0" smtClean="0"/>
              <a:t>(Underwood et </a:t>
            </a:r>
            <a:r>
              <a:rPr lang="en-US" dirty="0" smtClean="0"/>
              <a:t>al.,</a:t>
            </a:r>
            <a:r>
              <a:rPr lang="en-US" dirty="0" smtClean="0"/>
              <a:t> 2004)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atomic mass of sodium? </a:t>
            </a:r>
          </a:p>
          <a:p>
            <a:r>
              <a:rPr lang="en-US" dirty="0" smtClean="0"/>
              <a:t>What about sodium chloride?</a:t>
            </a:r>
          </a:p>
          <a:p>
            <a:r>
              <a:rPr lang="en-US" dirty="0" smtClean="0"/>
              <a:t>Magnesium chloride?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tter">
  <a:themeElements>
    <a:clrScheme name="Codex">
      <a:dk1>
        <a:sysClr val="windowText" lastClr="000000"/>
      </a:dk1>
      <a:lt1>
        <a:sysClr val="window" lastClr="FFFFFF"/>
      </a:lt1>
      <a:dk2>
        <a:srgbClr val="59564B"/>
      </a:dk2>
      <a:lt2>
        <a:srgbClr val="DFDAC7"/>
      </a:lt2>
      <a:accent1>
        <a:srgbClr val="990000"/>
      </a:accent1>
      <a:accent2>
        <a:srgbClr val="EFAB16"/>
      </a:accent2>
      <a:accent3>
        <a:srgbClr val="78AC35"/>
      </a:accent3>
      <a:accent4>
        <a:srgbClr val="35ACA2"/>
      </a:accent4>
      <a:accent5>
        <a:srgbClr val="4083CF"/>
      </a:accent5>
      <a:accent6>
        <a:srgbClr val="0D335E"/>
      </a:accent6>
      <a:hlink>
        <a:srgbClr val="EF8E1C"/>
      </a:hlink>
      <a:folHlink>
        <a:srgbClr val="FEC60B"/>
      </a:folHlink>
    </a:clrScheme>
    <a:fontScheme name="Codex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odex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94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alpha val="90000"/>
                <a:satMod val="115000"/>
              </a:schemeClr>
            </a:gs>
            <a:gs pos="100000">
              <a:schemeClr val="phClr">
                <a:shade val="94000"/>
                <a:alpha val="90000"/>
                <a:satMod val="135000"/>
              </a:schemeClr>
            </a:gs>
          </a:gsLst>
          <a:lin ang="5400000" scaled="1"/>
        </a:gradFill>
      </a:fillStyleLst>
      <a:lnStyleLst>
        <a:ln w="1587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12700" dir="5400000" rotWithShape="0">
              <a:srgbClr val="525252">
                <a:alpha val="85000"/>
              </a:srgbClr>
            </a:outerShdw>
          </a:effectLst>
          <a:scene3d>
            <a:camera prst="orthographicFront">
              <a:rot lat="0" lon="0" rev="0"/>
            </a:camera>
            <a:lightRig rig="sunrise" dir="t">
              <a:rot lat="0" lon="0" rev="6000000"/>
            </a:lightRig>
          </a:scene3d>
          <a:sp3d prstMaterial="matte">
            <a:bevelT w="50800" h="4445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Better.thmx</Template>
  <TotalTime>29</TotalTime>
  <Words>298</Words>
  <Application>Microsoft Macintosh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Better</vt:lpstr>
      <vt:lpstr>Types of Reactions Lab, Cont’d</vt:lpstr>
      <vt:lpstr>Drill</vt:lpstr>
      <vt:lpstr>Objectives</vt:lpstr>
      <vt:lpstr>Conclusion</vt:lpstr>
      <vt:lpstr>Writing Tips</vt:lpstr>
      <vt:lpstr>Moving on…</vt:lpstr>
    </vt:vector>
  </TitlesOfParts>
  <Company>HCPSS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Reactions Lab, Cont’d</dc:title>
  <dc:creator>Howard County Administrator</dc:creator>
  <cp:lastModifiedBy>Howard County Administrator</cp:lastModifiedBy>
  <cp:revision>4</cp:revision>
  <dcterms:created xsi:type="dcterms:W3CDTF">2015-03-10T10:57:26Z</dcterms:created>
  <dcterms:modified xsi:type="dcterms:W3CDTF">2015-03-10T11:22:22Z</dcterms:modified>
</cp:coreProperties>
</file>