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6" clrMode="bw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744" y="-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98C1FB-3643-4C41-8FB5-60A5AD66FAB7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9950D6-5938-C84B-91F8-163763BBC8D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8"/>
            <a:ext cx="9144000" cy="6859588"/>
            <a:chOff x="0" y="-1"/>
            <a:chExt cx="5760" cy="4321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auto">
            <a:xfrm>
              <a:off x="0" y="1824"/>
              <a:ext cx="5760" cy="249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4" name="Rectangle 4"/>
            <p:cNvSpPr>
              <a:spLocks noChangeArrowheads="1"/>
            </p:cNvSpPr>
            <p:nvPr/>
          </p:nvSpPr>
          <p:spPr bwMode="white">
            <a:xfrm>
              <a:off x="0" y="4125"/>
              <a:ext cx="5760" cy="19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5" name="Rectangle 5"/>
            <p:cNvSpPr>
              <a:spLocks noChangeArrowheads="1"/>
            </p:cNvSpPr>
            <p:nvPr/>
          </p:nvSpPr>
          <p:spPr bwMode="white">
            <a:xfrm>
              <a:off x="0" y="-1"/>
              <a:ext cx="5760" cy="201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2016"/>
              <a:ext cx="5760" cy="261"/>
              <a:chOff x="0" y="115"/>
              <a:chExt cx="5760" cy="464"/>
            </a:xfrm>
          </p:grpSpPr>
          <p:sp>
            <p:nvSpPr>
              <p:cNvPr id="5127" name="Rectangle 7"/>
              <p:cNvSpPr>
                <a:spLocks noChangeArrowheads="1"/>
              </p:cNvSpPr>
              <p:nvPr/>
            </p:nvSpPr>
            <p:spPr bwMode="ltGray">
              <a:xfrm>
                <a:off x="0" y="115"/>
                <a:ext cx="5760" cy="11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8" name="Rectangle 8"/>
              <p:cNvSpPr>
                <a:spLocks noChangeArrowheads="1"/>
              </p:cNvSpPr>
              <p:nvPr/>
            </p:nvSpPr>
            <p:spPr bwMode="ltGray">
              <a:xfrm>
                <a:off x="0" y="231"/>
                <a:ext cx="5760" cy="11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29" name="Rectangle 9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5760" cy="11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5130" name="Rectangle 10"/>
              <p:cNvSpPr>
                <a:spLocks noChangeArrowheads="1"/>
              </p:cNvSpPr>
              <p:nvPr/>
            </p:nvSpPr>
            <p:spPr bwMode="ltGray">
              <a:xfrm>
                <a:off x="0" y="463"/>
                <a:ext cx="5760" cy="11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513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685800" y="1712913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>
            <a:lvl1pPr marL="0" indent="0" algn="ctr">
              <a:buFont typeface="Monotype Sorts" charset="2"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5F26E19-FCD4-6241-9C85-731198327E67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5134" name="Rectangle 14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135" name="Rectangle 15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C927397-F23E-2F4E-B19A-E829D57E3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F26E19-FCD4-6241-9C85-731198327E67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C927397-F23E-2F4E-B19A-E829D57E3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943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943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F26E19-FCD4-6241-9C85-731198327E67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C927397-F23E-2F4E-B19A-E829D57E3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5F26E19-FCD4-6241-9C85-731198327E67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DC927397-F23E-2F4E-B19A-E829D57E3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4008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A5F26E19-FCD4-6241-9C85-731198327E67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4008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008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DC927397-F23E-2F4E-B19A-E829D57E3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F26E19-FCD4-6241-9C85-731198327E67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C927397-F23E-2F4E-B19A-E829D57E3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F26E19-FCD4-6241-9C85-731198327E67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C927397-F23E-2F4E-B19A-E829D57E3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336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F26E19-FCD4-6241-9C85-731198327E67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C927397-F23E-2F4E-B19A-E829D57E3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F26E19-FCD4-6241-9C85-731198327E67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C927397-F23E-2F4E-B19A-E829D57E3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F26E19-FCD4-6241-9C85-731198327E67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C927397-F23E-2F4E-B19A-E829D57E3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F26E19-FCD4-6241-9C85-731198327E67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C927397-F23E-2F4E-B19A-E829D57E3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F26E19-FCD4-6241-9C85-731198327E67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C927397-F23E-2F4E-B19A-E829D57E3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F26E19-FCD4-6241-9C85-731198327E67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DC927397-F23E-2F4E-B19A-E829D57E3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rgbClr val="969696"/>
        </a:solid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-1588"/>
            <a:ext cx="9144000" cy="6859588"/>
            <a:chOff x="0" y="-1"/>
            <a:chExt cx="5760" cy="4321"/>
          </a:xfrm>
        </p:grpSpPr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0" y="864"/>
              <a:ext cx="5760" cy="345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0" name="Rectangle 4"/>
            <p:cNvSpPr>
              <a:spLocks noChangeArrowheads="1"/>
            </p:cNvSpPr>
            <p:nvPr/>
          </p:nvSpPr>
          <p:spPr bwMode="white">
            <a:xfrm>
              <a:off x="0" y="4125"/>
              <a:ext cx="5760" cy="19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101" name="Rectangle 5"/>
            <p:cNvSpPr>
              <a:spLocks noChangeArrowheads="1"/>
            </p:cNvSpPr>
            <p:nvPr/>
          </p:nvSpPr>
          <p:spPr bwMode="white">
            <a:xfrm>
              <a:off x="0" y="-1"/>
              <a:ext cx="5760" cy="101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0" y="1014"/>
              <a:ext cx="5760" cy="261"/>
              <a:chOff x="0" y="115"/>
              <a:chExt cx="5760" cy="464"/>
            </a:xfrm>
          </p:grpSpPr>
          <p:sp>
            <p:nvSpPr>
              <p:cNvPr id="4103" name="Rectangle 7"/>
              <p:cNvSpPr>
                <a:spLocks noChangeArrowheads="1"/>
              </p:cNvSpPr>
              <p:nvPr/>
            </p:nvSpPr>
            <p:spPr bwMode="ltGray">
              <a:xfrm>
                <a:off x="0" y="115"/>
                <a:ext cx="5760" cy="11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4" name="Rectangle 8"/>
              <p:cNvSpPr>
                <a:spLocks noChangeArrowheads="1"/>
              </p:cNvSpPr>
              <p:nvPr/>
            </p:nvSpPr>
            <p:spPr bwMode="ltGray">
              <a:xfrm>
                <a:off x="0" y="231"/>
                <a:ext cx="5760" cy="116"/>
              </a:xfrm>
              <a:prstGeom prst="rect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5" name="Rectangle 9"/>
              <p:cNvSpPr>
                <a:spLocks noChangeArrowheads="1"/>
              </p:cNvSpPr>
              <p:nvPr/>
            </p:nvSpPr>
            <p:spPr bwMode="ltGray">
              <a:xfrm>
                <a:off x="0" y="347"/>
                <a:ext cx="5760" cy="116"/>
              </a:xfrm>
              <a:prstGeom prst="rect">
                <a:avLst/>
              </a:prstGeom>
              <a:solidFill>
                <a:schemeClr val="accent1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4106" name="Rectangle 10"/>
              <p:cNvSpPr>
                <a:spLocks noChangeArrowheads="1"/>
              </p:cNvSpPr>
              <p:nvPr/>
            </p:nvSpPr>
            <p:spPr bwMode="ltGray">
              <a:xfrm>
                <a:off x="0" y="463"/>
                <a:ext cx="5760" cy="11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4107" name="Rectangle 1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33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fld id="{A5F26E19-FCD4-6241-9C85-731198327E67}" type="datetimeFigureOut">
              <a:rPr lang="en-US" smtClean="0"/>
              <a:pPr/>
              <a:t>2/3/15</a:t>
            </a:fld>
            <a:endParaRPr lang="en-US"/>
          </a:p>
        </p:txBody>
      </p:sp>
      <p:sp>
        <p:nvSpPr>
          <p:cNvPr id="4110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00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tx2"/>
                </a:solidFill>
                <a:latin typeface="+mj-lt"/>
              </a:defRPr>
            </a:lvl1pPr>
          </a:lstStyle>
          <a:p>
            <a:fld id="{DC927397-F23E-2F4E-B19A-E829D57E3CF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 Black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Monotype Sorts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100000"/>
        <a:buChar char="•"/>
        <a:defRPr kumimoji="1"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Organic Review</a:t>
            </a:r>
            <a:br>
              <a:rPr lang="en-US" dirty="0" smtClean="0"/>
            </a:br>
            <a:r>
              <a:rPr lang="en-US" dirty="0" smtClean="0"/>
              <a:t>Start Chemical Reactions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GT Chemistry 2/3/15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Drill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these compounds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HW: Study for Organic Quiz</a:t>
            </a:r>
            <a:endParaRPr lang="en-US" dirty="0"/>
          </a:p>
        </p:txBody>
      </p:sp>
      <p:pic>
        <p:nvPicPr>
          <p:cNvPr id="4" name="Picture 2"/>
          <p:cNvPicPr>
            <a:picLocks noChangeAspect="1"/>
          </p:cNvPicPr>
          <p:nvPr/>
        </p:nvPicPr>
        <p:blipFill>
          <a:blip r:embed="rId2">
            <a:clrChange>
              <a:clrFrom>
                <a:srgbClr val="FCFEFB"/>
              </a:clrFrom>
              <a:clrTo>
                <a:srgbClr val="FCFE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21312" y="1927250"/>
            <a:ext cx="3722688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CFEFB"/>
              </a:clrFrom>
              <a:clrTo>
                <a:srgbClr val="FCFEF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27177" y="2848472"/>
            <a:ext cx="4797425" cy="273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IWBAT</a:t>
            </a:r>
          </a:p>
          <a:p>
            <a:pPr lvl="1"/>
            <a:r>
              <a:rPr lang="en-US" dirty="0" smtClean="0"/>
              <a:t>Differentiate between organic and inorganic compounds</a:t>
            </a:r>
          </a:p>
          <a:p>
            <a:pPr lvl="1"/>
            <a:r>
              <a:rPr lang="en-US" dirty="0" smtClean="0"/>
              <a:t>Differentiate between and name </a:t>
            </a:r>
            <a:r>
              <a:rPr lang="en-US" dirty="0" err="1" smtClean="0"/>
              <a:t>alkanes</a:t>
            </a:r>
            <a:r>
              <a:rPr lang="en-US" dirty="0" smtClean="0"/>
              <a:t>, alkenes, and alkynes.</a:t>
            </a:r>
          </a:p>
          <a:p>
            <a:pPr lvl="1"/>
            <a:r>
              <a:rPr lang="en-US" dirty="0" smtClean="0"/>
              <a:t>Name branched </a:t>
            </a:r>
            <a:r>
              <a:rPr lang="en-US" dirty="0" err="1" smtClean="0"/>
              <a:t>alkanes</a:t>
            </a:r>
            <a:r>
              <a:rPr lang="en-US" dirty="0" smtClean="0"/>
              <a:t>, alkenes, and alkynes.</a:t>
            </a:r>
          </a:p>
          <a:p>
            <a:pPr lvl="1"/>
            <a:r>
              <a:rPr lang="en-US" dirty="0" smtClean="0"/>
              <a:t>Review naming compounds and start Unit 8: Chemical Reactions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Take out the Organic Chemistry packet</a:t>
            </a:r>
          </a:p>
          <a:p>
            <a:r>
              <a:rPr lang="en-US" sz="2800" dirty="0" smtClean="0"/>
              <a:t>Don’t do</a:t>
            </a:r>
          </a:p>
          <a:p>
            <a:pPr lvl="1"/>
            <a:r>
              <a:rPr lang="en-US" sz="2400" dirty="0" smtClean="0"/>
              <a:t>I </a:t>
            </a:r>
            <a:r>
              <a:rPr lang="en-US" sz="2400" dirty="0" err="1" smtClean="0"/>
              <a:t>c</a:t>
            </a:r>
            <a:r>
              <a:rPr lang="en-US" sz="2400" dirty="0" smtClean="0"/>
              <a:t>, </a:t>
            </a:r>
            <a:r>
              <a:rPr lang="en-US" sz="2400" dirty="0" err="1" smtClean="0"/>
              <a:t>d</a:t>
            </a:r>
            <a:r>
              <a:rPr lang="en-US" sz="2400" dirty="0" smtClean="0"/>
              <a:t>, </a:t>
            </a:r>
            <a:r>
              <a:rPr lang="en-US" sz="2400" dirty="0" err="1" smtClean="0"/>
              <a:t>e</a:t>
            </a:r>
            <a:endParaRPr lang="en-US" sz="2400" dirty="0" smtClean="0"/>
          </a:p>
          <a:p>
            <a:pPr lvl="1"/>
            <a:r>
              <a:rPr lang="en-US" sz="2400" dirty="0" smtClean="0"/>
              <a:t>IV (all </a:t>
            </a:r>
            <a:r>
              <a:rPr lang="en-US" sz="2400" smtClean="0"/>
              <a:t>of it!)</a:t>
            </a:r>
          </a:p>
          <a:p>
            <a:pPr lvl="1"/>
            <a:r>
              <a:rPr lang="en-US" sz="2400" dirty="0" smtClean="0"/>
              <a:t>Back page (Alcohols, Glycols, etc.)</a:t>
            </a:r>
          </a:p>
          <a:p>
            <a:r>
              <a:rPr lang="en-US" sz="2800" dirty="0" smtClean="0"/>
              <a:t>I will be calling you up for Course Registration</a:t>
            </a:r>
          </a:p>
          <a:p>
            <a:r>
              <a:rPr lang="en-US" sz="2800" dirty="0" smtClean="0"/>
              <a:t>Let’s review—draw structures on the board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Packets!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Pick up the new packets in the back of the room.</a:t>
            </a:r>
          </a:p>
          <a:p>
            <a:r>
              <a:rPr lang="en-US" dirty="0" smtClean="0"/>
              <a:t>Start on pg. 1 – </a:t>
            </a:r>
            <a:r>
              <a:rPr lang="en-US" dirty="0" err="1" smtClean="0"/>
              <a:t>Classwork</a:t>
            </a:r>
            <a:r>
              <a:rPr lang="en-US" dirty="0" smtClean="0"/>
              <a:t>: Nomenclature and Equation Writing.  Don’t do Part 3 yet!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 for tomorrow’s quiz?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itrus">
  <a:themeElements>
    <a:clrScheme name="Zesty 9">
      <a:dk1>
        <a:srgbClr val="000000"/>
      </a:dk1>
      <a:lt1>
        <a:srgbClr val="FFFFFF"/>
      </a:lt1>
      <a:dk2>
        <a:srgbClr val="FFFFFF"/>
      </a:dk2>
      <a:lt2>
        <a:srgbClr val="FF9900"/>
      </a:lt2>
      <a:accent1>
        <a:srgbClr val="FF0000"/>
      </a:accent1>
      <a:accent2>
        <a:srgbClr val="800080"/>
      </a:accent2>
      <a:accent3>
        <a:srgbClr val="FFFFFF"/>
      </a:accent3>
      <a:accent4>
        <a:srgbClr val="000000"/>
      </a:accent4>
      <a:accent5>
        <a:srgbClr val="FFAAAA"/>
      </a:accent5>
      <a:accent6>
        <a:srgbClr val="730073"/>
      </a:accent6>
      <a:hlink>
        <a:srgbClr val="A50021"/>
      </a:hlink>
      <a:folHlink>
        <a:srgbClr val="996600"/>
      </a:folHlink>
    </a:clrScheme>
    <a:fontScheme name="Zesty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Zesty 1">
        <a:dk1>
          <a:srgbClr val="000000"/>
        </a:dk1>
        <a:lt1>
          <a:srgbClr val="FFFFFF"/>
        </a:lt1>
        <a:dk2>
          <a:srgbClr val="000000"/>
        </a:dk2>
        <a:lt2>
          <a:srgbClr val="B2B2B2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2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C3399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ADCA"/>
        </a:accent5>
        <a:accent6>
          <a:srgbClr val="00005C"/>
        </a:accent6>
        <a:hlink>
          <a:srgbClr val="CC66FF"/>
        </a:hlink>
        <a:folHlink>
          <a:srgbClr val="6600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3">
        <a:dk1>
          <a:srgbClr val="000000"/>
        </a:dk1>
        <a:lt1>
          <a:srgbClr val="FFFFFF"/>
        </a:lt1>
        <a:dk2>
          <a:srgbClr val="F8F8F8"/>
        </a:dk2>
        <a:lt2>
          <a:srgbClr val="336699"/>
        </a:lt2>
        <a:accent1>
          <a:srgbClr val="0099FF"/>
        </a:accent1>
        <a:accent2>
          <a:srgbClr val="33CCCC"/>
        </a:accent2>
        <a:accent3>
          <a:srgbClr val="FFFFFF"/>
        </a:accent3>
        <a:accent4>
          <a:srgbClr val="000000"/>
        </a:accent4>
        <a:accent5>
          <a:srgbClr val="AACAFF"/>
        </a:accent5>
        <a:accent6>
          <a:srgbClr val="2DB9B9"/>
        </a:accent6>
        <a:hlink>
          <a:srgbClr val="CC00CC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4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0000"/>
        </a:accent1>
        <a:accent2>
          <a:srgbClr val="00800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007300"/>
        </a:accent6>
        <a:hlink>
          <a:srgbClr val="FFFFFF"/>
        </a:hlink>
        <a:folHlink>
          <a:srgbClr val="00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5">
        <a:dk1>
          <a:srgbClr val="000000"/>
        </a:dk1>
        <a:lt1>
          <a:srgbClr val="FFFFCC"/>
        </a:lt1>
        <a:dk2>
          <a:srgbClr val="FFFFFF"/>
        </a:dk2>
        <a:lt2>
          <a:srgbClr val="C58051"/>
        </a:lt2>
        <a:accent1>
          <a:srgbClr val="99CC00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CAE2AA"/>
        </a:accent5>
        <a:accent6>
          <a:srgbClr val="730000"/>
        </a:accent6>
        <a:hlink>
          <a:srgbClr val="FF00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6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8F8F8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005CE7"/>
        </a:accent6>
        <a:hlink>
          <a:srgbClr val="FF0033"/>
        </a:hlink>
        <a:folHlink>
          <a:srgbClr val="00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7">
        <a:dk1>
          <a:srgbClr val="0000CC"/>
        </a:dk1>
        <a:lt1>
          <a:srgbClr val="FFFF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0066"/>
        </a:accent2>
        <a:accent3>
          <a:srgbClr val="AAAAAA"/>
        </a:accent3>
        <a:accent4>
          <a:srgbClr val="DADADA"/>
        </a:accent4>
        <a:accent5>
          <a:srgbClr val="ADB8FF"/>
        </a:accent5>
        <a:accent6>
          <a:srgbClr val="00005C"/>
        </a:accent6>
        <a:hlink>
          <a:srgbClr val="333399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esty 8">
        <a:dk1>
          <a:srgbClr val="000000"/>
        </a:dk1>
        <a:lt1>
          <a:srgbClr val="FF9900"/>
        </a:lt1>
        <a:dk2>
          <a:srgbClr val="FFFFFF"/>
        </a:dk2>
        <a:lt2>
          <a:srgbClr val="000000"/>
        </a:lt2>
        <a:accent1>
          <a:srgbClr val="FF0000"/>
        </a:accent1>
        <a:accent2>
          <a:srgbClr val="800080"/>
        </a:accent2>
        <a:accent3>
          <a:srgbClr val="FFCAAA"/>
        </a:accent3>
        <a:accent4>
          <a:srgbClr val="000000"/>
        </a:accent4>
        <a:accent5>
          <a:srgbClr val="FFAAAA"/>
        </a:accent5>
        <a:accent6>
          <a:srgbClr val="730073"/>
        </a:accent6>
        <a:hlink>
          <a:srgbClr val="A50021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esty 9">
        <a:dk1>
          <a:srgbClr val="000000"/>
        </a:dk1>
        <a:lt1>
          <a:srgbClr val="FFFFFF"/>
        </a:lt1>
        <a:dk2>
          <a:srgbClr val="FFFFFF"/>
        </a:dk2>
        <a:lt2>
          <a:srgbClr val="FF9900"/>
        </a:lt2>
        <a:accent1>
          <a:srgbClr val="FF0000"/>
        </a:accent1>
        <a:accent2>
          <a:srgbClr val="800080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730073"/>
        </a:accent6>
        <a:hlink>
          <a:srgbClr val="A50021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Citrus.thmx</Template>
  <TotalTime>265</TotalTime>
  <Words>152</Words>
  <Application>Microsoft Macintosh PowerPoint</Application>
  <PresentationFormat>On-screen Show (4:3)</PresentationFormat>
  <Paragraphs>29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Citrus</vt:lpstr>
      <vt:lpstr>Organic Review Start Chemical Reactions</vt:lpstr>
      <vt:lpstr>Drill</vt:lpstr>
      <vt:lpstr>Objectives</vt:lpstr>
      <vt:lpstr>Let’s review!</vt:lpstr>
      <vt:lpstr>New Packets!</vt:lpstr>
      <vt:lpstr>Closure</vt:lpstr>
    </vt:vector>
  </TitlesOfParts>
  <Company>HCPSS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Review Start Chemical Reactions</dc:title>
  <dc:creator>Howard County Administrator</dc:creator>
  <cp:lastModifiedBy>Howard County Administrator</cp:lastModifiedBy>
  <cp:revision>2</cp:revision>
  <cp:lastPrinted>2015-02-02T21:10:00Z</cp:lastPrinted>
  <dcterms:created xsi:type="dcterms:W3CDTF">2015-02-03T12:02:55Z</dcterms:created>
  <dcterms:modified xsi:type="dcterms:W3CDTF">2015-02-03T16:19:55Z</dcterms:modified>
</cp:coreProperties>
</file>