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75" r:id="rId13"/>
    <p:sldId id="276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67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38589C-5946-5647-AF3E-CD71AAF7F5C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E0BE5285-9157-4943-9A17-FAEA9523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2888EA12-A108-EA48-AFA9-433130EFF082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86200251-0C65-0B4C-B685-988A333D4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2/3/15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Schedules of Classification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199" y="1676400"/>
            <a:ext cx="49319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Schedule I drugs have a high potential for abuse and have no currently accepted medical use such as heroin, marijuana, </a:t>
            </a:r>
            <a:r>
              <a:rPr lang="en-US" sz="3200" dirty="0" err="1" smtClean="0"/>
              <a:t>methaqualone</a:t>
            </a:r>
            <a:r>
              <a:rPr lang="en-US" sz="3200" dirty="0" smtClean="0"/>
              <a:t> (Quaalude), </a:t>
            </a:r>
            <a:r>
              <a:rPr lang="en-US" sz="3200" dirty="0"/>
              <a:t>and LSD</a:t>
            </a:r>
            <a:r>
              <a:rPr lang="en-US" sz="3200" dirty="0" smtClean="0"/>
              <a:t>.</a:t>
            </a:r>
          </a:p>
        </p:txBody>
      </p:sp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II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381500" cy="4876800"/>
          </a:xfrm>
        </p:spPr>
        <p:txBody>
          <a:bodyPr/>
          <a:lstStyle/>
          <a:p>
            <a:r>
              <a:rPr lang="en-US" dirty="0" smtClean="0"/>
              <a:t>Schedule II drugs have a high potential for abuse and have medical use with severe restrictions such as cocaine, PCP, and most amphetamine and barbiturate prescriptions.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III drugs have less potential for abuse and a currently accepted medical use such as all barbiturate prescriptions not covered under Schedule II, such as codeine and anabolic steroids.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Schedules of Classification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Schedule IV drugs have a low potential for abuse and have a current medical use such </a:t>
            </a:r>
            <a:r>
              <a:rPr lang="en-US" sz="2800" dirty="0" smtClean="0"/>
              <a:t>as </a:t>
            </a:r>
            <a:r>
              <a:rPr lang="en-US" sz="2800" dirty="0" err="1" smtClean="0"/>
              <a:t>phenobarbital</a:t>
            </a:r>
            <a:r>
              <a:rPr lang="en-US" sz="2800" dirty="0" smtClean="0"/>
              <a:t> </a:t>
            </a:r>
            <a:r>
              <a:rPr lang="en-US" sz="2800" dirty="0"/>
              <a:t>and</a:t>
            </a:r>
            <a:r>
              <a:rPr lang="en-US" sz="2800" dirty="0" smtClean="0"/>
              <a:t> tranquilizers </a:t>
            </a:r>
            <a:r>
              <a:rPr lang="en-US" sz="2800" dirty="0"/>
              <a:t>such as</a:t>
            </a:r>
            <a:r>
              <a:rPr lang="en-US" sz="2800" dirty="0" smtClean="0"/>
              <a:t> Valium and </a:t>
            </a:r>
            <a:r>
              <a:rPr lang="en-US" sz="2800" dirty="0" err="1" smtClean="0"/>
              <a:t>Ambien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Schedule V drugs must show low abuse potential and have medical use such as opiate drug mixtures that contain </a:t>
            </a:r>
            <a:r>
              <a:rPr lang="en-US" sz="2800" dirty="0" err="1"/>
              <a:t>nonnarcotic</a:t>
            </a:r>
            <a:r>
              <a:rPr lang="en-US" sz="2800" dirty="0"/>
              <a:t> medicinal </a:t>
            </a:r>
            <a:r>
              <a:rPr lang="en-US" sz="2800" dirty="0" smtClean="0"/>
              <a:t>ingredients, like cough syrup. Another example is </a:t>
            </a:r>
            <a:r>
              <a:rPr lang="en-US" sz="2800" dirty="0" err="1" smtClean="0"/>
              <a:t>Lyrica</a:t>
            </a:r>
            <a:r>
              <a:rPr lang="en-US" sz="2800" dirty="0" smtClean="0"/>
              <a:t>, a sleep aid. </a:t>
            </a:r>
            <a:endParaRPr lang="en-US" sz="2800" dirty="0"/>
          </a:p>
        </p:txBody>
      </p:sp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and Laws</a:t>
            </a:r>
            <a:br>
              <a:rPr lang="en-US" dirty="0" smtClean="0"/>
            </a:br>
            <a:r>
              <a:rPr lang="en-US" dirty="0" smtClean="0"/>
              <a:t>(back to back of pg.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Marijuana is still a Schedule I drug, under federal law.</a:t>
            </a:r>
          </a:p>
          <a:p>
            <a:r>
              <a:rPr lang="en-US" sz="2800" dirty="0" smtClean="0"/>
              <a:t>Trafficking in marijuana (taking it across state lines) is a federal offense, as is any possession, distribution, or growing.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95" y="1600200"/>
            <a:ext cx="8958805" cy="4525963"/>
          </a:xfrm>
        </p:spPr>
        <p:txBody>
          <a:bodyPr/>
          <a:lstStyle/>
          <a:p>
            <a:r>
              <a:rPr lang="en-US" sz="2400" b="0" dirty="0" smtClean="0"/>
              <a:t>23 states have passed either “medical marijuana” laws, that allow smoked marijuana for medical purposes, or have decriminalized small amounts (1 oz. or less)</a:t>
            </a:r>
          </a:p>
          <a:p>
            <a:r>
              <a:rPr lang="en-US" sz="2400" b="0" dirty="0" smtClean="0"/>
              <a:t>Two states, Colorado and Washington, have legalized marijuana for adults 21 and older.</a:t>
            </a:r>
          </a:p>
          <a:p>
            <a:pPr lvl="1"/>
            <a:r>
              <a:rPr lang="en-US" sz="2000" b="0" dirty="0" smtClean="0"/>
              <a:t>Two more, Alaska and Oregon, have voted to legalize use by 2016</a:t>
            </a:r>
          </a:p>
          <a:p>
            <a:r>
              <a:rPr lang="en-US" sz="2400" b="0" dirty="0" smtClean="0"/>
              <a:t>Maryland's law allows for medical marijuana use as a legal defense in court. Possession of more than one ounce of marijuana and public consumption for medical reasons is still illegal. </a:t>
            </a:r>
          </a:p>
          <a:p>
            <a:r>
              <a:rPr lang="en-US" sz="2400" b="0" dirty="0" smtClean="0"/>
              <a:t>Possession of less than one ounce has been decriminalized in MD—it is now a civil offense, punishable by a fine, only.</a:t>
            </a:r>
          </a:p>
          <a:p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Hallucinogens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Other hallucinogens include LSD, mescaline, PCP, psilocybin, and MDMA (Ecstasy).</a:t>
            </a:r>
          </a:p>
          <a:p>
            <a:r>
              <a:rPr lang="en-US" dirty="0" smtClean="0"/>
              <a:t>LSD is synthesized from lysergic acid, and can cause hallucinations that can last for 12 hours.</a:t>
            </a:r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Phencyclidine (1-(1-PhenylCyclohexyl)Piperidine)), or PCP, is often synthesized in clandestine laboratories and is often smoked, ingested, sniffed.</a:t>
            </a:r>
          </a:p>
          <a:p>
            <a:r>
              <a:rPr lang="en-US" sz="2800" dirty="0" smtClean="0"/>
              <a:t>Phencyclidine is often mixed with other drugs, such as LSD, or amphetamine, and is sold as a powder (“angel dust”), capsule, or tablet.</a:t>
            </a:r>
          </a:p>
          <a:p>
            <a:r>
              <a:rPr lang="en-US" sz="2800" dirty="0" smtClean="0"/>
              <a:t>Oral intake of PCP first leads to feelings of strength and invulnerability, which may turn to depression, tendencies toward violence, and suicide.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this – Anabolic Steroids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200" y="1676400"/>
            <a:ext cx="3873500" cy="4876800"/>
          </a:xfrm>
        </p:spPr>
        <p:txBody>
          <a:bodyPr/>
          <a:lstStyle/>
          <a:p>
            <a:r>
              <a:rPr lang="en-US" dirty="0" smtClean="0"/>
              <a:t>Side effects include unpredictable effects on mood and personality, depression, diminished sex drive, halting bone growth, and liver cancer.</a:t>
            </a:r>
            <a:endParaRPr lang="en-US" dirty="0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55945"/>
          </a:xfrm>
        </p:spPr>
        <p:txBody>
          <a:bodyPr/>
          <a:lstStyle/>
          <a:p>
            <a:r>
              <a:rPr lang="en-US" sz="2800" dirty="0" smtClean="0"/>
              <a:t>Marijuana Legalization—what do you know about it and what do you think?</a:t>
            </a:r>
          </a:p>
          <a:p>
            <a:r>
              <a:rPr lang="en-US" sz="2800" dirty="0" smtClean="0"/>
              <a:t>Take out a sheet of notebook paper.</a:t>
            </a:r>
          </a:p>
          <a:p>
            <a:r>
              <a:rPr lang="en-US" sz="2800" dirty="0" smtClean="0"/>
              <a:t>On the front:</a:t>
            </a:r>
          </a:p>
          <a:p>
            <a:pPr lvl="1"/>
            <a:r>
              <a:rPr lang="en-US" sz="2400" dirty="0" smtClean="0"/>
              <a:t>THINK—Jot down facts that you know about marijuana legalization and decriminalization. Write down what YOU think on the topic and why.  Consider the opposite opinion and write a reason why someone would  have that opinion.</a:t>
            </a:r>
          </a:p>
          <a:p>
            <a:pPr lvl="1"/>
            <a:r>
              <a:rPr lang="en-US" sz="2400" dirty="0" smtClean="0"/>
              <a:t>PAIR—turn to the person next to you at your table (may be 3) and discuss what you wrote.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  Correct to make it true.</a:t>
            </a:r>
          </a:p>
          <a:p>
            <a:pPr lvl="1"/>
            <a:r>
              <a:rPr lang="en-US" dirty="0" smtClean="0"/>
              <a:t>Rohypnol is a nervous system depressant, associated with date rape.</a:t>
            </a:r>
          </a:p>
          <a:p>
            <a:pPr lvl="1"/>
            <a:r>
              <a:rPr lang="en-US" dirty="0" smtClean="0"/>
              <a:t>Codeine is usually extracted from opium.</a:t>
            </a:r>
          </a:p>
          <a:p>
            <a:pPr lvl="1"/>
            <a:r>
              <a:rPr lang="en-US" dirty="0" smtClean="0"/>
              <a:t>Tranquilizers are stimulants.</a:t>
            </a:r>
          </a:p>
          <a:p>
            <a:pPr lvl="1"/>
            <a:r>
              <a:rPr lang="en-US" dirty="0" smtClean="0"/>
              <a:t>Mixing depressants with alcohol increases potency and health risks.</a:t>
            </a:r>
          </a:p>
          <a:p>
            <a:r>
              <a:rPr lang="en-US" dirty="0" smtClean="0"/>
              <a:t>HW: Use Chapter 5 in the book to continue working on pg. 4, Drugs—Review Qs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Flip your paper over.</a:t>
            </a:r>
          </a:p>
          <a:p>
            <a:r>
              <a:rPr lang="en-US" sz="2800" dirty="0" smtClean="0"/>
              <a:t>On the back</a:t>
            </a:r>
          </a:p>
          <a:p>
            <a:pPr lvl="1"/>
            <a:r>
              <a:rPr lang="en-US" sz="2400" dirty="0" smtClean="0"/>
              <a:t>RESEARCH—Read the US DOJ Memo about Marijuana Enforcement</a:t>
            </a:r>
          </a:p>
          <a:p>
            <a:pPr lvl="2"/>
            <a:r>
              <a:rPr lang="en-US" sz="2000" dirty="0" smtClean="0"/>
              <a:t>How is the DOJ focusing its efforts in marijuana enforcement?</a:t>
            </a:r>
          </a:p>
          <a:p>
            <a:pPr lvl="2"/>
            <a:r>
              <a:rPr lang="en-US" sz="2000" dirty="0" smtClean="0"/>
              <a:t>What is the role of the state, according to the DOJ?</a:t>
            </a:r>
          </a:p>
          <a:p>
            <a:pPr lvl="2"/>
            <a:r>
              <a:rPr lang="en-US" sz="2000" dirty="0" smtClean="0"/>
              <a:t>Would this document allow you to make a defense in a federal court on a marijuana charge?</a:t>
            </a:r>
          </a:p>
          <a:p>
            <a:pPr lvl="1"/>
            <a:r>
              <a:rPr lang="en-US" dirty="0" smtClean="0"/>
              <a:t>PAIR—Discuss with the people at your table</a:t>
            </a:r>
          </a:p>
          <a:p>
            <a:pPr lvl="1"/>
            <a:r>
              <a:rPr lang="en-US" dirty="0" smtClean="0"/>
              <a:t>SHARE—Let’s discuss this as a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One pro-marijuana legalization point</a:t>
            </a:r>
          </a:p>
          <a:p>
            <a:pPr lvl="1"/>
            <a:r>
              <a:rPr lang="en-US" dirty="0" smtClean="0"/>
              <a:t>One anti-marijuana legalization point</a:t>
            </a:r>
          </a:p>
          <a:p>
            <a:pPr lvl="1"/>
            <a:r>
              <a:rPr lang="en-US" dirty="0" smtClean="0"/>
              <a:t>Another Schedule I drug (not marijuana)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the classes of drugs in greater detail.</a:t>
            </a:r>
          </a:p>
          <a:p>
            <a:pPr lvl="1"/>
            <a:r>
              <a:rPr lang="en-US" dirty="0" smtClean="0"/>
              <a:t>Discuss the legality of marijuana.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Ketamine</a:t>
            </a:r>
            <a:r>
              <a:rPr lang="en-US" dirty="0" smtClean="0"/>
              <a:t> is primarily used as a veterinary animal anesthetic that in humans causes euphoria and hallucinations. </a:t>
            </a:r>
          </a:p>
          <a:p>
            <a:r>
              <a:rPr lang="en-US" dirty="0" err="1" smtClean="0"/>
              <a:t>Ketamine</a:t>
            </a:r>
            <a:r>
              <a:rPr lang="en-US" dirty="0" smtClean="0"/>
              <a:t> can also cause impaired motor functions, high blood pressure, amnesia, and mild respiratory depression.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4199" y="1371600"/>
            <a:ext cx="4753485" cy="5486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Marijuana is the most controversial drug in this class because its long-term effects on health are still largely unknown. </a:t>
            </a:r>
          </a:p>
          <a:p>
            <a:r>
              <a:rPr lang="en-US" sz="2800" dirty="0" smtClean="0"/>
              <a:t>Marijuana comes from the plant Cannabis.</a:t>
            </a:r>
          </a:p>
          <a:p>
            <a:r>
              <a:rPr lang="en-US" sz="2800" dirty="0" smtClean="0"/>
              <a:t>The chemical substance largely responsible for the hallucinogenic properties is known as </a:t>
            </a:r>
            <a:r>
              <a:rPr lang="en-US" sz="2800" dirty="0" err="1" smtClean="0"/>
              <a:t>TetraHydroCannabinol</a:t>
            </a:r>
            <a:r>
              <a:rPr lang="en-US" sz="2800" dirty="0" smtClean="0"/>
              <a:t>, or THC.</a:t>
            </a:r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THC content of Cannabis varies in different parts of the plant, generally decreasing in the following sequence: resin, flowers, leaves, with little THC in the stem, roots or seeds.</a:t>
            </a:r>
          </a:p>
          <a:p>
            <a:r>
              <a:rPr lang="en-US" dirty="0" smtClean="0"/>
              <a:t>The THC-rich resin is known as hashish.</a:t>
            </a:r>
          </a:p>
          <a:p>
            <a:r>
              <a:rPr lang="en-US" dirty="0" smtClean="0"/>
              <a:t>Marijuana does not cause physical dependency, but the risk of harm is in heavy, long-term 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Marijuana Legalization</a:t>
            </a:r>
            <a:r>
              <a:rPr lang="en-US" sz="2800" dirty="0" smtClean="0"/>
              <a:t>– Laws or policies which make the possession and use of marijuana legal under state law.</a:t>
            </a:r>
          </a:p>
          <a:p>
            <a:r>
              <a:rPr lang="en-US" sz="2800" b="1" dirty="0" smtClean="0"/>
              <a:t>Marijuana Decriminalization</a:t>
            </a:r>
            <a:r>
              <a:rPr lang="en-US" sz="2800" dirty="0" smtClean="0"/>
              <a:t>– Laws or policies adopted in a number of state and local jurisdictions which reduce the penalties for possession and use of small amounts of marijuana from criminal sanctions to fines or civil penalties.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Medical Marijuana</a:t>
            </a:r>
            <a:r>
              <a:rPr lang="en-US" dirty="0" smtClean="0"/>
              <a:t>– State laws which allow an individual to defend him or herself against criminal charges of marijuana possession if the defendant can prove a medical need for marijuana under state law.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Drug-Control </a:t>
            </a:r>
            <a:r>
              <a:rPr lang="en-US" dirty="0" smtClean="0"/>
              <a:t>Laws</a:t>
            </a:r>
            <a:br>
              <a:rPr lang="en-US" dirty="0" smtClean="0"/>
            </a:br>
            <a:r>
              <a:rPr lang="en-US" dirty="0" smtClean="0"/>
              <a:t>(pg. 3 of packet)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00600"/>
          </a:xfrm>
        </p:spPr>
        <p:txBody>
          <a:bodyPr/>
          <a:lstStyle/>
          <a:p>
            <a:r>
              <a:rPr lang="en-US" sz="2800" dirty="0"/>
              <a:t>The U.S. federal law known as the Controlled Substances Act</a:t>
            </a:r>
            <a:r>
              <a:rPr lang="en-US" sz="2800" dirty="0" smtClean="0"/>
              <a:t> is a </a:t>
            </a:r>
            <a:r>
              <a:rPr lang="en-US" sz="2800" dirty="0"/>
              <a:t>legal drug-classification system created to prevent and control drug abuse.</a:t>
            </a:r>
          </a:p>
          <a:p>
            <a:r>
              <a:rPr lang="en-US" sz="2800" dirty="0"/>
              <a:t>This federal law establishes five schedules of classification for controlled dangerous substances on the basis of a drug’s </a:t>
            </a:r>
          </a:p>
          <a:p>
            <a:pPr lvl="1"/>
            <a:r>
              <a:rPr lang="en-US" sz="2400" dirty="0"/>
              <a:t>potential for abuse</a:t>
            </a:r>
          </a:p>
          <a:p>
            <a:pPr lvl="1"/>
            <a:r>
              <a:rPr lang="en-US" sz="2400" dirty="0"/>
              <a:t>potential for physical and psychological dependence</a:t>
            </a:r>
          </a:p>
          <a:p>
            <a:pPr lvl="1"/>
            <a:r>
              <a:rPr lang="en-US" sz="2400" dirty="0"/>
              <a:t>medical value</a:t>
            </a:r>
          </a:p>
          <a:p>
            <a:endParaRPr lang="en-US" sz="2800" dirty="0"/>
          </a:p>
        </p:txBody>
      </p:sp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/>
    </p:bld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293</TotalTime>
  <Words>1109</Words>
  <Application>Microsoft Macintosh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Chemistry</vt:lpstr>
      <vt:lpstr>More on Drugs</vt:lpstr>
      <vt:lpstr>Drill</vt:lpstr>
      <vt:lpstr>Objectives</vt:lpstr>
      <vt:lpstr>Club Drugs</vt:lpstr>
      <vt:lpstr>Marijuana</vt:lpstr>
      <vt:lpstr>Marijuana</vt:lpstr>
      <vt:lpstr>Marijuana and Laws</vt:lpstr>
      <vt:lpstr>Marijuana and Laws</vt:lpstr>
      <vt:lpstr>Drug-Control Laws (pg. 3 of packet)</vt:lpstr>
      <vt:lpstr>Schedules of Classification</vt:lpstr>
      <vt:lpstr>Schedule II Drugs</vt:lpstr>
      <vt:lpstr>Schedule III</vt:lpstr>
      <vt:lpstr>Schedules of Classification</vt:lpstr>
      <vt:lpstr>Marijuana and Laws (back to back of pg. 2)</vt:lpstr>
      <vt:lpstr>Marijuana and Laws</vt:lpstr>
      <vt:lpstr>Other Hallucinogens</vt:lpstr>
      <vt:lpstr>PCP</vt:lpstr>
      <vt:lpstr>Add this – Anabolic Steroids</vt:lpstr>
      <vt:lpstr>Think-Pair </vt:lpstr>
      <vt:lpstr>Research-Pair-Share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Drugs</dc:title>
  <dc:creator>Howard County Administrator</dc:creator>
  <cp:lastModifiedBy>Howard County Administrator</cp:lastModifiedBy>
  <cp:revision>3</cp:revision>
  <dcterms:created xsi:type="dcterms:W3CDTF">2015-02-03T12:02:51Z</dcterms:created>
  <dcterms:modified xsi:type="dcterms:W3CDTF">2015-02-03T16:34:59Z</dcterms:modified>
</cp:coreProperties>
</file>