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2286000"/>
            <a:ext cx="7824787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3C919A13-E6C8-3448-8897-C9671008C0E6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9365CF14-E2B2-B842-BA73-23369740AE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Double Replacement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2/25/15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4754253"/>
            <a:ext cx="7824787" cy="20618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Explain what the chemistry teacher WANTED </a:t>
            </a:r>
            <a:r>
              <a:rPr lang="en-US" dirty="0" err="1" smtClean="0"/>
              <a:t>Baldo</a:t>
            </a:r>
            <a:r>
              <a:rPr lang="en-US" dirty="0" smtClean="0"/>
              <a:t> to say—why didn’t the silver dollar dissolve? BTW, acids all start with H</a:t>
            </a:r>
            <a:r>
              <a:rPr lang="en-US" dirty="0" smtClean="0"/>
              <a:t>!</a:t>
            </a:r>
          </a:p>
          <a:p>
            <a:r>
              <a:rPr lang="en-US" dirty="0" smtClean="0"/>
              <a:t>HW: Ch 12 Ac 4 Double Rep Reaction </a:t>
            </a:r>
            <a:r>
              <a:rPr lang="en-US" dirty="0" err="1" smtClean="0"/>
              <a:t>Probs</a:t>
            </a:r>
            <a:r>
              <a:rPr lang="en-US" dirty="0" smtClean="0"/>
              <a:t> WS</a:t>
            </a:r>
            <a:endParaRPr lang="en-US" dirty="0" smtClean="0"/>
          </a:p>
          <a:p>
            <a:r>
              <a:rPr lang="en-US" sz="1600" dirty="0" err="1" smtClean="0"/>
              <a:t>Baldo</a:t>
            </a:r>
            <a:r>
              <a:rPr lang="en-US" sz="1600" dirty="0" smtClean="0"/>
              <a:t> Comic Strip; October 19, 2006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931005"/>
            <a:ext cx="9144000" cy="2865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Translate a verbal description of a chemical reaction into a formula equation, showing states</a:t>
            </a:r>
          </a:p>
          <a:p>
            <a:pPr lvl="1"/>
            <a:r>
              <a:rPr lang="en-US" dirty="0" smtClean="0"/>
              <a:t>Balance chemical equations by adjusting coefficients</a:t>
            </a:r>
          </a:p>
          <a:p>
            <a:pPr lvl="1"/>
            <a:r>
              <a:rPr lang="en-US" dirty="0" smtClean="0"/>
              <a:t>Identify the five types of chemical reaction</a:t>
            </a:r>
          </a:p>
          <a:p>
            <a:pPr lvl="1"/>
            <a:r>
              <a:rPr lang="en-US" dirty="0" smtClean="0"/>
              <a:t>Predict the products of the five types of chemical reactions: Single Replacement, Double Replacement, and so on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Review Solubility rules and practice WS</a:t>
            </a:r>
          </a:p>
          <a:p>
            <a:r>
              <a:rPr lang="en-US" dirty="0" smtClean="0"/>
              <a:t>Double Replacement Mini-Lab Activity</a:t>
            </a:r>
          </a:p>
          <a:p>
            <a:pPr lvl="1"/>
            <a:r>
              <a:rPr lang="en-US" dirty="0" smtClean="0"/>
              <a:t>Find equations for reactions – use solubility rules!</a:t>
            </a:r>
          </a:p>
          <a:p>
            <a:r>
              <a:rPr lang="en-US" dirty="0" smtClean="0"/>
              <a:t>Review HW</a:t>
            </a:r>
          </a:p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Double Replacement Reaction</a:t>
            </a:r>
            <a:r>
              <a:rPr lang="en-US" dirty="0" smtClean="0"/>
              <a:t> Mini-Lab</a:t>
            </a:r>
            <a:endParaRPr lang="en-US" dirty="0" smtClean="0"/>
          </a:p>
        </p:txBody>
      </p:sp>
      <p:sp>
        <p:nvSpPr>
          <p:cNvPr id="2253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Predicting Products and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NOT write on the lab packet—we are only using it fo</a:t>
            </a:r>
            <a:r>
              <a:rPr lang="en-US" dirty="0" smtClean="0"/>
              <a:t>r the procedure.  DO write on the </a:t>
            </a:r>
            <a:r>
              <a:rPr lang="en-US" smtClean="0"/>
              <a:t>second sheet.</a:t>
            </a:r>
            <a:endParaRPr lang="en-US" smtClean="0"/>
          </a:p>
          <a:p>
            <a:r>
              <a:rPr lang="en-US" dirty="0" smtClean="0"/>
              <a:t>Goggles</a:t>
            </a:r>
            <a:r>
              <a:rPr lang="en-US" dirty="0" smtClean="0"/>
              <a:t>, Aprons and Closed Toe Shoes must be worn to participate</a:t>
            </a:r>
          </a:p>
          <a:p>
            <a:r>
              <a:rPr lang="en-US" dirty="0" smtClean="0"/>
              <a:t>Place a white piece of paper under the tray</a:t>
            </a:r>
          </a:p>
          <a:p>
            <a:r>
              <a:rPr lang="en-US" dirty="0" smtClean="0"/>
              <a:t>Dispose of silver compounds into waste beaker</a:t>
            </a:r>
          </a:p>
          <a:p>
            <a:r>
              <a:rPr lang="en-US" dirty="0" smtClean="0"/>
              <a:t>Rinse the tray in the sink and leave it upside down to dry when finished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Directions/Safety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r>
              <a:rPr lang="en-US" dirty="0" smtClean="0"/>
              <a:t>rite </a:t>
            </a:r>
            <a:r>
              <a:rPr lang="en-US" dirty="0" smtClean="0"/>
              <a:t>the products of </a:t>
            </a:r>
            <a:r>
              <a:rPr lang="en-US" dirty="0" smtClean="0"/>
              <a:t>each reaction</a:t>
            </a:r>
          </a:p>
          <a:p>
            <a:pPr lvl="1"/>
            <a:r>
              <a:rPr lang="en-US" dirty="0" smtClean="0"/>
              <a:t>Which are insoluble? </a:t>
            </a:r>
          </a:p>
          <a:p>
            <a:pPr lvl="1"/>
            <a:r>
              <a:rPr lang="en-US" dirty="0" smtClean="0"/>
              <a:t>Check the solubility rules to determine the precipitates.</a:t>
            </a:r>
          </a:p>
          <a:p>
            <a:r>
              <a:rPr lang="en-US" dirty="0" smtClean="0"/>
              <a:t>Turn it in when done—pick up Ch 12 Ac 4 Double Replacement </a:t>
            </a:r>
            <a:r>
              <a:rPr lang="en-US" dirty="0" err="1" smtClean="0"/>
              <a:t>Rxn</a:t>
            </a:r>
            <a:r>
              <a:rPr lang="en-US" dirty="0" smtClean="0"/>
              <a:t> </a:t>
            </a:r>
            <a:r>
              <a:rPr lang="en-US" dirty="0" err="1" smtClean="0"/>
              <a:t>Probs</a:t>
            </a:r>
            <a:r>
              <a:rPr lang="en-US" dirty="0" smtClean="0"/>
              <a:t> WS</a:t>
            </a:r>
          </a:p>
          <a:p>
            <a:r>
              <a:rPr lang="en-US" dirty="0" smtClean="0"/>
              <a:t>Work on this until everyone is done.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the HW – does it make a bit more sense now?  This is WHY we care about the solubility.</a:t>
            </a:r>
          </a:p>
          <a:p>
            <a:r>
              <a:rPr lang="en-US" dirty="0" smtClean="0"/>
              <a:t>Did you mark the insoluble products?  Do so.</a:t>
            </a:r>
          </a:p>
          <a:p>
            <a:r>
              <a:rPr lang="en-US" dirty="0" smtClean="0"/>
              <a:t>Let’s put ‘</a:t>
            </a:r>
            <a:r>
              <a:rPr lang="en-US" dirty="0" err="1" smtClean="0"/>
              <a:t>em</a:t>
            </a:r>
            <a:r>
              <a:rPr lang="en-US" dirty="0" smtClean="0"/>
              <a:t> on the boards.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40113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</a:t>
            </a:r>
            <a:r>
              <a:rPr lang="en-US" dirty="0" smtClean="0"/>
              <a:t>lassify </a:t>
            </a:r>
            <a:r>
              <a:rPr lang="en-US" dirty="0" smtClean="0"/>
              <a:t>the </a:t>
            </a:r>
            <a:r>
              <a:rPr lang="en-US" dirty="0" smtClean="0"/>
              <a:t>type of reaction:</a:t>
            </a:r>
            <a:endParaRPr lang="en-US" dirty="0" smtClean="0"/>
          </a:p>
          <a:p>
            <a:pPr lvl="1"/>
            <a:r>
              <a:rPr lang="en-US" dirty="0" smtClean="0"/>
              <a:t>Cu + </a:t>
            </a:r>
            <a:r>
              <a:rPr lang="en-US" dirty="0" err="1" smtClean="0"/>
              <a:t>AgCl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?</a:t>
            </a:r>
          </a:p>
          <a:p>
            <a:pPr lvl="1"/>
            <a:r>
              <a:rPr lang="en-US" dirty="0" smtClean="0">
                <a:sym typeface="Wingdings"/>
              </a:rPr>
              <a:t>CaF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Br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?</a:t>
            </a:r>
          </a:p>
          <a:p>
            <a:pPr lvl="1"/>
            <a:r>
              <a:rPr lang="en-US" dirty="0" smtClean="0">
                <a:sym typeface="Wingdings"/>
              </a:rPr>
              <a:t>FeCl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Ag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?</a:t>
            </a:r>
          </a:p>
          <a:p>
            <a:pPr lvl="1"/>
            <a:r>
              <a:rPr lang="en-US" dirty="0" err="1" smtClean="0">
                <a:sym typeface="Wingdings"/>
              </a:rPr>
              <a:t>NaI</a:t>
            </a:r>
            <a:r>
              <a:rPr lang="en-US" dirty="0" smtClean="0">
                <a:sym typeface="Wingdings"/>
              </a:rPr>
              <a:t> + </a:t>
            </a:r>
            <a:r>
              <a:rPr lang="en-US" dirty="0" err="1" smtClean="0">
                <a:sym typeface="Wingdings"/>
              </a:rPr>
              <a:t>SrS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?</a:t>
            </a:r>
          </a:p>
          <a:p>
            <a:pPr lvl="1"/>
            <a:r>
              <a:rPr lang="en-US" dirty="0" smtClean="0"/>
              <a:t>K + 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?</a:t>
            </a:r>
          </a:p>
          <a:p>
            <a:pPr lvl="1"/>
            <a:r>
              <a:rPr lang="en-US" dirty="0" smtClean="0">
                <a:sym typeface="Wingdings"/>
              </a:rPr>
              <a:t>Na + Cl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?</a:t>
            </a:r>
          </a:p>
          <a:p>
            <a:pPr lvl="1"/>
            <a:r>
              <a:rPr lang="en-US" dirty="0" smtClean="0">
                <a:sym typeface="Wingdings"/>
              </a:rPr>
              <a:t>SO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?</a:t>
            </a:r>
          </a:p>
          <a:p>
            <a:pPr lvl="1"/>
            <a:r>
              <a:rPr lang="en-US" dirty="0" smtClean="0">
                <a:sym typeface="Wingdings"/>
              </a:rPr>
              <a:t>KF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tter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Better.thmx</Template>
  <TotalTime>10</TotalTime>
  <Words>345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Better</vt:lpstr>
      <vt:lpstr>Double Replacement Lab</vt:lpstr>
      <vt:lpstr>Drill</vt:lpstr>
      <vt:lpstr>Objectives</vt:lpstr>
      <vt:lpstr>Agenda</vt:lpstr>
      <vt:lpstr>Double Replacement Reaction Mini-Lab</vt:lpstr>
      <vt:lpstr>Directions/Safety</vt:lpstr>
      <vt:lpstr>All done?</vt:lpstr>
      <vt:lpstr>Let’s Review!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Replacement Lab</dc:title>
  <dc:creator>Howard County Administrator</dc:creator>
  <cp:lastModifiedBy>Howard County Administrator</cp:lastModifiedBy>
  <cp:revision>2</cp:revision>
  <dcterms:created xsi:type="dcterms:W3CDTF">2015-02-24T19:26:15Z</dcterms:created>
  <dcterms:modified xsi:type="dcterms:W3CDTF">2015-02-24T19:36:58Z</dcterms:modified>
</cp:coreProperties>
</file>