
<file path=[Content_Types].xml><?xml version="1.0" encoding="utf-8"?>
<Types xmlns="http://schemas.openxmlformats.org/package/2006/content-types">
  <Override PartName="/ppt/slideLayouts/slideLayout4.xml" ContentType="application/vnd.openxmlformats-officedocument.presentationml.slideLayout+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1.xml" ContentType="application/vnd.openxmlformats-officedocument.presentationml.slide+xml"/>
  <Default Extension="bin" ContentType="application/vnd.openxmlformats-officedocument.presentationml.printerSettings"/>
  <Default Extension="jpeg" ContentType="image/jpeg"/>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4" r:id="rId1"/>
  </p:sldMasterIdLst>
  <p:handoutMasterIdLst>
    <p:handoutMasterId r:id="rId9"/>
  </p:handout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9" clrMode="bw"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1" d="100"/>
          <a:sy n="91" d="100"/>
        </p:scale>
        <p:origin x="-7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43FD3B-4196-794B-BF0C-7695B8330B4D}" type="datetimeFigureOut">
              <a:rPr lang="en-US" smtClean="0"/>
              <a:pPr/>
              <a:t>2/24/15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B7C43E-5EAE-804B-BE40-FDE2AC454D0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381000" y="533400"/>
            <a:ext cx="3962400" cy="3124200"/>
          </a:xfrm>
        </p:spPr>
        <p:txBody>
          <a:bodyPr anchor="ctr"/>
          <a:lstStyle>
            <a:lvl1pPr marL="0" indent="0">
              <a:defRPr sz="5400"/>
            </a:lvl1pPr>
          </a:lstStyle>
          <a:p>
            <a:r>
              <a:rPr lang="en-US" smtClean="0"/>
              <a:t>Click to edit Master title style</a:t>
            </a:r>
            <a:endParaRPr lang="en-US"/>
          </a:p>
        </p:txBody>
      </p:sp>
      <p:sp>
        <p:nvSpPr>
          <p:cNvPr id="7171" name="Rectangle 3"/>
          <p:cNvSpPr>
            <a:spLocks noGrp="1" noChangeArrowheads="1"/>
          </p:cNvSpPr>
          <p:nvPr>
            <p:ph type="subTitle" idx="1"/>
          </p:nvPr>
        </p:nvSpPr>
        <p:spPr>
          <a:xfrm>
            <a:off x="457200" y="4038600"/>
            <a:ext cx="3886200" cy="1447800"/>
          </a:xfrm>
        </p:spPr>
        <p:txBody>
          <a:bodyPr anchor="ctr"/>
          <a:lstStyle>
            <a:lvl1pPr marL="0" indent="0">
              <a:buClr>
                <a:schemeClr val="tx1"/>
              </a:buClr>
              <a:buFontTx/>
              <a:buNone/>
              <a:defRPr>
                <a:solidFill>
                  <a:srgbClr val="CC0000"/>
                </a:solidFill>
              </a:defRPr>
            </a:lvl1pPr>
          </a:lstStyle>
          <a:p>
            <a:r>
              <a:rPr lang="en-US" smtClean="0"/>
              <a:t>Click to edit Master subtitle style</a:t>
            </a:r>
            <a:endParaRPr lang="en-US"/>
          </a:p>
        </p:txBody>
      </p:sp>
      <p:pic>
        <p:nvPicPr>
          <p:cNvPr id="7172" name="Picture 4" descr="j0289293"/>
          <p:cNvPicPr>
            <a:picLocks noChangeAspect="1" noChangeArrowheads="1"/>
          </p:cNvPicPr>
          <p:nvPr/>
        </p:nvPicPr>
        <p:blipFill>
          <a:blip r:embed="rId2"/>
          <a:srcRect/>
          <a:stretch>
            <a:fillRect/>
          </a:stretch>
        </p:blipFill>
        <p:spPr bwMode="auto">
          <a:xfrm>
            <a:off x="4775200" y="304800"/>
            <a:ext cx="4144963" cy="62484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BF36943-F761-424E-9236-AA037EF4BD4C}" type="datetimeFigureOut">
              <a:rPr lang="en-US" smtClean="0"/>
              <a:pPr/>
              <a:t>2/24/15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E7665AFB-B401-2549-B33C-7F3E96EC21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133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74638"/>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BF36943-F761-424E-9236-AA037EF4BD4C}" type="datetimeFigureOut">
              <a:rPr lang="en-US" smtClean="0"/>
              <a:pPr/>
              <a:t>2/24/15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E7665AFB-B401-2549-B33C-7F3E96EC21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BF36943-F761-424E-9236-AA037EF4BD4C}" type="datetimeFigureOut">
              <a:rPr lang="en-US" smtClean="0"/>
              <a:pPr/>
              <a:t>2/24/15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E7665AFB-B401-2549-B33C-7F3E96EC21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BF36943-F761-424E-9236-AA037EF4BD4C}" type="datetimeFigureOut">
              <a:rPr lang="en-US" smtClean="0"/>
              <a:pPr/>
              <a:t>2/24/15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E7665AFB-B401-2549-B33C-7F3E96EC21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00200"/>
            <a:ext cx="4191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4191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2BF36943-F761-424E-9236-AA037EF4BD4C}" type="datetimeFigureOut">
              <a:rPr lang="en-US" smtClean="0"/>
              <a:pPr/>
              <a:t>2/24/15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E7665AFB-B401-2549-B33C-7F3E96EC21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BF36943-F761-424E-9236-AA037EF4BD4C}" type="datetimeFigureOut">
              <a:rPr lang="en-US" smtClean="0"/>
              <a:pPr/>
              <a:t>2/24/15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E7665AFB-B401-2549-B33C-7F3E96EC21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BF36943-F761-424E-9236-AA037EF4BD4C}" type="datetimeFigureOut">
              <a:rPr lang="en-US" smtClean="0"/>
              <a:pPr/>
              <a:t>2/24/15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E7665AFB-B401-2549-B33C-7F3E96EC21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BF36943-F761-424E-9236-AA037EF4BD4C}" type="datetimeFigureOut">
              <a:rPr lang="en-US" smtClean="0"/>
              <a:pPr/>
              <a:t>2/24/15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E7665AFB-B401-2549-B33C-7F3E96EC21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BF36943-F761-424E-9236-AA037EF4BD4C}" type="datetimeFigureOut">
              <a:rPr lang="en-US" smtClean="0"/>
              <a:pPr/>
              <a:t>2/24/15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E7665AFB-B401-2549-B33C-7F3E96EC21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BF36943-F761-424E-9236-AA037EF4BD4C}" type="datetimeFigureOut">
              <a:rPr lang="en-US" smtClean="0"/>
              <a:pPr/>
              <a:t>2/24/15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E7665AFB-B401-2549-B33C-7F3E96EC21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6146" name="Picture 2" descr="j0289293"/>
          <p:cNvPicPr>
            <a:picLocks noChangeAspect="1" noChangeArrowheads="1"/>
          </p:cNvPicPr>
          <p:nvPr/>
        </p:nvPicPr>
        <p:blipFill>
          <a:blip r:embed="rId13"/>
          <a:srcRect/>
          <a:stretch>
            <a:fillRect/>
          </a:stretch>
        </p:blipFill>
        <p:spPr bwMode="auto">
          <a:xfrm>
            <a:off x="228600" y="228600"/>
            <a:ext cx="758825" cy="1143000"/>
          </a:xfrm>
          <a:prstGeom prst="rect">
            <a:avLst/>
          </a:prstGeom>
          <a:noFill/>
        </p:spPr>
      </p:pic>
      <p:sp>
        <p:nvSpPr>
          <p:cNvPr id="6147" name="Rectangle 3"/>
          <p:cNvSpPr>
            <a:spLocks noGrp="1" noChangeArrowheads="1"/>
          </p:cNvSpPr>
          <p:nvPr>
            <p:ph type="title"/>
          </p:nvPr>
        </p:nvSpPr>
        <p:spPr bwMode="auto">
          <a:xfrm>
            <a:off x="990600" y="274638"/>
            <a:ext cx="79248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a:p>
        </p:txBody>
      </p:sp>
      <p:sp>
        <p:nvSpPr>
          <p:cNvPr id="6148" name="Rectangle 4"/>
          <p:cNvSpPr>
            <a:spLocks noGrp="1" noChangeArrowheads="1"/>
          </p:cNvSpPr>
          <p:nvPr>
            <p:ph type="body" idx="1"/>
          </p:nvPr>
        </p:nvSpPr>
        <p:spPr bwMode="auto">
          <a:xfrm>
            <a:off x="381000" y="1600200"/>
            <a:ext cx="8534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149" name="Rectangle 5"/>
          <p:cNvSpPr>
            <a:spLocks noGrp="1" noChangeArrowheads="1"/>
          </p:cNvSpPr>
          <p:nvPr>
            <p:ph type="dt" sz="half" idx="2"/>
          </p:nvPr>
        </p:nvSpPr>
        <p:spPr bwMode="auto">
          <a:xfrm>
            <a:off x="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CC0000"/>
                </a:solidFill>
              </a:defRPr>
            </a:lvl1pPr>
          </a:lstStyle>
          <a:p>
            <a:fld id="{2BF36943-F761-424E-9236-AA037EF4BD4C}" type="datetimeFigureOut">
              <a:rPr lang="en-US" smtClean="0"/>
              <a:pPr/>
              <a:t>2/24/15</a:t>
            </a:fld>
            <a:endParaRPr lang="en-US"/>
          </a:p>
        </p:txBody>
      </p:sp>
      <p:sp>
        <p:nvSpPr>
          <p:cNvPr id="6150" name="Rectangle 6"/>
          <p:cNvSpPr>
            <a:spLocks noGrp="1" noChangeArrowheads="1"/>
          </p:cNvSpPr>
          <p:nvPr>
            <p:ph type="ftr" sz="quarter" idx="3"/>
          </p:nvPr>
        </p:nvSpPr>
        <p:spPr bwMode="auto">
          <a:xfrm>
            <a:off x="2362200" y="6553200"/>
            <a:ext cx="495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CC0000"/>
                </a:solidFill>
              </a:defRPr>
            </a:lvl1pPr>
          </a:lstStyle>
          <a:p>
            <a:endParaRPr lang="en-US"/>
          </a:p>
        </p:txBody>
      </p:sp>
      <p:sp>
        <p:nvSpPr>
          <p:cNvPr id="6151" name="Rectangle 7"/>
          <p:cNvSpPr>
            <a:spLocks noGrp="1" noChangeArrowheads="1"/>
          </p:cNvSpPr>
          <p:nvPr>
            <p:ph type="sldNum" sz="quarter" idx="4"/>
          </p:nvPr>
        </p:nvSpPr>
        <p:spPr bwMode="auto">
          <a:xfrm>
            <a:off x="7467600" y="6553200"/>
            <a:ext cx="1676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CC0000"/>
                </a:solidFill>
              </a:defRPr>
            </a:lvl1pPr>
          </a:lstStyle>
          <a:p>
            <a:fld id="{E7665AFB-B401-2549-B33C-7F3E96EC21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342900" indent="-342900" algn="l" rtl="0" eaLnBrk="1" fontAlgn="base" hangingPunct="1">
        <a:spcBef>
          <a:spcPct val="20000"/>
        </a:spcBef>
        <a:spcAft>
          <a:spcPct val="0"/>
        </a:spcAft>
        <a:buClr>
          <a:schemeClr val="tx1"/>
        </a:buClr>
        <a:defRPr sz="4400" b="1">
          <a:solidFill>
            <a:srgbClr val="CC0000"/>
          </a:solidFill>
          <a:latin typeface="+mj-lt"/>
          <a:ea typeface="+mj-ea"/>
          <a:cs typeface="+mj-cs"/>
        </a:defRPr>
      </a:lvl1pPr>
      <a:lvl2pPr marL="342900" indent="-342900" algn="l" rtl="0" eaLnBrk="1" fontAlgn="base" hangingPunct="1">
        <a:spcBef>
          <a:spcPct val="20000"/>
        </a:spcBef>
        <a:spcAft>
          <a:spcPct val="0"/>
        </a:spcAft>
        <a:buClr>
          <a:schemeClr val="tx1"/>
        </a:buClr>
        <a:defRPr sz="4400" b="1">
          <a:solidFill>
            <a:srgbClr val="CC0000"/>
          </a:solidFill>
          <a:latin typeface="Arial" charset="0"/>
        </a:defRPr>
      </a:lvl2pPr>
      <a:lvl3pPr marL="342900" indent="-342900" algn="l" rtl="0" eaLnBrk="1" fontAlgn="base" hangingPunct="1">
        <a:spcBef>
          <a:spcPct val="20000"/>
        </a:spcBef>
        <a:spcAft>
          <a:spcPct val="0"/>
        </a:spcAft>
        <a:buClr>
          <a:schemeClr val="tx1"/>
        </a:buClr>
        <a:defRPr sz="4400" b="1">
          <a:solidFill>
            <a:srgbClr val="CC0000"/>
          </a:solidFill>
          <a:latin typeface="Arial" charset="0"/>
        </a:defRPr>
      </a:lvl3pPr>
      <a:lvl4pPr marL="342900" indent="-342900" algn="l" rtl="0" eaLnBrk="1" fontAlgn="base" hangingPunct="1">
        <a:spcBef>
          <a:spcPct val="20000"/>
        </a:spcBef>
        <a:spcAft>
          <a:spcPct val="0"/>
        </a:spcAft>
        <a:buClr>
          <a:schemeClr val="tx1"/>
        </a:buClr>
        <a:defRPr sz="4400" b="1">
          <a:solidFill>
            <a:srgbClr val="CC0000"/>
          </a:solidFill>
          <a:latin typeface="Arial" charset="0"/>
        </a:defRPr>
      </a:lvl4pPr>
      <a:lvl5pPr marL="342900" indent="-342900" algn="l" rtl="0" eaLnBrk="1" fontAlgn="base" hangingPunct="1">
        <a:spcBef>
          <a:spcPct val="20000"/>
        </a:spcBef>
        <a:spcAft>
          <a:spcPct val="0"/>
        </a:spcAft>
        <a:buClr>
          <a:schemeClr val="tx1"/>
        </a:buClr>
        <a:defRPr sz="4400" b="1">
          <a:solidFill>
            <a:srgbClr val="CC0000"/>
          </a:solidFill>
          <a:latin typeface="Arial" charset="0"/>
        </a:defRPr>
      </a:lvl5pPr>
      <a:lvl6pPr marL="800100" indent="-342900" algn="l" rtl="0" eaLnBrk="1" fontAlgn="base" hangingPunct="1">
        <a:spcBef>
          <a:spcPct val="20000"/>
        </a:spcBef>
        <a:spcAft>
          <a:spcPct val="0"/>
        </a:spcAft>
        <a:buClr>
          <a:schemeClr val="tx1"/>
        </a:buClr>
        <a:defRPr sz="4400" b="1">
          <a:solidFill>
            <a:srgbClr val="CC0000"/>
          </a:solidFill>
          <a:latin typeface="Arial" charset="0"/>
        </a:defRPr>
      </a:lvl6pPr>
      <a:lvl7pPr marL="1257300" indent="-342900" algn="l" rtl="0" eaLnBrk="1" fontAlgn="base" hangingPunct="1">
        <a:spcBef>
          <a:spcPct val="20000"/>
        </a:spcBef>
        <a:spcAft>
          <a:spcPct val="0"/>
        </a:spcAft>
        <a:buClr>
          <a:schemeClr val="tx1"/>
        </a:buClr>
        <a:defRPr sz="4400" b="1">
          <a:solidFill>
            <a:srgbClr val="CC0000"/>
          </a:solidFill>
          <a:latin typeface="Arial" charset="0"/>
        </a:defRPr>
      </a:lvl7pPr>
      <a:lvl8pPr marL="1714500" indent="-342900" algn="l" rtl="0" eaLnBrk="1" fontAlgn="base" hangingPunct="1">
        <a:spcBef>
          <a:spcPct val="20000"/>
        </a:spcBef>
        <a:spcAft>
          <a:spcPct val="0"/>
        </a:spcAft>
        <a:buClr>
          <a:schemeClr val="tx1"/>
        </a:buClr>
        <a:defRPr sz="4400" b="1">
          <a:solidFill>
            <a:srgbClr val="CC0000"/>
          </a:solidFill>
          <a:latin typeface="Arial" charset="0"/>
        </a:defRPr>
      </a:lvl8pPr>
      <a:lvl9pPr marL="2171700" indent="-342900" algn="l" rtl="0" eaLnBrk="1" fontAlgn="base" hangingPunct="1">
        <a:spcBef>
          <a:spcPct val="20000"/>
        </a:spcBef>
        <a:spcAft>
          <a:spcPct val="0"/>
        </a:spcAft>
        <a:buClr>
          <a:schemeClr val="tx1"/>
        </a:buClr>
        <a:defRPr sz="4400" b="1">
          <a:solidFill>
            <a:srgbClr val="CC0000"/>
          </a:solidFill>
          <a:latin typeface="Arial" charset="0"/>
        </a:defRPr>
      </a:lvl9pPr>
    </p:titleStyle>
    <p:bodyStyle>
      <a:lvl1pPr marL="342900" indent="-342900" algn="l" rtl="0" eaLnBrk="1" fontAlgn="base" hangingPunct="1">
        <a:spcBef>
          <a:spcPct val="20000"/>
        </a:spcBef>
        <a:spcAft>
          <a:spcPct val="0"/>
        </a:spcAft>
        <a:buClr>
          <a:srgbClr val="CC0000"/>
        </a:buClr>
        <a:buChar char="•"/>
        <a:defRPr sz="3200" b="1">
          <a:solidFill>
            <a:schemeClr val="tx1"/>
          </a:solidFill>
          <a:latin typeface="+mn-lt"/>
          <a:ea typeface="+mn-ea"/>
          <a:cs typeface="+mn-cs"/>
        </a:defRPr>
      </a:lvl1pPr>
      <a:lvl2pPr marL="742950" indent="-285750" algn="l" rtl="0" eaLnBrk="1" fontAlgn="base" hangingPunct="1">
        <a:spcBef>
          <a:spcPct val="20000"/>
        </a:spcBef>
        <a:spcAft>
          <a:spcPct val="0"/>
        </a:spcAft>
        <a:buClr>
          <a:srgbClr val="CC0000"/>
        </a:buClr>
        <a:buFont typeface="Arial" charset="0"/>
        <a:buChar char="–"/>
        <a:defRPr sz="2800" b="1">
          <a:solidFill>
            <a:schemeClr val="tx1"/>
          </a:solidFill>
          <a:latin typeface="+mn-lt"/>
          <a:ea typeface="ＭＳ Ｐゴシック" charset="-128"/>
        </a:defRPr>
      </a:lvl2pPr>
      <a:lvl3pPr marL="1143000" indent="-228600" algn="l" rtl="0" eaLnBrk="1" fontAlgn="base" hangingPunct="1">
        <a:spcBef>
          <a:spcPct val="20000"/>
        </a:spcBef>
        <a:spcAft>
          <a:spcPct val="0"/>
        </a:spcAft>
        <a:buClr>
          <a:srgbClr val="CC0000"/>
        </a:buClr>
        <a:buChar char="•"/>
        <a:defRPr sz="2400" b="1">
          <a:solidFill>
            <a:schemeClr val="tx1"/>
          </a:solidFill>
          <a:latin typeface="+mn-lt"/>
          <a:ea typeface="ＭＳ Ｐゴシック" charset="-128"/>
        </a:defRPr>
      </a:lvl3pPr>
      <a:lvl4pPr marL="16002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ea typeface="ＭＳ Ｐゴシック" charset="-128"/>
        </a:defRPr>
      </a:lvl4pPr>
      <a:lvl5pPr marL="20574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ea typeface="ＭＳ Ｐゴシック" charset="-128"/>
        </a:defRPr>
      </a:lvl5pPr>
      <a:lvl6pPr marL="25146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ea typeface="ＭＳ Ｐゴシック" charset="-128"/>
        </a:defRPr>
      </a:lvl6pPr>
      <a:lvl7pPr marL="29718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ea typeface="ＭＳ Ｐゴシック" charset="-128"/>
        </a:defRPr>
      </a:lvl7pPr>
      <a:lvl8pPr marL="34290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ea typeface="ＭＳ Ｐゴシック" charset="-128"/>
        </a:defRPr>
      </a:lvl8pPr>
      <a:lvl9pPr marL="38862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TPH: Day 4</a:t>
            </a:r>
            <a:endParaRPr lang="en-US" dirty="0"/>
          </a:p>
        </p:txBody>
      </p:sp>
      <p:sp>
        <p:nvSpPr>
          <p:cNvPr id="3" name="Subtitle 2"/>
          <p:cNvSpPr>
            <a:spLocks noGrp="1"/>
          </p:cNvSpPr>
          <p:nvPr>
            <p:ph type="subTitle" idx="1"/>
          </p:nvPr>
        </p:nvSpPr>
        <p:spPr/>
        <p:txBody>
          <a:bodyPr/>
          <a:lstStyle/>
          <a:p>
            <a:r>
              <a:rPr lang="en-US" dirty="0" smtClean="0"/>
              <a:t>Forensic Science</a:t>
            </a:r>
          </a:p>
          <a:p>
            <a:r>
              <a:rPr lang="en-US" dirty="0" smtClean="0"/>
              <a:t>2/24/15</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(Pd. 3)</a:t>
            </a:r>
            <a:endParaRPr lang="en-US" dirty="0"/>
          </a:p>
        </p:txBody>
      </p:sp>
      <p:sp>
        <p:nvSpPr>
          <p:cNvPr id="3" name="Content Placeholder 2"/>
          <p:cNvSpPr>
            <a:spLocks noGrp="1"/>
          </p:cNvSpPr>
          <p:nvPr>
            <p:ph idx="1"/>
          </p:nvPr>
        </p:nvSpPr>
        <p:spPr/>
        <p:txBody>
          <a:bodyPr/>
          <a:lstStyle/>
          <a:p>
            <a:r>
              <a:rPr lang="en-US" dirty="0" smtClean="0"/>
              <a:t>People with these symptoms are found—what has poisoned them? </a:t>
            </a:r>
          </a:p>
          <a:p>
            <a:pPr lvl="1"/>
            <a:r>
              <a:rPr lang="en-US" dirty="0" smtClean="0"/>
              <a:t>Man with delusions and blindness, smells of alcohol</a:t>
            </a:r>
          </a:p>
          <a:p>
            <a:pPr lvl="1"/>
            <a:r>
              <a:rPr lang="en-US" dirty="0" smtClean="0"/>
              <a:t>Woman coughing up blood, metallic taste in her mouth</a:t>
            </a:r>
          </a:p>
          <a:p>
            <a:pPr lvl="1"/>
            <a:r>
              <a:rPr lang="en-US" dirty="0" smtClean="0"/>
              <a:t>Man with radioactive breath, bones</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Drill – Pd. 5 &amp; 6</a:t>
            </a:r>
            <a:endParaRPr lang="en-US" dirty="0"/>
          </a:p>
        </p:txBody>
      </p:sp>
      <p:sp>
        <p:nvSpPr>
          <p:cNvPr id="3" name="Content Placeholder 2"/>
          <p:cNvSpPr>
            <a:spLocks noGrp="1"/>
          </p:cNvSpPr>
          <p:nvPr>
            <p:ph idx="1"/>
          </p:nvPr>
        </p:nvSpPr>
        <p:spPr/>
        <p:txBody>
          <a:bodyPr/>
          <a:lstStyle/>
          <a:p>
            <a:r>
              <a:rPr lang="en-US" dirty="0" smtClean="0"/>
              <a:t>Take out “The </a:t>
            </a:r>
            <a:r>
              <a:rPr lang="en-US" dirty="0" err="1" smtClean="0"/>
              <a:t>Poisoner’s</a:t>
            </a:r>
            <a:r>
              <a:rPr lang="en-US" dirty="0" smtClean="0"/>
              <a:t> Handbook” packet—let’s finish it up!</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IWBAT</a:t>
            </a:r>
          </a:p>
          <a:p>
            <a:pPr lvl="1"/>
            <a:r>
              <a:rPr lang="en-US" dirty="0" smtClean="0"/>
              <a:t>Classify and identify multiple poisons. List their effects and the tests used to detect the poison.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Poisoner’s</a:t>
            </a:r>
            <a:r>
              <a:rPr lang="en-US" dirty="0" smtClean="0"/>
              <a:t> Handbook</a:t>
            </a:r>
            <a:endParaRPr lang="en-US" dirty="0"/>
          </a:p>
        </p:txBody>
      </p:sp>
      <p:sp>
        <p:nvSpPr>
          <p:cNvPr id="3" name="Content Placeholder 2"/>
          <p:cNvSpPr>
            <a:spLocks noGrp="1"/>
          </p:cNvSpPr>
          <p:nvPr>
            <p:ph idx="1"/>
          </p:nvPr>
        </p:nvSpPr>
        <p:spPr>
          <a:xfrm>
            <a:off x="158739" y="1417638"/>
            <a:ext cx="8756661" cy="4708525"/>
          </a:xfrm>
        </p:spPr>
        <p:txBody>
          <a:bodyPr/>
          <a:lstStyle/>
          <a:p>
            <a:r>
              <a:rPr lang="en-US" sz="2800" dirty="0" smtClean="0"/>
              <a:t>We will be continuing to watch “The </a:t>
            </a:r>
            <a:r>
              <a:rPr lang="en-US" sz="2800" dirty="0" err="1" smtClean="0"/>
              <a:t>Poisoner’s</a:t>
            </a:r>
            <a:r>
              <a:rPr lang="en-US" sz="2800" dirty="0" smtClean="0"/>
              <a:t> Handbook,” a PBS special about the rise of forensic science in New York City, focusing on the poisons that were common causes of death in the 20s and 30s.</a:t>
            </a:r>
          </a:p>
          <a:p>
            <a:r>
              <a:rPr lang="en-US" sz="2800" dirty="0" smtClean="0"/>
              <a:t>While watching the video, keep track of all of the poisons mentioned in the video, along with their effects, tests for them, and famous cases.</a:t>
            </a:r>
          </a:p>
          <a:p>
            <a:r>
              <a:rPr lang="en-US" sz="2800" dirty="0" smtClean="0"/>
              <a:t>Also, take notes on Alexander </a:t>
            </a:r>
            <a:r>
              <a:rPr lang="en-US" sz="2800" dirty="0" err="1" smtClean="0"/>
              <a:t>Gettler</a:t>
            </a:r>
            <a:r>
              <a:rPr lang="en-US" sz="2800" dirty="0" smtClean="0"/>
              <a:t> and Charles Norris—who were they?  What role did their personalities and backgrounds play in their lives?</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0" y="0"/>
            <a:ext cx="2025748" cy="2684526"/>
          </a:xfrm>
          <a:prstGeom prst="rect">
            <a:avLst/>
          </a:prstGeom>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3" name="Content Placeholder 2"/>
          <p:cNvSpPr>
            <a:spLocks noGrp="1"/>
          </p:cNvSpPr>
          <p:nvPr>
            <p:ph idx="4294967295"/>
          </p:nvPr>
        </p:nvSpPr>
        <p:spPr>
          <a:xfrm>
            <a:off x="269298" y="282575"/>
            <a:ext cx="8955087" cy="6858000"/>
          </a:xfrm>
        </p:spPr>
        <p:txBody>
          <a:bodyPr>
            <a:normAutofit fontScale="77500" lnSpcReduction="20000"/>
          </a:bodyPr>
          <a:lstStyle/>
          <a:p>
            <a:r>
              <a:rPr lang="en-US" b="0" dirty="0" smtClean="0"/>
              <a:t>Pd. 3 – Tape schedules into planners</a:t>
            </a:r>
          </a:p>
          <a:p>
            <a:r>
              <a:rPr lang="en-US" b="0" dirty="0" smtClean="0"/>
              <a:t>Lion’s Time – have you signed up yet??  Here’s your chance!</a:t>
            </a:r>
          </a:p>
          <a:p>
            <a:r>
              <a:rPr lang="en-US" b="0" dirty="0" smtClean="0"/>
              <a:t>Go to </a:t>
            </a:r>
            <a:r>
              <a:rPr lang="en-US" b="0" dirty="0" err="1" smtClean="0"/>
              <a:t>howardlionstime.com</a:t>
            </a:r>
            <a:endParaRPr lang="en-US" b="0" dirty="0" smtClean="0"/>
          </a:p>
          <a:p>
            <a:r>
              <a:rPr lang="en-US" b="0" dirty="0" smtClean="0"/>
              <a:t>Click ‘Let’s Get Started’ or ‘Sign in’</a:t>
            </a:r>
          </a:p>
          <a:p>
            <a:r>
              <a:rPr lang="en-US" b="0" dirty="0" smtClean="0"/>
              <a:t>Next click ‘Create an Account’</a:t>
            </a:r>
          </a:p>
          <a:p>
            <a:r>
              <a:rPr lang="en-US" b="0" dirty="0" smtClean="0"/>
              <a:t>Fill in your proper name (the one on your report card or Aspen)</a:t>
            </a:r>
          </a:p>
          <a:p>
            <a:r>
              <a:rPr lang="en-US" b="0" dirty="0" smtClean="0"/>
              <a:t>Student ID – this is where you will need to use your computer log in</a:t>
            </a:r>
          </a:p>
          <a:p>
            <a:pPr lvl="1"/>
            <a:r>
              <a:rPr lang="en-US" b="0" dirty="0" smtClean="0"/>
              <a:t>Example – jcorley4295</a:t>
            </a:r>
          </a:p>
          <a:p>
            <a:r>
              <a:rPr lang="en-US" b="0" dirty="0" smtClean="0"/>
              <a:t>After registering you will see in your account the option to sign up for Lions Time.  Find the teacher you need to visit for Lion's Time and select.  Provide them description of why you are visiting</a:t>
            </a:r>
          </a:p>
          <a:p>
            <a:r>
              <a:rPr lang="en-US" b="0" dirty="0" smtClean="0"/>
              <a:t>When you are finished signing up with a teacher, click 'Your Lions Time' to see your teacher and to view your pass to go to your Lion Time.  You can display this pass on your phone or print the pass from a computer lab or home.</a:t>
            </a:r>
          </a:p>
          <a:p>
            <a:endParaRPr lang="en-US"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idx="1"/>
          </p:nvPr>
        </p:nvSpPr>
        <p:spPr/>
        <p:txBody>
          <a:bodyPr/>
          <a:lstStyle/>
          <a:p>
            <a:r>
              <a:rPr lang="en-US" dirty="0" smtClean="0"/>
              <a:t>Your closure sheets are in your folders.</a:t>
            </a:r>
          </a:p>
          <a:p>
            <a:r>
              <a:rPr lang="en-US" dirty="0" smtClean="0"/>
              <a:t>Look back at the drill.  Write a similar “case study” for a victim of cyanide poisoning.  </a:t>
            </a:r>
          </a:p>
          <a:p>
            <a:r>
              <a:rPr lang="en-US" dirty="0" smtClean="0"/>
              <a:t>What test would the forensic scientists run on the victim?  </a:t>
            </a:r>
            <a:endParaRPr lang="en-US" smtClean="0"/>
          </a:p>
          <a:p>
            <a:r>
              <a:rPr lang="en-US" smtClean="0"/>
              <a:t>What </a:t>
            </a:r>
            <a:r>
              <a:rPr lang="en-US" dirty="0" smtClean="0"/>
              <a:t>parts of the victim would be tested for cyanide poisoning?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hemistry">
  <a:themeElements>
    <a:clrScheme name="BeakersandTubes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akersandTubes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eakersandTubes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akersandTubes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akersandTubes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akersandTubes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akersandTubes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akersandTubes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akersandTubes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akersandTubes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akersandTubes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akersandTubes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akersandTubes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akersandTubes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Chemistry.thmx</Template>
  <TotalTime>523</TotalTime>
  <Words>415</Words>
  <Application>Microsoft Macintosh PowerPoint</Application>
  <PresentationFormat>On-screen Show (4:3)</PresentationFormat>
  <Paragraphs>32</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Chemistry</vt:lpstr>
      <vt:lpstr>TPH: Day 4</vt:lpstr>
      <vt:lpstr>Drill  (Pd. 3)</vt:lpstr>
      <vt:lpstr>No Drill – Pd. 5 &amp; 6</vt:lpstr>
      <vt:lpstr>Objectives</vt:lpstr>
      <vt:lpstr>The Poisoner’s Handbook</vt:lpstr>
      <vt:lpstr>Slide 6</vt:lpstr>
      <vt:lpstr>Closure</vt:lpstr>
    </vt:vector>
  </TitlesOfParts>
  <Company>HCPSS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TPH: Day 4</dc:title>
  <dc:creator>Howard County Administrator</dc:creator>
  <cp:lastModifiedBy>Howard County Administrator</cp:lastModifiedBy>
  <cp:revision>2</cp:revision>
  <cp:lastPrinted>2015-02-23T20:04:48Z</cp:lastPrinted>
  <dcterms:created xsi:type="dcterms:W3CDTF">2015-02-24T12:03:34Z</dcterms:created>
  <dcterms:modified xsi:type="dcterms:W3CDTF">2015-02-24T20:35:52Z</dcterms:modified>
</cp:coreProperties>
</file>