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70" r:id="rId5"/>
    <p:sldId id="271" r:id="rId6"/>
    <p:sldId id="258" r:id="rId7"/>
    <p:sldId id="260" r:id="rId8"/>
    <p:sldId id="261" r:id="rId9"/>
    <p:sldId id="262" r:id="rId10"/>
    <p:sldId id="263" r:id="rId11"/>
    <p:sldId id="267" r:id="rId12"/>
    <p:sldId id="264" r:id="rId13"/>
    <p:sldId id="265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4A92B-CD44-804C-A4C8-4AB452CDBDFB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9B8E-1802-9B42-B0DD-5F919F582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70446-DEE5-BC4B-B067-8FBF18955767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F62EE-C1EF-F643-982E-F3C20E66C1DB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226E93-25D5-274C-A1FA-CBE8E22A1BF8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A65B1-7FDA-5B48-9F6D-ECE442338D70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41CB2-7537-8146-A2ED-170AF27A9196}" type="slidenum">
              <a:rPr lang="en-US"/>
              <a:pPr/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B44BADD1-15D1-7149-8322-9B4265777C50}" type="datetimeFigureOut">
              <a:rPr lang="en-US" smtClean="0"/>
              <a:pPr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C67641BF-F3A1-C147-898E-07DBDC00F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vHk3WeavIWk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Products: </a:t>
            </a:r>
            <a:br>
              <a:rPr lang="en-US" dirty="0" smtClean="0"/>
            </a:br>
            <a:r>
              <a:rPr lang="en-US" dirty="0" smtClean="0"/>
              <a:t>Synthesis and Decomposition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Chemistry GT 2/24/15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Decomposition Reactions</a:t>
            </a:r>
            <a:br>
              <a:rPr lang="en-US" sz="4000"/>
            </a:br>
            <a:r>
              <a:rPr lang="en-US" sz="4000"/>
              <a:t>AB </a:t>
            </a:r>
            <a:r>
              <a:rPr lang="en-US" sz="4000">
                <a:sym typeface="Wingdings" charset="2"/>
              </a:rPr>
              <a:t> A + B</a:t>
            </a:r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599"/>
            <a:ext cx="8534400" cy="440693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Compound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Element + Element</a:t>
            </a:r>
            <a:endParaRPr lang="en-US" sz="2800" dirty="0" smtClean="0">
              <a:sym typeface="Wingdings" charset="2"/>
            </a:endParaRPr>
          </a:p>
          <a:p>
            <a:pPr lvl="1"/>
            <a:r>
              <a:rPr lang="en-US" sz="2400" dirty="0" smtClean="0"/>
              <a:t>or</a:t>
            </a:r>
          </a:p>
          <a:p>
            <a:r>
              <a:rPr lang="en-US" sz="2800" dirty="0" smtClean="0"/>
              <a:t>Complex Compound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Simple Compound + Gas</a:t>
            </a:r>
            <a:endParaRPr lang="en-US" sz="2800" dirty="0" smtClean="0"/>
          </a:p>
          <a:p>
            <a:r>
              <a:rPr lang="en-US" sz="2800" dirty="0" smtClean="0"/>
              <a:t>First type: To </a:t>
            </a:r>
            <a:r>
              <a:rPr lang="en-US" sz="2800" dirty="0"/>
              <a:t>predict the product, just separate the compound into elements.</a:t>
            </a:r>
          </a:p>
          <a:p>
            <a:r>
              <a:rPr lang="en-US" sz="2800" dirty="0"/>
              <a:t>Example:</a:t>
            </a:r>
          </a:p>
          <a:p>
            <a:pPr lvl="1"/>
            <a:r>
              <a:rPr lang="en-US" sz="2400" dirty="0" err="1"/>
              <a:t>CaO</a:t>
            </a:r>
            <a:r>
              <a:rPr lang="en-US" sz="2400" dirty="0"/>
              <a:t>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?</a:t>
            </a:r>
          </a:p>
          <a:p>
            <a:pPr lvl="1"/>
            <a:r>
              <a:rPr lang="en-US" sz="2400" dirty="0" err="1">
                <a:sym typeface="Wingdings" charset="2"/>
              </a:rPr>
              <a:t>CaO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Ca + O</a:t>
            </a:r>
            <a:r>
              <a:rPr lang="en-US" sz="2400" baseline="-25000" dirty="0">
                <a:sym typeface="Wingdings" charset="2"/>
              </a:rPr>
              <a:t>2</a:t>
            </a:r>
            <a:endParaRPr lang="en-US" sz="2400" dirty="0">
              <a:sym typeface="Wingdings" charset="2"/>
            </a:endParaRPr>
          </a:p>
          <a:p>
            <a:pPr lvl="1"/>
            <a:r>
              <a:rPr lang="en-US" sz="2400" i="1" dirty="0">
                <a:sym typeface="Wingdings" charset="2"/>
              </a:rPr>
              <a:t>2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 err="1">
                <a:sym typeface="Wingdings" charset="2"/>
              </a:rPr>
              <a:t>CaO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i="1" dirty="0">
                <a:sym typeface="Wingdings" charset="2"/>
              </a:rPr>
              <a:t>2</a:t>
            </a:r>
            <a:r>
              <a:rPr lang="en-US" sz="2400" dirty="0">
                <a:sym typeface="Wingdings" charset="2"/>
              </a:rPr>
              <a:t> Ca + O</a:t>
            </a:r>
            <a:r>
              <a:rPr lang="en-US" sz="2400" baseline="-25000" dirty="0">
                <a:sym typeface="Wingdings" charset="2"/>
              </a:rPr>
              <a:t>2</a:t>
            </a:r>
            <a:endParaRPr lang="en-US" sz="2400" i="1" dirty="0">
              <a:sym typeface="Wingdings" charset="2"/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 rot="-10800000" flipH="1" flipV="1">
            <a:off x="3505200" y="1779293"/>
            <a:ext cx="5410200" cy="4724400"/>
          </a:xfrm>
          <a:prstGeom prst="irregularSeal2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DON’T FORGET THE</a:t>
            </a:r>
          </a:p>
          <a:p>
            <a:pPr algn="ctr"/>
            <a:r>
              <a:rPr lang="en-US" sz="2000" b="1" dirty="0"/>
              <a:t>DIATOMIC ELEMENTS!</a:t>
            </a:r>
          </a:p>
          <a:p>
            <a:pPr algn="ctr"/>
            <a:r>
              <a:rPr lang="en-US" sz="2000" b="1" dirty="0"/>
              <a:t>H</a:t>
            </a:r>
            <a:r>
              <a:rPr lang="en-US" sz="2000" b="1" baseline="-25000" dirty="0"/>
              <a:t>2</a:t>
            </a:r>
            <a:r>
              <a:rPr lang="en-US" sz="2000" b="1" dirty="0"/>
              <a:t>, N</a:t>
            </a:r>
            <a:r>
              <a:rPr lang="en-US" sz="2000" b="1" baseline="-25000" dirty="0"/>
              <a:t>2</a:t>
            </a:r>
            <a:r>
              <a:rPr lang="en-US" sz="2000" b="1" dirty="0"/>
              <a:t>, O</a:t>
            </a:r>
            <a:r>
              <a:rPr lang="en-US" sz="2000" b="1" baseline="-25000" dirty="0"/>
              <a:t>2</a:t>
            </a:r>
            <a:r>
              <a:rPr lang="en-US" sz="2000" b="1" dirty="0"/>
              <a:t>, F</a:t>
            </a:r>
            <a:r>
              <a:rPr lang="en-US" sz="2000" b="1" baseline="-25000" dirty="0"/>
              <a:t>2</a:t>
            </a:r>
            <a:r>
              <a:rPr lang="en-US" sz="2000" b="1" dirty="0"/>
              <a:t>, Cl</a:t>
            </a:r>
            <a:r>
              <a:rPr lang="en-US" sz="2000" b="1" baseline="-25000" dirty="0"/>
              <a:t>2</a:t>
            </a:r>
            <a:r>
              <a:rPr lang="en-US" sz="2000" b="1" dirty="0"/>
              <a:t>, Br</a:t>
            </a:r>
            <a:r>
              <a:rPr lang="en-US" sz="2000" b="1" baseline="-25000" dirty="0"/>
              <a:t>2</a:t>
            </a:r>
            <a:r>
              <a:rPr lang="en-US" sz="2000" b="1" dirty="0"/>
              <a:t>, I</a:t>
            </a:r>
            <a:r>
              <a:rPr lang="en-US" sz="2000" b="1" baseline="-25000" dirty="0"/>
              <a:t>2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</a:t>
            </a:r>
            <a:r>
              <a:rPr lang="en-US" dirty="0" err="1" smtClean="0"/>
              <a:t>Decomp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114010"/>
            <a:ext cx="7824787" cy="4236294"/>
          </a:xfrm>
        </p:spPr>
        <p:txBody>
          <a:bodyPr>
            <a:normAutofit/>
          </a:bodyPr>
          <a:lstStyle/>
          <a:p>
            <a:r>
              <a:rPr lang="en-US" dirty="0" smtClean="0"/>
              <a:t>All carbonates (like CaCO</a:t>
            </a:r>
            <a:r>
              <a:rPr lang="en-US" baseline="-25000" dirty="0" smtClean="0"/>
              <a:t>3</a:t>
            </a:r>
            <a:r>
              <a:rPr lang="en-US" dirty="0" smtClean="0"/>
              <a:t>) break down to the oxide and carbon dioxide.</a:t>
            </a:r>
          </a:p>
          <a:p>
            <a:pPr lvl="1"/>
            <a:r>
              <a:rPr lang="en-US" dirty="0" smtClean="0"/>
              <a:t>CaCO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+ 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Na</a:t>
            </a:r>
            <a:r>
              <a:rPr lang="en-US" baseline="-25000" dirty="0" smtClean="0"/>
              <a:t>2</a:t>
            </a:r>
            <a:r>
              <a:rPr lang="en-US" dirty="0" smtClean="0"/>
              <a:t>O + 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Chlorates (like KClO</a:t>
            </a:r>
            <a:r>
              <a:rPr lang="en-US" baseline="-25000" dirty="0" smtClean="0"/>
              <a:t>3</a:t>
            </a:r>
            <a:r>
              <a:rPr lang="en-US" dirty="0" smtClean="0"/>
              <a:t> and Ba(ClO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in the example) will break down to the binary salt and oxygen.</a:t>
            </a:r>
          </a:p>
          <a:p>
            <a:pPr lvl="1"/>
            <a:r>
              <a:rPr lang="en-US" dirty="0" smtClean="0"/>
              <a:t>KClO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KCl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Ba(ClO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BaCl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090308"/>
            <a:ext cx="8915400" cy="4462891"/>
          </a:xfrm>
        </p:spPr>
        <p:txBody>
          <a:bodyPr/>
          <a:lstStyle/>
          <a:p>
            <a:r>
              <a:rPr lang="en-US" dirty="0" smtClean="0"/>
              <a:t>Decomposition: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http://www.youtube.com/watch?v=vHk3WeavIWk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KClO</a:t>
            </a:r>
            <a:r>
              <a:rPr lang="en-US" baseline="-25000" dirty="0" smtClean="0"/>
              <a:t>3</a:t>
            </a:r>
            <a:r>
              <a:rPr lang="en-US" dirty="0" smtClean="0"/>
              <a:t>(l)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?</a:t>
            </a:r>
          </a:p>
          <a:p>
            <a:pPr lvl="1"/>
            <a:r>
              <a:rPr lang="en-US" dirty="0" smtClean="0">
                <a:sym typeface="Wingdings" charset="2"/>
              </a:rPr>
              <a:t>AND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 (</a:t>
            </a:r>
            <a:r>
              <a:rPr lang="en-US" dirty="0" err="1" smtClean="0"/>
              <a:t>s</a:t>
            </a:r>
            <a:r>
              <a:rPr lang="en-US" dirty="0" smtClean="0"/>
              <a:t>) + O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g</a:t>
            </a:r>
            <a:r>
              <a:rPr lang="en-US" dirty="0" smtClean="0"/>
              <a:t>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 </a:t>
            </a:r>
          </a:p>
          <a:p>
            <a:pPr lvl="2"/>
            <a:r>
              <a:rPr lang="en-US" dirty="0" smtClean="0">
                <a:sym typeface="Wingdings"/>
              </a:rPr>
              <a:t>(not a decomposition)</a:t>
            </a:r>
            <a:endParaRPr lang="en-US" dirty="0" smtClean="0">
              <a:sym typeface="Wingdings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 Practice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/>
              <a:t>PbI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>
                <a:sym typeface="Wingdings" charset="2"/>
              </a:rPr>
              <a:t></a:t>
            </a:r>
            <a:r>
              <a:rPr lang="en-US" sz="2000" dirty="0">
                <a:sym typeface="Wingdings" charset="2"/>
              </a:rPr>
              <a:t> ?</a:t>
            </a:r>
          </a:p>
          <a:p>
            <a:r>
              <a:rPr lang="en-US" sz="2000" dirty="0"/>
              <a:t>PbI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err="1">
                <a:sym typeface="Wingdings" charset="2"/>
              </a:rPr>
              <a:t></a:t>
            </a:r>
            <a:r>
              <a:rPr lang="en-US" sz="2000" dirty="0">
                <a:sym typeface="Wingdings" charset="2"/>
              </a:rPr>
              <a:t> </a:t>
            </a:r>
            <a:r>
              <a:rPr lang="en-US" sz="2000" dirty="0" err="1">
                <a:sym typeface="Wingdings" charset="2"/>
              </a:rPr>
              <a:t>Pb</a:t>
            </a:r>
            <a:r>
              <a:rPr lang="en-US" sz="2000" dirty="0">
                <a:sym typeface="Wingdings" charset="2"/>
              </a:rPr>
              <a:t> + I</a:t>
            </a:r>
            <a:r>
              <a:rPr lang="en-US" sz="2000" baseline="-25000" dirty="0">
                <a:sym typeface="Wingdings" charset="2"/>
              </a:rPr>
              <a:t>2</a:t>
            </a:r>
            <a:r>
              <a:rPr lang="en-US" sz="2000" dirty="0">
                <a:sym typeface="Wingdings" charset="2"/>
              </a:rPr>
              <a:t> (already balanced)</a:t>
            </a:r>
          </a:p>
          <a:p>
            <a:endParaRPr lang="en-US" sz="2000" dirty="0">
              <a:sym typeface="Wingdings" charset="2"/>
            </a:endParaRPr>
          </a:p>
          <a:p>
            <a:r>
              <a:rPr lang="en-US" sz="2000" dirty="0">
                <a:sym typeface="Wingdings" charset="2"/>
              </a:rPr>
              <a:t>NH</a:t>
            </a:r>
            <a:r>
              <a:rPr lang="en-US" sz="2000" baseline="-25000" dirty="0">
                <a:sym typeface="Wingdings" charset="2"/>
              </a:rPr>
              <a:t>3</a:t>
            </a:r>
            <a:r>
              <a:rPr lang="en-US" sz="2000" dirty="0">
                <a:sym typeface="Wingdings" charset="2"/>
              </a:rPr>
              <a:t> </a:t>
            </a:r>
            <a:r>
              <a:rPr lang="en-US" sz="2000" dirty="0" err="1">
                <a:sym typeface="Wingdings" charset="2"/>
              </a:rPr>
              <a:t></a:t>
            </a:r>
            <a:r>
              <a:rPr lang="en-US" sz="2000" dirty="0">
                <a:sym typeface="Wingdings" charset="2"/>
              </a:rPr>
              <a:t> ?</a:t>
            </a:r>
          </a:p>
          <a:p>
            <a:r>
              <a:rPr lang="en-US" sz="2000" dirty="0">
                <a:sym typeface="Wingdings" charset="2"/>
              </a:rPr>
              <a:t>NH</a:t>
            </a:r>
            <a:r>
              <a:rPr lang="en-US" sz="2000" baseline="-25000" dirty="0">
                <a:sym typeface="Wingdings" charset="2"/>
              </a:rPr>
              <a:t>3</a:t>
            </a:r>
            <a:r>
              <a:rPr lang="en-US" sz="2000" dirty="0">
                <a:sym typeface="Wingdings" charset="2"/>
              </a:rPr>
              <a:t> </a:t>
            </a:r>
            <a:r>
              <a:rPr lang="en-US" sz="2000" dirty="0" err="1">
                <a:sym typeface="Wingdings" charset="2"/>
              </a:rPr>
              <a:t></a:t>
            </a:r>
            <a:r>
              <a:rPr lang="en-US" sz="2000" dirty="0">
                <a:sym typeface="Wingdings" charset="2"/>
              </a:rPr>
              <a:t> N</a:t>
            </a:r>
            <a:r>
              <a:rPr lang="en-US" sz="2000" baseline="-25000" dirty="0">
                <a:sym typeface="Wingdings" charset="2"/>
              </a:rPr>
              <a:t>2</a:t>
            </a:r>
            <a:r>
              <a:rPr lang="en-US" sz="2000" dirty="0">
                <a:sym typeface="Wingdings" charset="2"/>
              </a:rPr>
              <a:t> + H</a:t>
            </a:r>
            <a:r>
              <a:rPr lang="en-US" sz="2000" baseline="-25000" dirty="0">
                <a:sym typeface="Wingdings" charset="2"/>
              </a:rPr>
              <a:t>2</a:t>
            </a:r>
            <a:endParaRPr lang="en-US" sz="2000" dirty="0">
              <a:sym typeface="Wingdings" charset="2"/>
            </a:endParaRPr>
          </a:p>
          <a:p>
            <a:r>
              <a:rPr lang="en-US" sz="2000" i="1" dirty="0">
                <a:sym typeface="Wingdings" charset="2"/>
              </a:rPr>
              <a:t>2</a:t>
            </a:r>
            <a:r>
              <a:rPr lang="en-US" sz="2000" dirty="0">
                <a:sym typeface="Wingdings" charset="2"/>
              </a:rPr>
              <a:t> NH</a:t>
            </a:r>
            <a:r>
              <a:rPr lang="en-US" sz="2000" baseline="-25000" dirty="0">
                <a:sym typeface="Wingdings" charset="2"/>
              </a:rPr>
              <a:t>3</a:t>
            </a:r>
            <a:r>
              <a:rPr lang="en-US" sz="2000" dirty="0">
                <a:sym typeface="Wingdings" charset="2"/>
              </a:rPr>
              <a:t> </a:t>
            </a:r>
            <a:r>
              <a:rPr lang="en-US" sz="2000" dirty="0" err="1">
                <a:sym typeface="Wingdings" charset="2"/>
              </a:rPr>
              <a:t></a:t>
            </a:r>
            <a:r>
              <a:rPr lang="en-US" sz="2000" dirty="0">
                <a:sym typeface="Wingdings" charset="2"/>
              </a:rPr>
              <a:t> N</a:t>
            </a:r>
            <a:r>
              <a:rPr lang="en-US" sz="2000" baseline="-25000" dirty="0">
                <a:sym typeface="Wingdings" charset="2"/>
              </a:rPr>
              <a:t>2</a:t>
            </a:r>
            <a:r>
              <a:rPr lang="en-US" sz="2000" dirty="0">
                <a:sym typeface="Wingdings" charset="2"/>
              </a:rPr>
              <a:t> + </a:t>
            </a:r>
            <a:r>
              <a:rPr lang="en-US" sz="2000" i="1" dirty="0">
                <a:sym typeface="Wingdings" charset="2"/>
              </a:rPr>
              <a:t>3</a:t>
            </a:r>
            <a:r>
              <a:rPr lang="en-US" sz="2000" dirty="0">
                <a:sym typeface="Wingdings" charset="2"/>
              </a:rPr>
              <a:t> H</a:t>
            </a:r>
            <a:r>
              <a:rPr lang="en-US" sz="2000" baseline="-25000" dirty="0">
                <a:sym typeface="Wingdings" charset="2"/>
              </a:rPr>
              <a:t>2</a:t>
            </a:r>
            <a:endParaRPr lang="en-US" sz="2000" i="1" dirty="0">
              <a:sym typeface="Wingdings" charset="2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/>
              <a:t>Li</a:t>
            </a:r>
            <a:r>
              <a:rPr lang="en-US" sz="2000" baseline="-25000"/>
              <a:t>2</a:t>
            </a:r>
            <a:r>
              <a:rPr lang="en-US" sz="2000"/>
              <a:t>S </a:t>
            </a:r>
            <a:r>
              <a:rPr lang="en-US" sz="2000">
                <a:sym typeface="Wingdings" charset="2"/>
              </a:rPr>
              <a:t> ?</a:t>
            </a:r>
          </a:p>
          <a:p>
            <a:r>
              <a:rPr lang="en-US" sz="2000">
                <a:sym typeface="Wingdings" charset="2"/>
              </a:rPr>
              <a:t>Li</a:t>
            </a:r>
            <a:r>
              <a:rPr lang="en-US" sz="2000" baseline="-25000">
                <a:sym typeface="Wingdings" charset="2"/>
              </a:rPr>
              <a:t>2</a:t>
            </a:r>
            <a:r>
              <a:rPr lang="en-US" sz="2000">
                <a:sym typeface="Wingdings" charset="2"/>
              </a:rPr>
              <a:t>S  Li + S</a:t>
            </a:r>
          </a:p>
          <a:p>
            <a:r>
              <a:rPr lang="en-US" sz="2000">
                <a:sym typeface="Wingdings" charset="2"/>
              </a:rPr>
              <a:t>Li</a:t>
            </a:r>
            <a:r>
              <a:rPr lang="en-US" sz="2000" baseline="-25000">
                <a:sym typeface="Wingdings" charset="2"/>
              </a:rPr>
              <a:t>2</a:t>
            </a:r>
            <a:r>
              <a:rPr lang="en-US" sz="2000">
                <a:sym typeface="Wingdings" charset="2"/>
              </a:rPr>
              <a:t>S  </a:t>
            </a:r>
            <a:r>
              <a:rPr lang="en-US" sz="2000" i="1">
                <a:sym typeface="Wingdings" charset="2"/>
              </a:rPr>
              <a:t>2 </a:t>
            </a:r>
            <a:r>
              <a:rPr lang="en-US" sz="2000">
                <a:sym typeface="Wingdings" charset="2"/>
              </a:rPr>
              <a:t> Li + S</a:t>
            </a:r>
          </a:p>
          <a:p>
            <a:endParaRPr lang="en-US" sz="2000">
              <a:sym typeface="Wingdings" charset="2"/>
            </a:endParaRPr>
          </a:p>
          <a:p>
            <a:r>
              <a:rPr lang="en-US" sz="2000">
                <a:sym typeface="Wingdings" charset="2"/>
              </a:rPr>
              <a:t>AlF</a:t>
            </a:r>
            <a:r>
              <a:rPr lang="en-US" sz="2000" baseline="-25000">
                <a:sym typeface="Wingdings" charset="2"/>
              </a:rPr>
              <a:t>3</a:t>
            </a:r>
            <a:r>
              <a:rPr lang="en-US" sz="2000">
                <a:sym typeface="Wingdings" charset="2"/>
              </a:rPr>
              <a:t>  ?</a:t>
            </a:r>
          </a:p>
          <a:p>
            <a:r>
              <a:rPr lang="en-US" sz="2000">
                <a:sym typeface="Wingdings" charset="2"/>
              </a:rPr>
              <a:t>AlF</a:t>
            </a:r>
            <a:r>
              <a:rPr lang="en-US" sz="2000" baseline="-25000">
                <a:sym typeface="Wingdings" charset="2"/>
              </a:rPr>
              <a:t>3</a:t>
            </a:r>
            <a:r>
              <a:rPr lang="en-US" sz="2000">
                <a:sym typeface="Wingdings" charset="2"/>
              </a:rPr>
              <a:t>  Al + F</a:t>
            </a:r>
            <a:r>
              <a:rPr lang="en-US" sz="2000" baseline="-25000">
                <a:sym typeface="Wingdings" charset="2"/>
              </a:rPr>
              <a:t>2</a:t>
            </a:r>
          </a:p>
          <a:p>
            <a:r>
              <a:rPr lang="en-US" sz="2000" i="1">
                <a:sym typeface="Wingdings" charset="2"/>
              </a:rPr>
              <a:t>2</a:t>
            </a:r>
            <a:r>
              <a:rPr lang="en-US" sz="2000">
                <a:sym typeface="Wingdings" charset="2"/>
              </a:rPr>
              <a:t>AlF</a:t>
            </a:r>
            <a:r>
              <a:rPr lang="en-US" sz="2000" baseline="-25000">
                <a:sym typeface="Wingdings" charset="2"/>
              </a:rPr>
              <a:t>3</a:t>
            </a:r>
            <a:r>
              <a:rPr lang="en-US" sz="2000">
                <a:sym typeface="Wingdings" charset="2"/>
              </a:rPr>
              <a:t>  </a:t>
            </a:r>
            <a:r>
              <a:rPr lang="en-US" sz="2000" i="1">
                <a:sym typeface="Wingdings" charset="2"/>
              </a:rPr>
              <a:t>2</a:t>
            </a:r>
            <a:r>
              <a:rPr lang="en-US" sz="2000">
                <a:sym typeface="Wingdings" charset="2"/>
              </a:rPr>
              <a:t>Al + </a:t>
            </a:r>
            <a:r>
              <a:rPr lang="en-US" sz="2000" i="1">
                <a:sym typeface="Wingdings" charset="2"/>
              </a:rPr>
              <a:t>3</a:t>
            </a:r>
            <a:r>
              <a:rPr lang="en-US" sz="2000">
                <a:sym typeface="Wingdings" charset="2"/>
              </a:rPr>
              <a:t>F</a:t>
            </a:r>
            <a:r>
              <a:rPr lang="en-US" sz="2000" baseline="-25000">
                <a:sym typeface="Wingdings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Synthesis/Decomposition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some practice!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Activity Series</a:t>
            </a:r>
          </a:p>
          <a:p>
            <a:pPr lvl="1"/>
            <a:r>
              <a:rPr lang="en-US" dirty="0" smtClean="0"/>
              <a:t>What would happen when these mixtures were made?</a:t>
            </a:r>
          </a:p>
          <a:p>
            <a:pPr lvl="1"/>
            <a:r>
              <a:rPr lang="en-US" dirty="0" smtClean="0"/>
              <a:t>Zn + CuCl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smtClean="0">
                <a:sym typeface="Wingdings"/>
              </a:rPr>
              <a:t>Cu + ZnCl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smtClean="0">
                <a:sym typeface="Wingdings"/>
              </a:rPr>
              <a:t>Ag + MgBr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smtClean="0">
                <a:sym typeface="Wingdings"/>
              </a:rPr>
              <a:t>Mg + </a:t>
            </a:r>
            <a:r>
              <a:rPr lang="en-US" dirty="0" err="1" smtClean="0">
                <a:sym typeface="Wingdings"/>
              </a:rPr>
              <a:t>AgBr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4754253"/>
            <a:ext cx="7824787" cy="20618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Explain what the chemistry teacher WANTED </a:t>
            </a:r>
            <a:r>
              <a:rPr lang="en-US" dirty="0" err="1" smtClean="0"/>
              <a:t>Baldo</a:t>
            </a:r>
            <a:r>
              <a:rPr lang="en-US" dirty="0" smtClean="0"/>
              <a:t> to say—why didn’t the silver dollar dissolve? (What element do acids start with?</a:t>
            </a:r>
            <a:r>
              <a:rPr lang="en-US" dirty="0" smtClean="0"/>
              <a:t>)</a:t>
            </a:r>
          </a:p>
          <a:p>
            <a:r>
              <a:rPr lang="en-US" dirty="0" smtClean="0"/>
              <a:t>HW: Finish Lab Questions</a:t>
            </a:r>
            <a:endParaRPr lang="en-US" dirty="0" smtClean="0"/>
          </a:p>
          <a:p>
            <a:r>
              <a:rPr lang="en-US" sz="1600" dirty="0" err="1" smtClean="0"/>
              <a:t>Baldo</a:t>
            </a:r>
            <a:r>
              <a:rPr lang="en-US" sz="1600" dirty="0" smtClean="0"/>
              <a:t> Comic Strip; October 19, 2006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931005"/>
            <a:ext cx="9144000" cy="2865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50620"/>
            <a:ext cx="7824787" cy="451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Classify reactions by type and predict the products of simple:</a:t>
            </a:r>
          </a:p>
          <a:p>
            <a:pPr lvl="2"/>
            <a:r>
              <a:rPr lang="en-US" dirty="0" smtClean="0"/>
              <a:t>Synthesis</a:t>
            </a:r>
          </a:p>
          <a:p>
            <a:pPr lvl="2"/>
            <a:r>
              <a:rPr lang="en-US" dirty="0" smtClean="0"/>
              <a:t>Decomposition</a:t>
            </a:r>
          </a:p>
          <a:p>
            <a:pPr lvl="2"/>
            <a:r>
              <a:rPr lang="en-US" dirty="0" smtClean="0"/>
              <a:t>Single Replacement</a:t>
            </a:r>
          </a:p>
          <a:p>
            <a:pPr lvl="2"/>
            <a:r>
              <a:rPr lang="en-US" dirty="0" smtClean="0"/>
              <a:t>Double Replacement</a:t>
            </a:r>
          </a:p>
          <a:p>
            <a:pPr lvl="2"/>
            <a:r>
              <a:rPr lang="en-US" dirty="0" smtClean="0"/>
              <a:t>Combustion</a:t>
            </a:r>
          </a:p>
          <a:p>
            <a:pPr lvl="1"/>
            <a:r>
              <a:rPr lang="en-US" dirty="0" smtClean="0"/>
              <a:t>reactions</a:t>
            </a:r>
          </a:p>
          <a:p>
            <a:r>
              <a:rPr lang="en-US" dirty="0" smtClean="0"/>
              <a:t>NOTE: Let Ms. Bloedorn know if you are interested in going to the Howard County STEM Fair (or other STEM Fairs)!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Double Replacement Reaction Lab</a:t>
            </a:r>
            <a:endParaRPr lang="en-US" dirty="0" smtClean="0"/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Predicting Products and States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Goggles, Aprons and Closed Toe Shoes must be worn to </a:t>
            </a:r>
            <a:r>
              <a:rPr lang="en-US" dirty="0" smtClean="0"/>
              <a:t>participate</a:t>
            </a:r>
          </a:p>
          <a:p>
            <a:r>
              <a:rPr lang="en-US" dirty="0" smtClean="0"/>
              <a:t>Place a white piece of paper under the </a:t>
            </a:r>
            <a:r>
              <a:rPr lang="en-US" dirty="0" smtClean="0"/>
              <a:t>tray</a:t>
            </a:r>
          </a:p>
          <a:p>
            <a:r>
              <a:rPr lang="en-US" dirty="0" smtClean="0"/>
              <a:t>Dispose of silver compounds into waste </a:t>
            </a:r>
            <a:r>
              <a:rPr lang="en-US" dirty="0" smtClean="0"/>
              <a:t>beaker</a:t>
            </a:r>
          </a:p>
          <a:p>
            <a:r>
              <a:rPr lang="en-US" dirty="0" smtClean="0"/>
              <a:t>Rinse the tray in the sink and leave it upside down to dry when finished.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Directions/Safety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get done on Friday?  Is there HW to review?  Shall we!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Synthesis Reactions:</a:t>
            </a:r>
            <a:br>
              <a:rPr lang="en-US" sz="4000"/>
            </a:br>
            <a:r>
              <a:rPr lang="en-US" sz="4000"/>
              <a:t>A + B </a:t>
            </a:r>
            <a:r>
              <a:rPr lang="en-US" sz="4000">
                <a:sym typeface="Wingdings" charset="2"/>
              </a:rPr>
              <a:t> AB</a:t>
            </a:r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0930"/>
            <a:ext cx="8534400" cy="4679586"/>
          </a:xfrm>
        </p:spPr>
        <p:txBody>
          <a:bodyPr/>
          <a:lstStyle/>
          <a:p>
            <a:r>
              <a:rPr lang="en-US" sz="2800" dirty="0"/>
              <a:t>Element + Element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>
                <a:sym typeface="Wingdings" charset="2"/>
              </a:rPr>
              <a:t>Compound</a:t>
            </a:r>
            <a:endParaRPr lang="en-US" sz="2800" smtClean="0">
              <a:sym typeface="Wingdings" charset="2"/>
            </a:endParaRPr>
          </a:p>
          <a:p>
            <a:r>
              <a:rPr lang="en-US" sz="2800" smtClean="0"/>
              <a:t>To </a:t>
            </a:r>
            <a:r>
              <a:rPr lang="en-US" sz="2800" dirty="0"/>
              <a:t>predict the products of a synthesis reaction, just cross the charges of the elements</a:t>
            </a:r>
          </a:p>
          <a:p>
            <a:r>
              <a:rPr lang="en-US" sz="2800" dirty="0"/>
              <a:t>Example:</a:t>
            </a:r>
          </a:p>
          <a:p>
            <a:pPr lvl="1"/>
            <a:r>
              <a:rPr lang="en-US" sz="2400" dirty="0"/>
              <a:t>Li + Br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?</a:t>
            </a:r>
          </a:p>
          <a:p>
            <a:pPr lvl="1"/>
            <a:r>
              <a:rPr lang="en-US" sz="2400" dirty="0"/>
              <a:t>Li + Br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 err="1">
                <a:sym typeface="Wingdings" charset="2"/>
              </a:rPr>
              <a:t>LiBr</a:t>
            </a:r>
            <a:endParaRPr lang="en-US" sz="2400" dirty="0">
              <a:sym typeface="Wingdings" charset="2"/>
            </a:endParaRPr>
          </a:p>
          <a:p>
            <a:pPr lvl="1"/>
            <a:r>
              <a:rPr lang="en-US" sz="2400" i="1" dirty="0"/>
              <a:t>2</a:t>
            </a:r>
            <a:r>
              <a:rPr lang="en-US" sz="2400" dirty="0"/>
              <a:t>Li + Br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i="1" dirty="0">
                <a:sym typeface="Wingdings" charset="2"/>
              </a:rPr>
              <a:t>2</a:t>
            </a:r>
            <a:r>
              <a:rPr lang="en-US" sz="2400" dirty="0">
                <a:sym typeface="Wingdings" charset="2"/>
              </a:rPr>
              <a:t>LiBr (balanced)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Synthesis:</a:t>
            </a:r>
          </a:p>
          <a:p>
            <a:pPr lvl="1"/>
            <a:r>
              <a:rPr lang="en-US" dirty="0"/>
              <a:t>Mg (</a:t>
            </a:r>
            <a:r>
              <a:rPr lang="en-US" dirty="0" err="1"/>
              <a:t>s</a:t>
            </a:r>
            <a:r>
              <a:rPr lang="en-US" dirty="0"/>
              <a:t>) + O</a:t>
            </a:r>
            <a:r>
              <a:rPr lang="en-US" baseline="-25000" dirty="0"/>
              <a:t>2</a:t>
            </a:r>
            <a:r>
              <a:rPr lang="en-US" dirty="0"/>
              <a:t>(g)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?</a:t>
            </a:r>
          </a:p>
          <a:p>
            <a:pPr lvl="1"/>
            <a:r>
              <a:rPr lang="en-US" dirty="0" smtClean="0">
                <a:sym typeface="Wingdings" charset="2"/>
              </a:rPr>
              <a:t>triangle </a:t>
            </a:r>
            <a:r>
              <a:rPr lang="en-US" dirty="0">
                <a:sym typeface="Wingdings" charset="2"/>
              </a:rPr>
              <a:t>above </a:t>
            </a:r>
            <a:r>
              <a:rPr lang="en-US" dirty="0" smtClean="0">
                <a:sym typeface="Wingdings" charset="2"/>
              </a:rPr>
              <a:t>arrow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Synthesis Practice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0620"/>
            <a:ext cx="8534400" cy="45787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Mg + N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Mg + N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Mg</a:t>
            </a:r>
            <a:r>
              <a:rPr lang="en-US" sz="2800" baseline="-25000" dirty="0">
                <a:sym typeface="Wingdings" charset="2"/>
              </a:rPr>
              <a:t>3</a:t>
            </a:r>
            <a:r>
              <a:rPr lang="en-US" sz="2800" dirty="0">
                <a:sym typeface="Wingdings" charset="2"/>
              </a:rPr>
              <a:t>N</a:t>
            </a:r>
            <a:r>
              <a:rPr lang="en-US" sz="2800" baseline="-25000" dirty="0">
                <a:sym typeface="Wingdings" charset="2"/>
              </a:rPr>
              <a:t>2</a:t>
            </a:r>
            <a:endParaRPr 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r>
              <a:rPr lang="en-US" sz="2800" i="1" dirty="0"/>
              <a:t>3</a:t>
            </a:r>
            <a:r>
              <a:rPr lang="en-US" sz="2800" dirty="0"/>
              <a:t>Mg + N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Mg</a:t>
            </a:r>
            <a:r>
              <a:rPr lang="en-US" sz="2800" baseline="-25000" dirty="0">
                <a:sym typeface="Wingdings" charset="2"/>
              </a:rPr>
              <a:t>3</a:t>
            </a:r>
            <a:r>
              <a:rPr lang="en-US" sz="2800" dirty="0">
                <a:sym typeface="Wingdings" charset="2"/>
              </a:rPr>
              <a:t>N</a:t>
            </a:r>
            <a:r>
              <a:rPr lang="en-US" sz="2800" baseline="-25000" dirty="0">
                <a:sym typeface="Wingdings" charset="2"/>
              </a:rPr>
              <a:t>2</a:t>
            </a:r>
            <a:endParaRPr 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endParaRPr 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sym typeface="Wingdings" charset="2"/>
              </a:rPr>
              <a:t>Mn</a:t>
            </a:r>
            <a:r>
              <a:rPr lang="en-US" sz="2800" dirty="0">
                <a:sym typeface="Wingdings" charset="2"/>
              </a:rPr>
              <a:t> + Cl</a:t>
            </a:r>
            <a:r>
              <a:rPr lang="en-US" sz="2800" baseline="-25000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? (Use Mn</a:t>
            </a:r>
            <a:r>
              <a:rPr lang="en-US" sz="2800" baseline="30000" dirty="0">
                <a:sym typeface="Wingdings" charset="2"/>
              </a:rPr>
              <a:t>2+</a:t>
            </a:r>
            <a:r>
              <a:rPr lang="en-US" sz="2800" dirty="0">
                <a:sym typeface="Wingdings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ym typeface="Wingdings" charset="2"/>
              </a:rPr>
              <a:t>Mn</a:t>
            </a:r>
            <a:r>
              <a:rPr lang="en-US" sz="2800" dirty="0">
                <a:sym typeface="Wingdings" charset="2"/>
              </a:rPr>
              <a:t> + Cl</a:t>
            </a:r>
            <a:r>
              <a:rPr lang="en-US" sz="2800" baseline="-25000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MnCl</a:t>
            </a:r>
            <a:r>
              <a:rPr lang="en-US" sz="2800" baseline="-25000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 (already balanced)</a:t>
            </a:r>
          </a:p>
          <a:p>
            <a:pPr>
              <a:lnSpc>
                <a:spcPct val="90000"/>
              </a:lnSpc>
            </a:pPr>
            <a:endParaRPr lang="en-US" sz="2800" dirty="0">
              <a:sym typeface="Wingdings" charset="2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K + O</a:t>
            </a:r>
            <a:r>
              <a:rPr lang="en-US" sz="2800" baseline="-25000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K + O</a:t>
            </a:r>
            <a:r>
              <a:rPr lang="en-US" sz="2800" baseline="-25000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K</a:t>
            </a:r>
            <a:r>
              <a:rPr lang="en-US" sz="2800" baseline="-25000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O</a:t>
            </a:r>
          </a:p>
          <a:p>
            <a:pPr>
              <a:lnSpc>
                <a:spcPct val="90000"/>
              </a:lnSpc>
            </a:pPr>
            <a:r>
              <a:rPr lang="en-US" sz="2800" i="1" dirty="0">
                <a:sym typeface="Wingdings" charset="2"/>
              </a:rPr>
              <a:t>4</a:t>
            </a:r>
            <a:r>
              <a:rPr lang="en-US" sz="2800" dirty="0">
                <a:sym typeface="Wingdings" charset="2"/>
              </a:rPr>
              <a:t>K + O</a:t>
            </a:r>
            <a:r>
              <a:rPr lang="en-US" sz="2800" baseline="-25000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K</a:t>
            </a:r>
            <a:r>
              <a:rPr lang="en-US" sz="2800" baseline="-25000" dirty="0">
                <a:sym typeface="Wingdings" charset="2"/>
              </a:rPr>
              <a:t>2</a:t>
            </a:r>
            <a:r>
              <a:rPr lang="en-US" sz="2800" dirty="0">
                <a:sym typeface="Wingdings" charset="2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245</TotalTime>
  <Words>570</Words>
  <Application>Microsoft Macintosh PowerPoint</Application>
  <PresentationFormat>On-screen Show (4:3)</PresentationFormat>
  <Paragraphs>100</Paragraphs>
  <Slides>15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Better</vt:lpstr>
      <vt:lpstr>Predicting Products:  Synthesis and Decomposition</vt:lpstr>
      <vt:lpstr>Drill</vt:lpstr>
      <vt:lpstr>Objectives</vt:lpstr>
      <vt:lpstr>Double Replacement Reaction Lab</vt:lpstr>
      <vt:lpstr>Directions/Safety</vt:lpstr>
      <vt:lpstr>HW Review?</vt:lpstr>
      <vt:lpstr>Synthesis Reactions: A + B  AB</vt:lpstr>
      <vt:lpstr>Slide 8</vt:lpstr>
      <vt:lpstr>Synthesis Practice</vt:lpstr>
      <vt:lpstr>Decomposition Reactions AB  A + B</vt:lpstr>
      <vt:lpstr>More Complex Decomp</vt:lpstr>
      <vt:lpstr>Slide 12</vt:lpstr>
      <vt:lpstr>Decomposition Practice</vt:lpstr>
      <vt:lpstr>Synthesis/Decomposition Practice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Products:  Synthesis and Decomposition</dc:title>
  <dc:creator>Howard County Administrator</dc:creator>
  <cp:lastModifiedBy>Howard County Administrator</cp:lastModifiedBy>
  <cp:revision>4</cp:revision>
  <dcterms:created xsi:type="dcterms:W3CDTF">2015-02-23T14:01:33Z</dcterms:created>
  <dcterms:modified xsi:type="dcterms:W3CDTF">2015-02-23T17:31:47Z</dcterms:modified>
</cp:coreProperties>
</file>