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1" r:id="rId5"/>
    <p:sldId id="258" r:id="rId6"/>
    <p:sldId id="260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clrMode="bw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693BC-4911-2F4E-BF20-8F28CA085171}" type="datetimeFigureOut">
              <a:rPr lang="en-US" smtClean="0"/>
              <a:t>2/18/15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58ADD-2657-5341-AA41-32377B6CBB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081D6-F393-9944-B7D2-7509BD2F4EDC}" type="datetimeFigureOut">
              <a:rPr lang="en-US" smtClean="0"/>
              <a:t>2/18/15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BBD78-EA69-5349-B188-F45FC034D2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34A567-4612-4642-A251-E3D7A5B0EF11}" type="slidenum">
              <a:rPr lang="en-US"/>
              <a:pPr/>
              <a:t>5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4A7D3C-5FF7-6543-9958-D72F8C206A73}" type="slidenum">
              <a:rPr lang="en-US"/>
              <a:pPr/>
              <a:t>6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763-0B9D-1F45-8904-CFC5CC362372}" type="datetimeFigureOut">
              <a:rPr lang="en-US" smtClean="0"/>
              <a:t>2/18/15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DAB6B86D-33CE-BF4B-83E1-4D0F91FCEF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763-0B9D-1F45-8904-CFC5CC362372}" type="datetimeFigureOut">
              <a:rPr lang="en-US" smtClean="0"/>
              <a:t>2/18/15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6B86D-33CE-BF4B-83E1-4D0F91FCE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763-0B9D-1F45-8904-CFC5CC362372}" type="datetimeFigureOut">
              <a:rPr lang="en-US" smtClean="0"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6B86D-33CE-BF4B-83E1-4D0F91FCE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763-0B9D-1F45-8904-CFC5CC362372}" type="datetimeFigureOut">
              <a:rPr lang="en-US" smtClean="0"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6B86D-33CE-BF4B-83E1-4D0F91FCEFA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763-0B9D-1F45-8904-CFC5CC362372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6B86D-33CE-BF4B-83E1-4D0F91FCE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763-0B9D-1F45-8904-CFC5CC362372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6B86D-33CE-BF4B-83E1-4D0F91FCEF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763-0B9D-1F45-8904-CFC5CC362372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6B86D-33CE-BF4B-83E1-4D0F91FCE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763-0B9D-1F45-8904-CFC5CC362372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DAB6B86D-33CE-BF4B-83E1-4D0F91FCEFA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763-0B9D-1F45-8904-CFC5CC362372}" type="datetimeFigureOut">
              <a:rPr lang="en-US" smtClean="0"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6B86D-33CE-BF4B-83E1-4D0F91FCE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763-0B9D-1F45-8904-CFC5CC362372}" type="datetimeFigureOut">
              <a:rPr lang="en-US" smtClean="0"/>
              <a:t>2/18/15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6B86D-33CE-BF4B-83E1-4D0F91FCEFA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763-0B9D-1F45-8904-CFC5CC362372}" type="datetimeFigureOut">
              <a:rPr lang="en-US" smtClean="0"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6B86D-33CE-BF4B-83E1-4D0F91FCEF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763-0B9D-1F45-8904-CFC5CC362372}" type="datetimeFigureOut">
              <a:rPr lang="en-US" smtClean="0"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6B86D-33CE-BF4B-83E1-4D0F91FCEF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763-0B9D-1F45-8904-CFC5CC362372}" type="datetimeFigureOut">
              <a:rPr lang="en-US" smtClean="0"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6B86D-33CE-BF4B-83E1-4D0F91FCEF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763-0B9D-1F45-8904-CFC5CC362372}" type="datetimeFigureOut">
              <a:rPr lang="en-US" smtClean="0"/>
              <a:t>2/18/15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6B86D-33CE-BF4B-83E1-4D0F91FCE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3" y="2286000"/>
            <a:ext cx="7824787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DD591763-0B9D-1F45-8904-CFC5CC362372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DAB6B86D-33CE-BF4B-83E1-4D0F91FCEF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Predicting Products: </a:t>
            </a:r>
            <a:br>
              <a:rPr lang="en-US" dirty="0" smtClean="0"/>
            </a:br>
            <a:r>
              <a:rPr lang="en-US" dirty="0" smtClean="0"/>
              <a:t>SR, DR, Solubility, Net Ionic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GT 2/19/15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Translate,</a:t>
            </a:r>
            <a:r>
              <a:rPr lang="en-US" dirty="0" smtClean="0"/>
              <a:t> predict the products, balance:</a:t>
            </a:r>
            <a:endParaRPr lang="en-US" dirty="0" smtClean="0"/>
          </a:p>
          <a:p>
            <a:pPr lvl="1"/>
            <a:r>
              <a:rPr lang="en-US" dirty="0" smtClean="0"/>
              <a:t>Lithium metal reacts with cobalt (II) chloride </a:t>
            </a:r>
            <a:r>
              <a:rPr lang="en-US" dirty="0" smtClean="0"/>
              <a:t>solution.  What are the products?</a:t>
            </a:r>
          </a:p>
          <a:p>
            <a:endParaRPr lang="en-US" dirty="0" smtClean="0"/>
          </a:p>
          <a:p>
            <a:r>
              <a:rPr lang="en-US" dirty="0" smtClean="0"/>
              <a:t>HW: Finish Double Replacement </a:t>
            </a:r>
            <a:r>
              <a:rPr lang="en-US" dirty="0" err="1" smtClean="0"/>
              <a:t>Rxns</a:t>
            </a:r>
            <a:r>
              <a:rPr lang="en-US" dirty="0" smtClean="0"/>
              <a:t> WS, if needed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050620"/>
            <a:ext cx="7824787" cy="4511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Classify reactions by type and predict the products of simple:</a:t>
            </a:r>
          </a:p>
          <a:p>
            <a:pPr lvl="2"/>
            <a:r>
              <a:rPr lang="en-US" dirty="0" smtClean="0"/>
              <a:t>Synthesis</a:t>
            </a:r>
          </a:p>
          <a:p>
            <a:pPr lvl="2"/>
            <a:r>
              <a:rPr lang="en-US" dirty="0" smtClean="0"/>
              <a:t>Decomposition</a:t>
            </a:r>
          </a:p>
          <a:p>
            <a:pPr lvl="2"/>
            <a:r>
              <a:rPr lang="en-US" dirty="0" smtClean="0"/>
              <a:t>Single Replacement</a:t>
            </a:r>
          </a:p>
          <a:p>
            <a:pPr lvl="2"/>
            <a:r>
              <a:rPr lang="en-US" dirty="0" smtClean="0"/>
              <a:t>Double Replacement</a:t>
            </a:r>
          </a:p>
          <a:p>
            <a:pPr lvl="2"/>
            <a:r>
              <a:rPr lang="en-US" dirty="0" smtClean="0"/>
              <a:t>Combustion</a:t>
            </a:r>
          </a:p>
          <a:p>
            <a:pPr lvl="1"/>
            <a:r>
              <a:rPr lang="en-US" dirty="0" smtClean="0"/>
              <a:t>reactions</a:t>
            </a:r>
          </a:p>
          <a:p>
            <a:r>
              <a:rPr lang="en-US" dirty="0" smtClean="0"/>
              <a:t>NOTE: Let Ms. Bloedorn know if you are interested in going to the Howard County STEM Fair (or other STEM Fairs)!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HW/SR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put some equations on the boards!!!</a:t>
            </a:r>
          </a:p>
          <a:p>
            <a:pPr lvl="1"/>
            <a:r>
              <a:rPr lang="en-US" dirty="0" smtClean="0"/>
              <a:t>Single Replacement WS</a:t>
            </a:r>
          </a:p>
          <a:p>
            <a:pPr lvl="1"/>
            <a:r>
              <a:rPr lang="en-US" dirty="0" smtClean="0"/>
              <a:t>Activity Series WS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Double Replacement Reactions</a:t>
            </a:r>
            <a:br>
              <a:rPr lang="en-US" sz="3600" smtClean="0"/>
            </a:br>
            <a:r>
              <a:rPr lang="en-US" sz="3600" smtClean="0"/>
              <a:t>AB + CD </a:t>
            </a:r>
            <a:r>
              <a:rPr lang="en-US" sz="3600" smtClean="0">
                <a:sym typeface="Wingdings" charset="2"/>
              </a:rPr>
              <a:t> AD + CB</a:t>
            </a:r>
            <a:endParaRPr lang="en-US" sz="36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32821"/>
            <a:ext cx="8534400" cy="49059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Compound + Compound </a:t>
            </a:r>
            <a:r>
              <a:rPr lang="en-US" dirty="0" err="1" smtClean="0">
                <a:sym typeface="Wingdings" charset="2"/>
              </a:rPr>
              <a:t></a:t>
            </a:r>
            <a:r>
              <a:rPr lang="en-US" dirty="0" smtClean="0">
                <a:sym typeface="Wingdings" charset="2"/>
              </a:rPr>
              <a:t> 						New Compound + New Compound</a:t>
            </a:r>
          </a:p>
          <a:p>
            <a:r>
              <a:rPr lang="en-US" dirty="0" smtClean="0">
                <a:sym typeface="Wingdings" charset="2"/>
              </a:rPr>
              <a:t>These are always in </a:t>
            </a:r>
            <a:r>
              <a:rPr lang="en-US" b="1" dirty="0" smtClean="0">
                <a:sym typeface="Wingdings" charset="2"/>
              </a:rPr>
              <a:t>aqueous</a:t>
            </a:r>
            <a:r>
              <a:rPr lang="en-US" dirty="0" smtClean="0">
                <a:sym typeface="Wingdings" charset="2"/>
              </a:rPr>
              <a:t> solutions, and one product is either a solid precipitate, a gas, or a liquid (usually water).</a:t>
            </a:r>
            <a:endParaRPr lang="en-US" dirty="0" smtClean="0">
              <a:sym typeface="Wingdings" charset="2"/>
            </a:endParaRPr>
          </a:p>
          <a:p>
            <a:r>
              <a:rPr lang="en-US" dirty="0" smtClean="0">
                <a:sym typeface="Wingdings" charset="2"/>
              </a:rPr>
              <a:t>To predict, swap ion pairs and re-cross charges.</a:t>
            </a:r>
          </a:p>
          <a:p>
            <a:r>
              <a:rPr lang="en-US" dirty="0" smtClean="0">
                <a:sym typeface="Wingdings" charset="2"/>
              </a:rPr>
              <a:t>Check the </a:t>
            </a:r>
            <a:r>
              <a:rPr lang="en-US" b="1" dirty="0" smtClean="0">
                <a:sym typeface="Wingdings" charset="2"/>
              </a:rPr>
              <a:t>solubility chart </a:t>
            </a:r>
            <a:r>
              <a:rPr lang="en-US" dirty="0" smtClean="0">
                <a:sym typeface="Wingdings" charset="2"/>
              </a:rPr>
              <a:t>to see if anything precipitates</a:t>
            </a:r>
          </a:p>
          <a:p>
            <a:r>
              <a:rPr lang="en-US" dirty="0" smtClean="0">
                <a:sym typeface="Wingdings" charset="2"/>
              </a:rPr>
              <a:t>Example:</a:t>
            </a:r>
          </a:p>
          <a:p>
            <a:pPr lvl="1"/>
            <a:r>
              <a:rPr lang="en-US" dirty="0" smtClean="0"/>
              <a:t>Fe(OH)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 err="1" smtClean="0">
                <a:sym typeface="Wingdings" charset="2"/>
              </a:rPr>
              <a:t></a:t>
            </a:r>
            <a:r>
              <a:rPr lang="en-US" dirty="0" smtClean="0">
                <a:sym typeface="Wingdings" charset="2"/>
              </a:rPr>
              <a:t> ?</a:t>
            </a:r>
          </a:p>
          <a:p>
            <a:pPr lvl="1"/>
            <a:r>
              <a:rPr lang="en-US" dirty="0" smtClean="0"/>
              <a:t>Fe(OH)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 err="1" smtClean="0">
                <a:sym typeface="Wingdings" charset="2"/>
              </a:rPr>
              <a:t></a:t>
            </a:r>
            <a:r>
              <a:rPr lang="en-US" dirty="0" smtClean="0">
                <a:sym typeface="Wingdings" charset="2"/>
              </a:rPr>
              <a:t> FeSO</a:t>
            </a:r>
            <a:r>
              <a:rPr lang="en-US" baseline="-25000" dirty="0" smtClean="0">
                <a:sym typeface="Wingdings" charset="2"/>
              </a:rPr>
              <a:t>4</a:t>
            </a:r>
            <a:r>
              <a:rPr lang="en-US" dirty="0" smtClean="0">
                <a:sym typeface="Wingdings" charset="2"/>
              </a:rPr>
              <a:t> + HOH (H</a:t>
            </a:r>
            <a:r>
              <a:rPr lang="en-US" baseline="-25000" dirty="0" smtClean="0">
                <a:sym typeface="Wingdings" charset="2"/>
              </a:rPr>
              <a:t>2</a:t>
            </a:r>
            <a:r>
              <a:rPr lang="en-US" dirty="0" smtClean="0">
                <a:sym typeface="Wingdings" charset="2"/>
              </a:rPr>
              <a:t>O)</a:t>
            </a:r>
          </a:p>
          <a:p>
            <a:pPr lvl="1"/>
            <a:r>
              <a:rPr lang="en-US" dirty="0" smtClean="0"/>
              <a:t>Fe(OH)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 err="1" smtClean="0">
                <a:sym typeface="Wingdings" charset="2"/>
              </a:rPr>
              <a:t></a:t>
            </a:r>
            <a:r>
              <a:rPr lang="en-US" dirty="0" smtClean="0">
                <a:sym typeface="Wingdings" charset="2"/>
              </a:rPr>
              <a:t> FeSO</a:t>
            </a:r>
            <a:r>
              <a:rPr lang="en-US" baseline="-25000" dirty="0" smtClean="0">
                <a:sym typeface="Wingdings" charset="2"/>
              </a:rPr>
              <a:t>4</a:t>
            </a:r>
            <a:r>
              <a:rPr lang="en-US" dirty="0" smtClean="0">
                <a:sym typeface="Wingdings" charset="2"/>
              </a:rPr>
              <a:t> + </a:t>
            </a:r>
            <a:r>
              <a:rPr lang="en-US" i="1" dirty="0" smtClean="0">
                <a:sym typeface="Wingdings" charset="2"/>
              </a:rPr>
              <a:t>2</a:t>
            </a:r>
            <a:r>
              <a:rPr lang="en-US" dirty="0" smtClean="0">
                <a:sym typeface="Wingdings" charset="2"/>
              </a:rPr>
              <a:t> H</a:t>
            </a:r>
            <a:r>
              <a:rPr lang="en-US" baseline="-25000" dirty="0" smtClean="0">
                <a:sym typeface="Wingdings" charset="2"/>
              </a:rPr>
              <a:t>2</a:t>
            </a:r>
            <a:r>
              <a:rPr lang="en-US" dirty="0" smtClean="0">
                <a:sym typeface="Wingdings" charset="2"/>
              </a:rPr>
              <a:t>O</a:t>
            </a:r>
            <a:endParaRPr lang="en-US" dirty="0">
              <a:sym typeface="Wingdings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Double Replacement Practice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AgNO</a:t>
            </a:r>
            <a:r>
              <a:rPr lang="en-US" baseline="-25000"/>
              <a:t>3</a:t>
            </a:r>
            <a:r>
              <a:rPr lang="en-US"/>
              <a:t> + CaCl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sym typeface="Wingdings" charset="2"/>
              </a:rPr>
              <a:t> ?</a:t>
            </a:r>
          </a:p>
          <a:p>
            <a:r>
              <a:rPr lang="en-US"/>
              <a:t>AgNO</a:t>
            </a:r>
            <a:r>
              <a:rPr lang="en-US" baseline="-25000"/>
              <a:t>3</a:t>
            </a:r>
            <a:r>
              <a:rPr lang="en-US"/>
              <a:t> + CaCl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sym typeface="Wingdings" charset="2"/>
              </a:rPr>
              <a:t> AgCl + Ca(NO</a:t>
            </a:r>
            <a:r>
              <a:rPr lang="en-US" baseline="-25000">
                <a:sym typeface="Wingdings" charset="2"/>
              </a:rPr>
              <a:t>3</a:t>
            </a:r>
            <a:r>
              <a:rPr lang="en-US">
                <a:sym typeface="Wingdings" charset="2"/>
              </a:rPr>
              <a:t>)</a:t>
            </a:r>
            <a:r>
              <a:rPr lang="en-US" baseline="-25000">
                <a:sym typeface="Wingdings" charset="2"/>
              </a:rPr>
              <a:t>2</a:t>
            </a:r>
          </a:p>
          <a:p>
            <a:r>
              <a:rPr lang="en-US" i="1"/>
              <a:t>2 </a:t>
            </a:r>
            <a:r>
              <a:rPr lang="en-US"/>
              <a:t>AgNO</a:t>
            </a:r>
            <a:r>
              <a:rPr lang="en-US" baseline="-25000"/>
              <a:t>3</a:t>
            </a:r>
            <a:r>
              <a:rPr lang="en-US"/>
              <a:t> + CaCl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sym typeface="Wingdings" charset="2"/>
              </a:rPr>
              <a:t> </a:t>
            </a:r>
            <a:r>
              <a:rPr lang="en-US" i="1">
                <a:sym typeface="Wingdings" charset="2"/>
              </a:rPr>
              <a:t>2 </a:t>
            </a:r>
            <a:r>
              <a:rPr lang="en-US">
                <a:sym typeface="Wingdings" charset="2"/>
              </a:rPr>
              <a:t>AgCl + Ca(NO</a:t>
            </a:r>
            <a:r>
              <a:rPr lang="en-US" baseline="-25000">
                <a:sym typeface="Wingdings" charset="2"/>
              </a:rPr>
              <a:t>3</a:t>
            </a:r>
            <a:r>
              <a:rPr lang="en-US">
                <a:sym typeface="Wingdings" charset="2"/>
              </a:rPr>
              <a:t>)</a:t>
            </a:r>
            <a:r>
              <a:rPr lang="en-US" baseline="-25000">
                <a:sym typeface="Wingdings" charset="2"/>
              </a:rPr>
              <a:t>2</a:t>
            </a:r>
          </a:p>
          <a:p>
            <a:endParaRPr lang="en-US" baseline="-25000">
              <a:sym typeface="Wingdings" charset="2"/>
            </a:endParaRPr>
          </a:p>
          <a:p>
            <a:r>
              <a:rPr lang="en-US">
                <a:sym typeface="Wingdings" charset="2"/>
              </a:rPr>
              <a:t>KI + PbCl</a:t>
            </a:r>
            <a:r>
              <a:rPr lang="en-US" baseline="-25000">
                <a:sym typeface="Wingdings" charset="2"/>
              </a:rPr>
              <a:t>2</a:t>
            </a:r>
            <a:r>
              <a:rPr lang="en-US">
                <a:sym typeface="Wingdings" charset="2"/>
              </a:rPr>
              <a:t>  ?</a:t>
            </a:r>
          </a:p>
          <a:p>
            <a:r>
              <a:rPr lang="en-US">
                <a:sym typeface="Wingdings" charset="2"/>
              </a:rPr>
              <a:t>KI + PbCl</a:t>
            </a:r>
            <a:r>
              <a:rPr lang="en-US" baseline="-25000">
                <a:sym typeface="Wingdings" charset="2"/>
              </a:rPr>
              <a:t>2</a:t>
            </a:r>
            <a:r>
              <a:rPr lang="en-US">
                <a:sym typeface="Wingdings" charset="2"/>
              </a:rPr>
              <a:t>  KCl + PbI</a:t>
            </a:r>
            <a:r>
              <a:rPr lang="en-US" baseline="-25000">
                <a:sym typeface="Wingdings" charset="2"/>
              </a:rPr>
              <a:t>2</a:t>
            </a:r>
          </a:p>
          <a:p>
            <a:r>
              <a:rPr lang="en-US" i="1">
                <a:sym typeface="Wingdings" charset="2"/>
              </a:rPr>
              <a:t>2 </a:t>
            </a:r>
            <a:r>
              <a:rPr lang="en-US">
                <a:sym typeface="Wingdings" charset="2"/>
              </a:rPr>
              <a:t>KI + PbCl</a:t>
            </a:r>
            <a:r>
              <a:rPr lang="en-US" baseline="-25000">
                <a:sym typeface="Wingdings" charset="2"/>
              </a:rPr>
              <a:t>2</a:t>
            </a:r>
            <a:r>
              <a:rPr lang="en-US">
                <a:sym typeface="Wingdings" charset="2"/>
              </a:rPr>
              <a:t>  </a:t>
            </a:r>
            <a:r>
              <a:rPr lang="en-US" i="1">
                <a:sym typeface="Wingdings" charset="2"/>
              </a:rPr>
              <a:t>2 </a:t>
            </a:r>
            <a:r>
              <a:rPr lang="en-US">
                <a:sym typeface="Wingdings" charset="2"/>
              </a:rPr>
              <a:t>KCl + PbI</a:t>
            </a:r>
            <a:r>
              <a:rPr lang="en-US" baseline="-25000">
                <a:sym typeface="Wingdings" charset="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practice with the solubility chart:</a:t>
            </a:r>
          </a:p>
          <a:p>
            <a:pPr lvl="1"/>
            <a:r>
              <a:rPr lang="en-US" dirty="0" smtClean="0"/>
              <a:t>Double Displacement Lab-Solubility WS</a:t>
            </a:r>
          </a:p>
          <a:p>
            <a:r>
              <a:rPr lang="en-US" dirty="0" smtClean="0"/>
              <a:t>Now, let’s predict the products</a:t>
            </a:r>
          </a:p>
          <a:p>
            <a:pPr lvl="1"/>
            <a:r>
              <a:rPr lang="en-US" dirty="0" smtClean="0"/>
              <a:t>Double Replacement Reactions WS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4754253"/>
            <a:ext cx="7824787" cy="2061875"/>
          </a:xfrm>
        </p:spPr>
        <p:txBody>
          <a:bodyPr>
            <a:normAutofit/>
          </a:bodyPr>
          <a:lstStyle/>
          <a:p>
            <a:r>
              <a:rPr lang="en-US" dirty="0" smtClean="0"/>
              <a:t>Explain what the chemistry teacher WANTED </a:t>
            </a:r>
            <a:r>
              <a:rPr lang="en-US" dirty="0" err="1" smtClean="0"/>
              <a:t>Baldo</a:t>
            </a:r>
            <a:r>
              <a:rPr lang="en-US" dirty="0" smtClean="0"/>
              <a:t> to say—why didn’t the silver dollar dissolve?</a:t>
            </a:r>
          </a:p>
          <a:p>
            <a:r>
              <a:rPr lang="en-US" sz="1600" dirty="0" err="1" smtClean="0"/>
              <a:t>Baldo</a:t>
            </a:r>
            <a:r>
              <a:rPr lang="en-US" sz="1600" dirty="0" smtClean="0"/>
              <a:t> Comic Strip; October 19, 2006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931005"/>
            <a:ext cx="9144000" cy="28651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tter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Better.thmx</Template>
  <TotalTime>228</TotalTime>
  <Words>338</Words>
  <Application>Microsoft Macintosh PowerPoint</Application>
  <PresentationFormat>On-screen Show (4:3)</PresentationFormat>
  <Paragraphs>48</Paragraphs>
  <Slides>8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Better</vt:lpstr>
      <vt:lpstr>Predicting Products:  SR, DR, Solubility, Net Ionic</vt:lpstr>
      <vt:lpstr>Drill</vt:lpstr>
      <vt:lpstr>Objectives</vt:lpstr>
      <vt:lpstr>HW/SR Review</vt:lpstr>
      <vt:lpstr>Double Replacement Reactions AB + CD  AD + CB</vt:lpstr>
      <vt:lpstr>Double Replacement Practice</vt:lpstr>
      <vt:lpstr>Practice!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Products:  SR, DR, Solubility, Net Ionic</dc:title>
  <dc:creator>Howard County Administrator</dc:creator>
  <cp:lastModifiedBy>Howard County Administrator</cp:lastModifiedBy>
  <cp:revision>4</cp:revision>
  <cp:lastPrinted>2015-02-18T20:29:45Z</cp:lastPrinted>
  <dcterms:created xsi:type="dcterms:W3CDTF">2015-02-18T16:44:54Z</dcterms:created>
  <dcterms:modified xsi:type="dcterms:W3CDTF">2015-02-18T20:33:03Z</dcterms:modified>
</cp:coreProperties>
</file>