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72" r:id="rId4"/>
    <p:sldId id="270" r:id="rId5"/>
    <p:sldId id="271" r:id="rId6"/>
    <p:sldId id="273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5018A-03F2-F243-B26B-ADA438946EA1}" type="datetimeFigureOut">
              <a:rPr lang="en-US" smtClean="0"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A4DB7-4A44-094F-B82E-54808136A9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12382AEB-1A60-B147-9481-5B784B01AA1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130FAFF4-951C-464D-B968-000F2CE2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Xh8pMvc3-o&amp;noredirect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Pd. 3&amp;5—Fin Lab</a:t>
            </a:r>
            <a:br>
              <a:rPr lang="en-US" sz="4000" dirty="0" smtClean="0"/>
            </a:br>
            <a:r>
              <a:rPr lang="en-US" sz="4000" dirty="0" smtClean="0"/>
              <a:t>Pd. 6 – Drug Testing Notes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2/12/15 </a:t>
            </a:r>
          </a:p>
          <a:p>
            <a:r>
              <a:rPr lang="en-US" dirty="0" smtClean="0"/>
              <a:t>Forensic Science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4914900" y="1676400"/>
            <a:ext cx="4229100" cy="48768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96449"/>
          <a:ext cx="9144000" cy="645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937"/>
                <a:gridCol w="5832063"/>
              </a:tblGrid>
              <a:tr h="72549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Type of Test</a:t>
                      </a:r>
                      <a:endParaRPr lang="en-US" sz="3200" dirty="0"/>
                    </a:p>
                  </a:txBody>
                  <a:tcPr marL="64105" marR="64105"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What the Results Mean</a:t>
                      </a:r>
                      <a:r>
                        <a:rPr lang="en-US" sz="3200" dirty="0" smtClean="0"/>
                        <a:t> </a:t>
                      </a:r>
                      <a:endParaRPr lang="en-US" sz="3200" dirty="0"/>
                    </a:p>
                  </a:txBody>
                  <a:tcPr marL="64105" marR="64105"/>
                </a:tc>
              </a:tr>
              <a:tr h="178888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Marquis Color</a:t>
                      </a:r>
                      <a:endParaRPr lang="en-US" sz="3200" dirty="0"/>
                    </a:p>
                  </a:txBody>
                  <a:tcPr marL="64105" marR="6410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Opiates</a:t>
                      </a:r>
                      <a:r>
                        <a:rPr lang="en-US" sz="3200" baseline="0" dirty="0" smtClean="0"/>
                        <a:t> – </a:t>
                      </a:r>
                      <a:r>
                        <a:rPr lang="en-US" sz="3200" dirty="0" smtClean="0"/>
                        <a:t>purple</a:t>
                      </a:r>
                    </a:p>
                    <a:p>
                      <a:r>
                        <a:rPr lang="en-US" sz="3200" dirty="0" smtClean="0"/>
                        <a:t>Amphetamines – orange-brown.</a:t>
                      </a:r>
                      <a:endParaRPr lang="en-US" sz="3200" dirty="0"/>
                    </a:p>
                  </a:txBody>
                  <a:tcPr marL="64105" marR="64105"/>
                </a:tc>
              </a:tr>
              <a:tr h="108739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Cobalt </a:t>
                      </a:r>
                      <a:r>
                        <a:rPr lang="en-US" sz="3200" dirty="0" err="1" smtClean="0"/>
                        <a:t>thiocyanate</a:t>
                      </a:r>
                      <a:endParaRPr lang="en-US" sz="3200" dirty="0"/>
                    </a:p>
                  </a:txBody>
                  <a:tcPr marL="64105" marR="6410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Cocaine – blue.</a:t>
                      </a:r>
                      <a:endParaRPr lang="en-US" sz="3200" dirty="0"/>
                    </a:p>
                  </a:txBody>
                  <a:tcPr marL="64105" marR="64105"/>
                </a:tc>
              </a:tr>
              <a:tr h="87727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Dillie-Koppanyi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 marL="64105" marR="6410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Barbiturates – violet-blue.</a:t>
                      </a:r>
                      <a:endParaRPr lang="en-US" sz="3200" dirty="0"/>
                    </a:p>
                  </a:txBody>
                  <a:tcPr marL="64105" marR="64105"/>
                </a:tc>
              </a:tr>
              <a:tr h="725491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VanUrk</a:t>
                      </a:r>
                      <a:endParaRPr lang="en-US" sz="3200" dirty="0"/>
                    </a:p>
                  </a:txBody>
                  <a:tcPr marL="64105" marR="6410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LSD – blue-purple.</a:t>
                      </a:r>
                      <a:endParaRPr lang="en-US" sz="3200" dirty="0"/>
                    </a:p>
                  </a:txBody>
                  <a:tcPr marL="64105" marR="64105"/>
                </a:tc>
              </a:tr>
              <a:tr h="1252217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Duquenois</a:t>
                      </a:r>
                      <a:r>
                        <a:rPr lang="en-US" sz="3200" dirty="0" smtClean="0"/>
                        <a:t>-Levine Test</a:t>
                      </a:r>
                      <a:endParaRPr lang="en-US" sz="3200" dirty="0"/>
                    </a:p>
                  </a:txBody>
                  <a:tcPr marL="64105" marR="6410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Marijuana – purple. </a:t>
                      </a:r>
                      <a:endParaRPr lang="en-US" sz="3200" dirty="0"/>
                    </a:p>
                  </a:txBody>
                  <a:tcPr marL="64105" marR="6410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Microcrystalline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1600200"/>
            <a:ext cx="4572000" cy="4525963"/>
          </a:xfrm>
        </p:spPr>
        <p:txBody>
          <a:bodyPr/>
          <a:lstStyle/>
          <a:p>
            <a:r>
              <a:rPr lang="en-US" dirty="0" smtClean="0"/>
              <a:t>Microcrystalline tests can also be used to identify specific drug substances by studying the size and shape of crystals formed when the drug is mixed with specific reagents.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6573" b="-36573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570" y="274638"/>
            <a:ext cx="7529230" cy="1143000"/>
          </a:xfrm>
        </p:spPr>
        <p:txBody>
          <a:bodyPr/>
          <a:lstStyle/>
          <a:p>
            <a:r>
              <a:rPr lang="en-US" dirty="0" smtClean="0"/>
              <a:t>Microcrystalline Tests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Cocaine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Methamphetamine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23201" r="-23201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0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3423" b="-23423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Confirmational</a:t>
            </a:r>
            <a:r>
              <a:rPr lang="en-US" dirty="0"/>
              <a:t> Determination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178" y="1676400"/>
            <a:ext cx="7971022" cy="487680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sz="2800" b="0" dirty="0"/>
              <a:t>Once this preliminary analysis is completed, a </a:t>
            </a:r>
            <a:r>
              <a:rPr lang="en-US" sz="2800" b="0" dirty="0" err="1"/>
              <a:t>confirmational</a:t>
            </a:r>
            <a:r>
              <a:rPr lang="en-US" sz="2800" b="0" dirty="0"/>
              <a:t> determination is pursued. </a:t>
            </a:r>
          </a:p>
          <a:p>
            <a:pPr>
              <a:spcAft>
                <a:spcPct val="50000"/>
              </a:spcAft>
            </a:pPr>
            <a:r>
              <a:rPr lang="en-US" sz="2800" b="0" dirty="0"/>
              <a:t>Forensic chemists will employ a specific test to identify a drug substance to the exclusion of all other known chemical substances. </a:t>
            </a:r>
          </a:p>
          <a:p>
            <a:pPr>
              <a:spcAft>
                <a:spcPct val="50000"/>
              </a:spcAft>
            </a:pPr>
            <a:r>
              <a:rPr lang="en-US" sz="2800" b="0" dirty="0"/>
              <a:t>Typically infrared </a:t>
            </a:r>
            <a:r>
              <a:rPr lang="en-US" sz="2800" b="0" dirty="0" err="1"/>
              <a:t>spectrophotometry</a:t>
            </a:r>
            <a:r>
              <a:rPr lang="en-US" sz="2800" b="0" dirty="0"/>
              <a:t> or gas chromatography-mass spectrometry is used to specifically identify a drug substance.</a:t>
            </a:r>
          </a:p>
          <a:p>
            <a:pPr>
              <a:buFontTx/>
              <a:buNone/>
            </a:pPr>
            <a:endParaRPr lang="en-US" sz="2800" b="0" dirty="0"/>
          </a:p>
        </p:txBody>
      </p:sp>
      <p:sp>
        <p:nvSpPr>
          <p:cNvPr id="89092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Spectrum of Cocaine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16211" r="-16211"/>
          <a:stretch>
            <a:fillRect/>
          </a:stretch>
        </p:blipFill>
        <p:spPr>
          <a:xfrm>
            <a:off x="-980710" y="1403750"/>
            <a:ext cx="10124710" cy="5404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Spectrum of </a:t>
            </a:r>
            <a:r>
              <a:rPr lang="en-US" dirty="0" err="1" smtClean="0"/>
              <a:t>Novocaine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2969" r="-2969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and Preservation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944" y="1676400"/>
            <a:ext cx="801925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field investigator has the responsibility of ensuring that the evidence is properly packaged and labeled for the laboratory.</a:t>
            </a:r>
          </a:p>
          <a:p>
            <a:pPr>
              <a:lnSpc>
                <a:spcPct val="90000"/>
              </a:lnSpc>
            </a:pPr>
            <a:r>
              <a:rPr lang="en-US" dirty="0"/>
              <a:t>Generally common sense is the best guide, keeping in mind that the package must prevent the loss of the contents and/or cross-contamination.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  <p:sp>
        <p:nvSpPr>
          <p:cNvPr id="101380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Often the original container in which the drug was seized will suffice.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packages must be marked with information that is sufficient to ensure identification by the officer in the future and establish the chain of custody.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of Screening Tests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the purpose of the</a:t>
            </a:r>
          </a:p>
          <a:p>
            <a:pPr lvl="1"/>
            <a:r>
              <a:rPr lang="en-US" sz="2000" dirty="0" smtClean="0"/>
              <a:t>positive control?</a:t>
            </a:r>
          </a:p>
          <a:p>
            <a:pPr lvl="1"/>
            <a:r>
              <a:rPr lang="en-US" sz="2000" dirty="0" smtClean="0"/>
              <a:t>negative control?</a:t>
            </a:r>
          </a:p>
          <a:p>
            <a:pPr lvl="1"/>
            <a:r>
              <a:rPr lang="en-US" sz="2000" dirty="0" smtClean="0"/>
              <a:t>sample?</a:t>
            </a:r>
          </a:p>
          <a:p>
            <a:r>
              <a:rPr lang="en-US" sz="2400" dirty="0" smtClean="0"/>
              <a:t>What test was used for …? and what color did it turn?  Was that as expected?</a:t>
            </a:r>
          </a:p>
          <a:p>
            <a:pPr lvl="1"/>
            <a:r>
              <a:rPr lang="en-US" sz="2000" dirty="0" smtClean="0"/>
              <a:t>amphetamine?</a:t>
            </a:r>
          </a:p>
          <a:p>
            <a:pPr lvl="1"/>
            <a:r>
              <a:rPr lang="en-US" sz="2000" dirty="0" smtClean="0"/>
              <a:t>heroin?</a:t>
            </a:r>
          </a:p>
          <a:p>
            <a:r>
              <a:rPr lang="en-US" sz="2400" dirty="0" smtClean="0">
                <a:hlinkClick r:id="rId2"/>
              </a:rPr>
              <a:t>https://www.youtube.com/watch?v=hXh8pMvc3-o&amp;noredirect=1</a:t>
            </a:r>
            <a:endParaRPr lang="en-US" sz="2400" dirty="0" smtClean="0"/>
          </a:p>
          <a:p>
            <a:r>
              <a:rPr lang="en-US" sz="2400" dirty="0" smtClean="0"/>
              <a:t>How is this like what you did in </a:t>
            </a:r>
            <a:r>
              <a:rPr lang="en-US" sz="2400" smtClean="0"/>
              <a:t>the lab?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Pd. 3 &amp; 5 – No Drill</a:t>
            </a:r>
          </a:p>
          <a:p>
            <a:r>
              <a:rPr lang="en-US" dirty="0" smtClean="0"/>
              <a:t>Pd. 6</a:t>
            </a:r>
          </a:p>
          <a:p>
            <a:pPr lvl="1"/>
            <a:r>
              <a:rPr lang="en-US" dirty="0" smtClean="0"/>
              <a:t>What do you think the white powders really were?? 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710417"/>
          </a:xfrm>
        </p:spPr>
        <p:txBody>
          <a:bodyPr/>
          <a:lstStyle/>
          <a:p>
            <a:r>
              <a:rPr lang="en-US" dirty="0" smtClean="0"/>
              <a:t>Pd. 3&amp;5</a:t>
            </a:r>
          </a:p>
          <a:p>
            <a:pPr lvl="1"/>
            <a:r>
              <a:rPr lang="en-US" dirty="0" smtClean="0"/>
              <a:t>IWBAT</a:t>
            </a:r>
          </a:p>
          <a:p>
            <a:pPr lvl="2"/>
            <a:r>
              <a:rPr lang="en-US" dirty="0" smtClean="0"/>
              <a:t>Identify an unknown white powder from multiple tests.  </a:t>
            </a:r>
          </a:p>
          <a:p>
            <a:pPr lvl="2"/>
            <a:r>
              <a:rPr lang="en-US" dirty="0" smtClean="0"/>
              <a:t>Explain the types of tests that a forensic scientist might use to identify illegal drugs.</a:t>
            </a:r>
          </a:p>
          <a:p>
            <a:r>
              <a:rPr lang="en-US" dirty="0" smtClean="0"/>
              <a:t>Pd. 6</a:t>
            </a:r>
          </a:p>
          <a:p>
            <a:pPr lvl="1"/>
            <a:r>
              <a:rPr lang="en-US" dirty="0" smtClean="0"/>
              <a:t>IWBAT</a:t>
            </a:r>
          </a:p>
          <a:p>
            <a:pPr lvl="2"/>
            <a:r>
              <a:rPr lang="en-US" dirty="0" smtClean="0"/>
              <a:t>Explain the screening and confirmation tests for drugs.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Pd. 3&amp;5 – Unknown Powder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move to across the hall to the lab after Ms. Bloedorn announces the lab groups.  Your lab group will go to the station that matches its number.</a:t>
            </a:r>
          </a:p>
          <a:p>
            <a:r>
              <a:rPr lang="en-US" dirty="0" smtClean="0"/>
              <a:t>The procedure will be explained there.</a:t>
            </a:r>
          </a:p>
          <a:p>
            <a:r>
              <a:rPr lang="en-US" dirty="0" smtClean="0"/>
              <a:t>When done, start working on questions.  Bring your drug poster notes with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Pd. 3 Lab Partners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5013" y="1232419"/>
          <a:ext cx="8480387" cy="5530128"/>
        </p:xfrm>
        <a:graphic>
          <a:graphicData uri="http://schemas.openxmlformats.org/drawingml/2006/table">
            <a:tbl>
              <a:tblPr/>
              <a:tblGrid>
                <a:gridCol w="1540093"/>
                <a:gridCol w="2548003"/>
                <a:gridCol w="2561221"/>
                <a:gridCol w="1831070"/>
              </a:tblGrid>
              <a:tr h="4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Lab Station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Partners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Miguelino, Nicholas 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Freeman, Nicole 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Glenn, Rose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Reyna, Marley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Garner, Nathaniel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Barbour, Logan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Arial"/>
                        </a:rPr>
                        <a:t>Cholak</a:t>
                      </a:r>
                      <a:r>
                        <a:rPr lang="en-US" sz="1800" b="0" i="0" u="none" strike="noStrike" dirty="0">
                          <a:latin typeface="Arial"/>
                        </a:rPr>
                        <a:t>, Maggie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Savage, </a:t>
                      </a:r>
                      <a:r>
                        <a:rPr lang="en-US" sz="1800" b="0" i="0" u="none" strike="noStrike" dirty="0" err="1">
                          <a:latin typeface="Arial"/>
                        </a:rPr>
                        <a:t>Najee</a:t>
                      </a:r>
                      <a:r>
                        <a:rPr lang="en-US" sz="1800" b="0" i="0" u="none" strike="noStrike" dirty="0">
                          <a:latin typeface="Arial"/>
                        </a:rPr>
                        <a:t>'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Miller, Eric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Keys, Ena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Addai, Kayla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Calderwood, Michael 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Fiorello, Kathleen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Merrill, Anastasia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Eggleston, Katherine 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Fischer, Keenan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Fergusson, Tyler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Reider, Christopher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Havrilko, Juliana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Smith, Alexander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Hall, Jordan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Bledsoe, Michaih 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Majid, Macy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Arial"/>
                        </a:rPr>
                        <a:t>Ruggles</a:t>
                      </a:r>
                      <a:r>
                        <a:rPr lang="en-US" sz="1800" b="0" i="0" u="none" strike="noStrike" dirty="0">
                          <a:latin typeface="Arial"/>
                        </a:rPr>
                        <a:t>, </a:t>
                      </a:r>
                      <a:r>
                        <a:rPr lang="en-US" sz="1800" b="0" i="0" u="none" strike="noStrike" dirty="0" err="1">
                          <a:latin typeface="Arial"/>
                        </a:rPr>
                        <a:t>Kayd</a:t>
                      </a:r>
                      <a:r>
                        <a:rPr lang="en-US" sz="1800" b="0" i="0" u="none" strike="noStrike" dirty="0">
                          <a:latin typeface="Arial"/>
                        </a:rPr>
                        <a:t>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4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Lovitt, Julian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Bohan, Reid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Arial"/>
                        </a:rPr>
                        <a:t>Siddiqi</a:t>
                      </a:r>
                      <a:r>
                        <a:rPr lang="en-US" sz="1800" b="0" i="0" u="none" strike="noStrike" dirty="0">
                          <a:latin typeface="Arial"/>
                        </a:rPr>
                        <a:t>, </a:t>
                      </a:r>
                      <a:r>
                        <a:rPr lang="en-US" sz="1800" b="0" i="0" u="none" strike="noStrike" dirty="0" err="1">
                          <a:latin typeface="Arial"/>
                        </a:rPr>
                        <a:t>Ashif</a:t>
                      </a:r>
                      <a:r>
                        <a:rPr lang="en-US" sz="1800" b="0" i="0" u="none" strike="noStrike" dirty="0">
                          <a:latin typeface="Arial"/>
                        </a:rPr>
                        <a:t>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Taylor, Reilly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Boone, Brett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Pd. 5 Lab Partners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1652" y="1311796"/>
          <a:ext cx="8703747" cy="5448816"/>
        </p:xfrm>
        <a:graphic>
          <a:graphicData uri="http://schemas.openxmlformats.org/drawingml/2006/table">
            <a:tbl>
              <a:tblPr/>
              <a:tblGrid>
                <a:gridCol w="1060099"/>
                <a:gridCol w="2972092"/>
                <a:gridCol w="2956474"/>
                <a:gridCol w="1715082"/>
              </a:tblGrid>
              <a:tr h="272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Lab Station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Savje, Kelsey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Watson, Jacob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Ford, Cody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Higgins, Sean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Truong, Alyssa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Arial"/>
                        </a:rPr>
                        <a:t>Lowenkron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Kyle 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Korotkin, Mitchell 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Arial"/>
                        </a:rPr>
                        <a:t>Trevizo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</a:t>
                      </a:r>
                      <a:r>
                        <a:rPr lang="en-US" sz="2000" b="0" i="0" u="none" strike="noStrike" dirty="0" err="1">
                          <a:latin typeface="Arial"/>
                        </a:rPr>
                        <a:t>Brynn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 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Ipanaque, Jahaira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Hinson, Avery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O'Donnell, Max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Banh, Brandon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Haupt, Alyssa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Schlemm, Andrew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Barnhouse, Jeffrey 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Arial"/>
                        </a:rPr>
                        <a:t>Sheahin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Kevin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Blair, Drew 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Eder, William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Qadir, Sheeba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Cain, James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Johnson, </a:t>
                      </a:r>
                      <a:r>
                        <a:rPr lang="en-US" sz="2000" b="0" i="0" u="none" strike="noStrike" dirty="0" err="1">
                          <a:latin typeface="Arial"/>
                        </a:rPr>
                        <a:t>Jaylen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Palmer, Jessica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3090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Wade, Madeline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Arial"/>
                        </a:rPr>
                        <a:t>Greengold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Deborah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16"/>
                    </a:solidFill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Poligardo, Jesse 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Patton, Michael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Tray, Isaac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Burkindine, Austin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Ton, Mary 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Pd. 6 – Drug </a:t>
            </a:r>
            <a:r>
              <a:rPr lang="en-US" dirty="0"/>
              <a:t>Identification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challenge</a:t>
            </a:r>
            <a:r>
              <a:rPr lang="en-US" sz="2800" dirty="0" smtClean="0"/>
              <a:t> of </a:t>
            </a:r>
            <a:r>
              <a:rPr lang="en-US" sz="2800" dirty="0"/>
              <a:t>forensic drug identification comes in selecting analytical procedures that will ensure a specific identification of a drug.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plan, or scheme of analysis, is divided into two phases.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Screening test that is</a:t>
            </a:r>
            <a:r>
              <a:rPr lang="en-US" dirty="0" smtClean="0"/>
              <a:t> preliminary to </a:t>
            </a:r>
            <a:r>
              <a:rPr lang="en-US" dirty="0"/>
              <a:t>reduce the possibilities to a manageable number.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Confirmation test that is a single test that specifically identifies a substance.</a:t>
            </a:r>
          </a:p>
        </p:txBody>
      </p:sp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Analysis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948564" y="1676400"/>
            <a:ext cx="7890636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Faced with the prospect that the unknown substance may be any one of a thousand or more commonly encountered drugs, the analyst must employ screening tests to reduce these possibilities to a small and manageable number.</a:t>
            </a:r>
            <a:r>
              <a:rPr lang="en-US" dirty="0" smtClean="0"/>
              <a:t> </a:t>
            </a:r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65300" y="3594100"/>
            <a:ext cx="4191000" cy="508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12700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63500" dist="53882" dir="2700000" algn="ctr" rotWithShape="0">
                    <a:srgbClr val="CBCBCB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DRUGS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objective is often accomplished by subjecting the material to a series of color tests that will produce characteristic colors for the more commonly encountered illicit drugs.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106</TotalTime>
  <Words>908</Words>
  <Application>Microsoft Macintosh PowerPoint</Application>
  <PresentationFormat>On-screen Show (4:3)</PresentationFormat>
  <Paragraphs>193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Chemistry</vt:lpstr>
      <vt:lpstr>Pd. 3&amp;5—Fin Lab Pd. 6 – Drug Testing Notes </vt:lpstr>
      <vt:lpstr>Drill</vt:lpstr>
      <vt:lpstr>Objectives</vt:lpstr>
      <vt:lpstr>Pd. 3&amp;5 – Unknown Powder Lab</vt:lpstr>
      <vt:lpstr>Pd. 3 Lab Partners</vt:lpstr>
      <vt:lpstr>Pd. 5 Lab Partners</vt:lpstr>
      <vt:lpstr>Pd. 6 – Drug Identification</vt:lpstr>
      <vt:lpstr>Preliminary Analysis</vt:lpstr>
      <vt:lpstr>Color Tests</vt:lpstr>
      <vt:lpstr>Slide 10</vt:lpstr>
      <vt:lpstr>Microcrystalline Tests</vt:lpstr>
      <vt:lpstr>Microcrystalline Tests</vt:lpstr>
      <vt:lpstr>Confirmational Determination</vt:lpstr>
      <vt:lpstr>IR Spectrum of Cocaine</vt:lpstr>
      <vt:lpstr>IR Spectrum of Novocaine</vt:lpstr>
      <vt:lpstr>Collection and Preservation</vt:lpstr>
      <vt:lpstr>Slide 17</vt:lpstr>
      <vt:lpstr>Demonstration of Screening Tests Video 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Pd. 3—Fin Lab Pd. 5 &amp;6 – Drug Testing Notes </dc:title>
  <dc:creator>Howard County Administrator</dc:creator>
  <cp:lastModifiedBy>Howard County Administrator</cp:lastModifiedBy>
  <cp:revision>3</cp:revision>
  <cp:lastPrinted>2015-02-12T12:10:22Z</cp:lastPrinted>
  <dcterms:created xsi:type="dcterms:W3CDTF">2015-02-12T12:09:22Z</dcterms:created>
  <dcterms:modified xsi:type="dcterms:W3CDTF">2015-02-12T13:49:10Z</dcterms:modified>
</cp:coreProperties>
</file>