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2" r:id="rId6"/>
    <p:sldId id="259" r:id="rId7"/>
    <p:sldId id="260" r:id="rId8"/>
    <p:sldId id="263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48DAB-000A-A541-8346-368F873DB8D7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6F52C-FDAA-354A-A1A3-1468721D6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E9E74-11B7-A84F-8BD9-4F35788C0CF6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4FEE8-D118-394A-ADE6-46A671089F95}" type="slidenum">
              <a:rPr lang="en-US"/>
              <a:pPr/>
              <a:t>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06904A-ECE7-5245-BB0C-5092ED6DB11E}" type="slidenum">
              <a:rPr lang="en-US"/>
              <a:pPr/>
              <a:t>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F1ACC-09E8-8047-82E2-F59A7748EF66}" type="slidenum">
              <a:rPr lang="en-US"/>
              <a:pPr/>
              <a:t>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369685B-316C-4F4E-81AE-69D00B86D798}" type="datetimeFigureOut">
              <a:rPr lang="en-US" smtClean="0"/>
              <a:pPr/>
              <a:t>12/9/14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12D193A-556D-F442-B6F2-B3E079F7F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Bond Character, Naming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12/9/14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the bottom of 7-2 Review &amp; Reinforcement </a:t>
            </a:r>
          </a:p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water molecules stick together?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ctrTitle"/>
          </p:nvPr>
        </p:nvSpPr>
        <p:spPr>
          <a:ln w="9525"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subTitle" idx="1"/>
          </p:nvPr>
        </p:nvSpPr>
        <p:spPr>
          <a:ln w="9525"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40" name="Picture 1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0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charset="2"/>
              <a:buNone/>
            </a:pPr>
            <a:r>
              <a:rPr lang="en-US" dirty="0" smtClean="0"/>
              <a:t>Write the formula: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Copper (II) chlorate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Calcium nitride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Aluminum carbonate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Potassium bromide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Barium</a:t>
            </a:r>
            <a:r>
              <a:rPr lang="en-US" dirty="0" smtClean="0"/>
              <a:t> acetate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dirty="0" smtClean="0"/>
              <a:t>Cesium hydroxide</a:t>
            </a:r>
          </a:p>
          <a:p>
            <a:pPr>
              <a:buNone/>
            </a:pPr>
            <a:r>
              <a:rPr lang="en-US" dirty="0" smtClean="0"/>
              <a:t>HW: back of pg. 3 in packet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  <a:endParaRPr lang="en-US" dirty="0" smtClean="0"/>
          </a:p>
          <a:p>
            <a:pPr lvl="1"/>
            <a:r>
              <a:rPr lang="en-US" dirty="0" smtClean="0"/>
              <a:t>Name ionic OR covalent compounds.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the difference in electronegativity to calculate bond character.</a:t>
            </a:r>
          </a:p>
          <a:p>
            <a:r>
              <a:rPr lang="en-US" dirty="0" smtClean="0"/>
              <a:t>NOTE: </a:t>
            </a:r>
          </a:p>
          <a:p>
            <a:pPr lvl="1"/>
            <a:r>
              <a:rPr lang="en-US" dirty="0" smtClean="0"/>
              <a:t>Ionic vs. Covalent Compounds Lab on Wednesday – closed toed shoes!</a:t>
            </a:r>
          </a:p>
          <a:p>
            <a:pPr lvl="1"/>
            <a:r>
              <a:rPr lang="en-US" dirty="0" smtClean="0"/>
              <a:t>12/12 (Friday) – Bonding and Naming Quest (no structures)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quickly review how to name compounds:</a:t>
            </a:r>
          </a:p>
          <a:p>
            <a:r>
              <a:rPr lang="en-US" dirty="0" smtClean="0"/>
              <a:t>What are the two types of compounds?</a:t>
            </a:r>
          </a:p>
          <a:p>
            <a:r>
              <a:rPr lang="en-US" dirty="0" smtClean="0"/>
              <a:t>How do you name them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Review HW</a:t>
            </a:r>
            <a:endParaRPr lang="en-US" dirty="0" smtClean="0"/>
          </a:p>
          <a:p>
            <a:r>
              <a:rPr lang="en-US" dirty="0" smtClean="0"/>
              <a:t>Do Ionic &amp; Covalent Formulas and Writing WS</a:t>
            </a:r>
          </a:p>
          <a:p>
            <a:r>
              <a:rPr lang="en-US" dirty="0" smtClean="0"/>
              <a:t>Let’s review in 10 minutes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Naming 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7825"/>
            <a:ext cx="7772400" cy="841375"/>
          </a:xfrm>
        </p:spPr>
        <p:txBody>
          <a:bodyPr/>
          <a:lstStyle/>
          <a:p>
            <a:pPr eaLnBrk="1" hangingPunct="1"/>
            <a:r>
              <a:rPr lang="en-US" sz="3400"/>
              <a:t>Electronegativity and Type of Bond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486400"/>
          </a:xfrm>
        </p:spPr>
        <p:txBody>
          <a:bodyPr/>
          <a:lstStyle/>
          <a:p>
            <a:pPr eaLnBrk="1" hangingPunct="1"/>
            <a:r>
              <a:rPr lang="en-US" sz="3600" b="1" i="1"/>
              <a:t>Electronegativity</a:t>
            </a:r>
            <a:r>
              <a:rPr lang="en-US" sz="3600" b="1"/>
              <a:t>:  </a:t>
            </a:r>
            <a:r>
              <a:rPr lang="en-US" sz="3600"/>
              <a:t>Measures the </a:t>
            </a:r>
            <a:r>
              <a:rPr lang="en-US" sz="3600">
                <a:solidFill>
                  <a:schemeClr val="folHlink"/>
                </a:solidFill>
              </a:rPr>
              <a:t>attraction of an atom for electrons</a:t>
            </a:r>
            <a:r>
              <a:rPr lang="en-US" sz="3600"/>
              <a:t> in the covalent bond.</a:t>
            </a:r>
          </a:p>
          <a:p>
            <a:pPr eaLnBrk="1" hangingPunct="1"/>
            <a:r>
              <a:rPr lang="en-US" sz="3600"/>
              <a:t>How do you know if you have Ionic or Covalent Bonds?</a:t>
            </a:r>
          </a:p>
          <a:p>
            <a:pPr eaLnBrk="1" hangingPunct="1"/>
            <a:r>
              <a:rPr lang="en-US" sz="3600"/>
              <a:t>Step 1: </a:t>
            </a:r>
          </a:p>
          <a:p>
            <a:pPr lvl="1" eaLnBrk="1" hangingPunct="1"/>
            <a:r>
              <a:rPr lang="en-US" sz="2800"/>
              <a:t>Subtract the electronegativities of the two atoms in the compound. </a:t>
            </a:r>
            <a:r>
              <a:rPr lang="el-GR" sz="2800">
                <a:solidFill>
                  <a:schemeClr val="folHlink"/>
                </a:solidFill>
                <a:ea typeface="Arial" charset="0"/>
                <a:cs typeface="Arial" charset="0"/>
              </a:rPr>
              <a:t>Δ</a:t>
            </a:r>
            <a:r>
              <a:rPr lang="en-US" sz="2800">
                <a:solidFill>
                  <a:schemeClr val="folHlink"/>
                </a:solidFill>
                <a:ea typeface="Arial" charset="0"/>
                <a:cs typeface="Arial" charset="0"/>
              </a:rPr>
              <a:t>EN</a:t>
            </a:r>
            <a:r>
              <a:rPr lang="en-US" sz="2800">
                <a:ea typeface="Arial" charset="0"/>
                <a:cs typeface="Arial" charset="0"/>
              </a:rPr>
              <a:t> is the difference in electronegativity.</a:t>
            </a:r>
            <a:r>
              <a:rPr lang="en-US" sz="3600">
                <a:ea typeface="Arial" charset="0"/>
                <a:cs typeface="Arial" charset="0"/>
              </a:rPr>
              <a:t> 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Calculating Bond Type using EN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Step 2:</a:t>
            </a:r>
          </a:p>
          <a:p>
            <a:pPr lvl="1" eaLnBrk="1" hangingPunct="1"/>
            <a:r>
              <a:rPr lang="en-US" sz="3200"/>
              <a:t>If the difference is </a:t>
            </a:r>
            <a:r>
              <a:rPr lang="en-US" sz="3200">
                <a:solidFill>
                  <a:schemeClr val="folHlink"/>
                </a:solidFill>
              </a:rPr>
              <a:t>smaller than 0.5</a:t>
            </a:r>
            <a:r>
              <a:rPr lang="en-US" sz="3200"/>
              <a:t> then the bond is </a:t>
            </a:r>
            <a:r>
              <a:rPr lang="en-US" sz="3200">
                <a:solidFill>
                  <a:schemeClr val="folHlink"/>
                </a:solidFill>
              </a:rPr>
              <a:t>nonpolar covalent</a:t>
            </a:r>
            <a:r>
              <a:rPr lang="en-US" sz="3200"/>
              <a:t>.</a:t>
            </a:r>
          </a:p>
          <a:p>
            <a:pPr lvl="1" eaLnBrk="1" hangingPunct="1"/>
            <a:r>
              <a:rPr lang="en-US" sz="3200"/>
              <a:t>If the difference is </a:t>
            </a:r>
            <a:r>
              <a:rPr lang="en-US" sz="3200">
                <a:solidFill>
                  <a:srgbClr val="FF0066"/>
                </a:solidFill>
              </a:rPr>
              <a:t>between 0.6 and 1.9</a:t>
            </a:r>
            <a:r>
              <a:rPr lang="en-US" sz="3200"/>
              <a:t>, the bond is </a:t>
            </a:r>
            <a:r>
              <a:rPr lang="en-US" sz="3200">
                <a:solidFill>
                  <a:srgbClr val="FF0066"/>
                </a:solidFill>
              </a:rPr>
              <a:t>polar covalent</a:t>
            </a:r>
            <a:r>
              <a:rPr lang="en-US" sz="3200">
                <a:solidFill>
                  <a:srgbClr val="6699FF"/>
                </a:solidFill>
              </a:rPr>
              <a:t>.</a:t>
            </a:r>
          </a:p>
          <a:p>
            <a:pPr lvl="1" eaLnBrk="1" hangingPunct="1"/>
            <a:r>
              <a:rPr lang="en-US" sz="3200"/>
              <a:t>If the difference is </a:t>
            </a:r>
            <a:r>
              <a:rPr lang="en-US" sz="3200">
                <a:solidFill>
                  <a:srgbClr val="6699FF"/>
                </a:solidFill>
              </a:rPr>
              <a:t>2.0 or larger</a:t>
            </a:r>
            <a:r>
              <a:rPr lang="en-US" sz="3200"/>
              <a:t> then the bond is </a:t>
            </a:r>
            <a:r>
              <a:rPr lang="en-US" sz="3200">
                <a:solidFill>
                  <a:srgbClr val="6699FF"/>
                </a:solidFill>
              </a:rPr>
              <a:t>ionic</a:t>
            </a:r>
            <a:r>
              <a:rPr lang="en-US" sz="3200"/>
              <a:t>.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8571" y="1137763"/>
            <a:ext cx="9322571" cy="398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/>
          <a:lstStyle/>
          <a:p>
            <a:pPr eaLnBrk="1" hangingPunct="1"/>
            <a:r>
              <a:rPr lang="en-US" sz="3400"/>
              <a:t>What type of bond is…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 – 2 </a:t>
            </a:r>
            <a:r>
              <a:rPr lang="en-US" sz="2800" dirty="0" smtClean="0"/>
              <a:t>identical </a:t>
            </a:r>
            <a:r>
              <a:rPr lang="en-US" sz="2800" dirty="0"/>
              <a:t>nonmetals – should be?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300" dirty="0">
                <a:ea typeface="Arial" charset="0"/>
                <a:cs typeface="Arial" charset="0"/>
              </a:rPr>
              <a:t>Δ</a:t>
            </a:r>
            <a:r>
              <a:rPr lang="en-US" sz="2300" dirty="0">
                <a:ea typeface="Arial" charset="0"/>
                <a:cs typeface="Arial" charset="0"/>
              </a:rPr>
              <a:t>EN = </a:t>
            </a:r>
            <a:r>
              <a:rPr lang="en-US" sz="2300" dirty="0" smtClean="0">
                <a:ea typeface="Arial" charset="0"/>
                <a:cs typeface="Arial" charset="0"/>
              </a:rPr>
              <a:t>2.1 </a:t>
            </a:r>
            <a:r>
              <a:rPr lang="en-US" sz="2300" dirty="0">
                <a:ea typeface="Arial" charset="0"/>
                <a:cs typeface="Arial" charset="0"/>
              </a:rPr>
              <a:t>– </a:t>
            </a:r>
            <a:r>
              <a:rPr lang="en-US" sz="2300" dirty="0" smtClean="0">
                <a:ea typeface="Arial" charset="0"/>
                <a:cs typeface="Arial" charset="0"/>
              </a:rPr>
              <a:t>2.1 </a:t>
            </a:r>
            <a:r>
              <a:rPr lang="en-US" sz="2300" dirty="0">
                <a:ea typeface="Arial" charset="0"/>
                <a:cs typeface="Arial" charset="0"/>
              </a:rPr>
              <a:t>= 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/>
              <a:t>Hydrogen is </a:t>
            </a:r>
            <a:r>
              <a:rPr lang="en-US" sz="2300" dirty="0" err="1"/>
              <a:t>nonpolar</a:t>
            </a:r>
            <a:r>
              <a:rPr lang="en-US" sz="2300" dirty="0"/>
              <a:t> covalent.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CO</a:t>
            </a:r>
            <a:r>
              <a:rPr lang="en-US" sz="2800" baseline="-25000" dirty="0"/>
              <a:t>2</a:t>
            </a:r>
            <a:r>
              <a:rPr lang="en-US" sz="2800" dirty="0"/>
              <a:t> – 2 nonmetals – should be?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300" dirty="0">
                <a:ea typeface="Arial" charset="0"/>
                <a:cs typeface="Arial" charset="0"/>
              </a:rPr>
              <a:t>Δ</a:t>
            </a:r>
            <a:r>
              <a:rPr lang="en-US" sz="2300" dirty="0">
                <a:ea typeface="Arial" charset="0"/>
                <a:cs typeface="Arial" charset="0"/>
              </a:rPr>
              <a:t>EN = 3.5 – </a:t>
            </a:r>
            <a:r>
              <a:rPr lang="en-US" sz="2300" dirty="0" smtClean="0">
                <a:ea typeface="Arial" charset="0"/>
                <a:cs typeface="Arial" charset="0"/>
              </a:rPr>
              <a:t>2.5 </a:t>
            </a:r>
            <a:r>
              <a:rPr lang="en-US" sz="2300" dirty="0">
                <a:ea typeface="Arial" charset="0"/>
                <a:cs typeface="Arial" charset="0"/>
              </a:rPr>
              <a:t>=</a:t>
            </a:r>
            <a:r>
              <a:rPr lang="en-US" sz="2300" dirty="0" smtClean="0">
                <a:ea typeface="Arial" charset="0"/>
                <a:cs typeface="Arial" charset="0"/>
              </a:rPr>
              <a:t> </a:t>
            </a:r>
            <a:r>
              <a:rPr lang="en-US" dirty="0" smtClean="0">
                <a:ea typeface="Arial" charset="0"/>
                <a:cs typeface="Arial" charset="0"/>
              </a:rPr>
              <a:t>1.0</a:t>
            </a:r>
            <a:endParaRPr lang="en-US" sz="2300" dirty="0" smtClean="0">
              <a:ea typeface="Arial" charset="0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300" dirty="0">
                <a:ea typeface="Arial" charset="0"/>
                <a:cs typeface="Arial" charset="0"/>
              </a:rPr>
              <a:t>Carbon dioxide is polar covalent.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ea typeface="Arial" charset="0"/>
                <a:cs typeface="Arial" charset="0"/>
              </a:rPr>
              <a:t>AsF</a:t>
            </a:r>
            <a:r>
              <a:rPr lang="en-US" sz="2800" baseline="-25000" dirty="0">
                <a:ea typeface="Arial" charset="0"/>
                <a:cs typeface="Arial" charset="0"/>
              </a:rPr>
              <a:t>3</a:t>
            </a:r>
            <a:r>
              <a:rPr lang="en-US" sz="2800" dirty="0">
                <a:ea typeface="Arial" charset="0"/>
                <a:cs typeface="Arial" charset="0"/>
              </a:rPr>
              <a:t> – A metalloid and a nonmetal – should be?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300" dirty="0">
                <a:ea typeface="Arial" charset="0"/>
                <a:cs typeface="Arial" charset="0"/>
              </a:rPr>
              <a:t>Δ</a:t>
            </a:r>
            <a:r>
              <a:rPr lang="en-US" sz="2300" dirty="0">
                <a:ea typeface="Arial" charset="0"/>
                <a:cs typeface="Arial" charset="0"/>
              </a:rPr>
              <a:t>EN = 4.0 – 2.0 = 2.0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>
                <a:ea typeface="Arial" charset="0"/>
                <a:cs typeface="Arial" charset="0"/>
              </a:rPr>
              <a:t>Arsenic (III) fluoride is ionic.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>
                <a:ea typeface="Arial" charset="0"/>
                <a:cs typeface="Arial" charset="0"/>
              </a:rPr>
              <a:t>NaCl</a:t>
            </a:r>
            <a:r>
              <a:rPr lang="en-US" sz="2800" dirty="0">
                <a:ea typeface="Arial" charset="0"/>
                <a:cs typeface="Arial" charset="0"/>
              </a:rPr>
              <a:t> – A metal and nonmetal – should be?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300" dirty="0">
                <a:ea typeface="Arial" charset="0"/>
                <a:cs typeface="Arial" charset="0"/>
              </a:rPr>
              <a:t>Δ</a:t>
            </a:r>
            <a:r>
              <a:rPr lang="en-US" sz="2300" dirty="0">
                <a:ea typeface="Arial" charset="0"/>
                <a:cs typeface="Arial" charset="0"/>
              </a:rPr>
              <a:t>EN = </a:t>
            </a:r>
            <a:r>
              <a:rPr lang="en-US" sz="2300" dirty="0" smtClean="0">
                <a:ea typeface="Arial" charset="0"/>
                <a:cs typeface="Arial" charset="0"/>
              </a:rPr>
              <a:t>3.0 </a:t>
            </a:r>
            <a:r>
              <a:rPr lang="en-US" sz="2300" dirty="0">
                <a:ea typeface="Arial" charset="0"/>
                <a:cs typeface="Arial" charset="0"/>
              </a:rPr>
              <a:t>– 0.9 = </a:t>
            </a:r>
            <a:r>
              <a:rPr lang="en-US" sz="2300" dirty="0" smtClean="0">
                <a:ea typeface="Arial" charset="0"/>
                <a:cs typeface="Arial" charset="0"/>
              </a:rPr>
              <a:t>2.1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300" dirty="0">
                <a:ea typeface="Arial" charset="0"/>
                <a:cs typeface="Arial" charset="0"/>
              </a:rPr>
              <a:t>Sodium chloride is ionic.</a:t>
            </a:r>
            <a:endParaRPr lang="el-GR" sz="2300" dirty="0"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490</TotalTime>
  <Words>354</Words>
  <Application>Microsoft Macintosh PowerPoint</Application>
  <PresentationFormat>On-screen Show (4:3)</PresentationFormat>
  <Paragraphs>57</Paragraphs>
  <Slides>11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Bond Character, Naming Practice</vt:lpstr>
      <vt:lpstr>Slide 2</vt:lpstr>
      <vt:lpstr>Drill</vt:lpstr>
      <vt:lpstr>Objectives</vt:lpstr>
      <vt:lpstr>Mixed Naming Practice</vt:lpstr>
      <vt:lpstr>Electronegativity and Type of Bond</vt:lpstr>
      <vt:lpstr>Calculating Bond Type using EN</vt:lpstr>
      <vt:lpstr>Slide 8</vt:lpstr>
      <vt:lpstr>What type of bond is…</vt:lpstr>
      <vt:lpstr>Practice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 Character, Naming Practice</dc:title>
  <dc:creator>Howard County Administrator</dc:creator>
  <cp:lastModifiedBy>Howard County Administrator</cp:lastModifiedBy>
  <cp:revision>5</cp:revision>
  <dcterms:created xsi:type="dcterms:W3CDTF">2014-12-09T11:58:35Z</dcterms:created>
  <dcterms:modified xsi:type="dcterms:W3CDTF">2014-12-09T19:59:05Z</dcterms:modified>
</cp:coreProperties>
</file>