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4" r:id="rId6"/>
    <p:sldId id="265" r:id="rId7"/>
    <p:sldId id="266" r:id="rId8"/>
    <p:sldId id="267" r:id="rId9"/>
    <p:sldId id="268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7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C801C-72C0-A846-8A30-68C5F2AAC42B}" type="datetimeFigureOut">
              <a:rPr lang="en-US" smtClean="0"/>
              <a:pPr/>
              <a:t>12/2/14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B711D3-6E99-134A-A689-0C6660227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4C97F9-90E5-564F-BF79-8BAA139F1068}" type="slidenum">
              <a:rPr lang="en-US"/>
              <a:pPr/>
              <a:t>5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24EF90-75C2-D840-B29A-49D4EDE5E025}" type="slidenum">
              <a:rPr lang="en-US"/>
              <a:pPr/>
              <a:t>6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843FE7-09EC-C54E-932F-B1F877AB722E}" type="slidenum">
              <a:rPr lang="en-US"/>
              <a:pPr/>
              <a:t>7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C2DEAD-D1FD-B64A-97BC-39732A6FB558}" type="slidenum">
              <a:rPr lang="en-US"/>
              <a:pPr/>
              <a:t>8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C308A6-09DB-1143-8928-3238EBCA1918}" type="slidenum">
              <a:rPr lang="en-US"/>
              <a:pPr/>
              <a:t>9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533400"/>
            <a:ext cx="3962400" cy="3124200"/>
          </a:xfrm>
        </p:spPr>
        <p:txBody>
          <a:bodyPr anchor="ctr"/>
          <a:lstStyle>
            <a:lvl1pPr marL="0" indent="0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038600"/>
            <a:ext cx="3886200" cy="1447800"/>
          </a:xfrm>
        </p:spPr>
        <p:txBody>
          <a:bodyPr anchor="ctr"/>
          <a:lstStyle>
            <a:lvl1pPr marL="0" indent="0">
              <a:buClr>
                <a:schemeClr val="tx1"/>
              </a:buClr>
              <a:buFontTx/>
              <a:buNone/>
              <a:defRPr>
                <a:solidFill>
                  <a:srgbClr val="CC000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172" name="Picture 4" descr="j02892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75200" y="304800"/>
            <a:ext cx="4144963" cy="6248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3DE004-8B23-BC46-B362-FE9F4EF373DA}" type="datetimeFigureOut">
              <a:rPr lang="en-US" smtClean="0"/>
              <a:pPr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E113E4C-82A8-C647-B370-193F61DE0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133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3DE004-8B23-BC46-B362-FE9F4EF373DA}" type="datetimeFigureOut">
              <a:rPr lang="en-US" smtClean="0"/>
              <a:pPr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E113E4C-82A8-C647-B370-193F61DE0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3DE004-8B23-BC46-B362-FE9F4EF373DA}" type="datetimeFigureOut">
              <a:rPr lang="en-US" smtClean="0"/>
              <a:pPr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E113E4C-82A8-C647-B370-193F61DE0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3DE004-8B23-BC46-B362-FE9F4EF373DA}" type="datetimeFigureOut">
              <a:rPr lang="en-US" smtClean="0"/>
              <a:pPr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E113E4C-82A8-C647-B370-193F61DE0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191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91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3DE004-8B23-BC46-B362-FE9F4EF373DA}" type="datetimeFigureOut">
              <a:rPr lang="en-US" smtClean="0"/>
              <a:pPr/>
              <a:t>12/2/14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E113E4C-82A8-C647-B370-193F61DE0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3DE004-8B23-BC46-B362-FE9F4EF373DA}" type="datetimeFigureOut">
              <a:rPr lang="en-US" smtClean="0"/>
              <a:pPr/>
              <a:t>12/2/14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E113E4C-82A8-C647-B370-193F61DE0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3DE004-8B23-BC46-B362-FE9F4EF373DA}" type="datetimeFigureOut">
              <a:rPr lang="en-US" smtClean="0"/>
              <a:pPr/>
              <a:t>12/2/14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E113E4C-82A8-C647-B370-193F61DE0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3DE004-8B23-BC46-B362-FE9F4EF373DA}" type="datetimeFigureOut">
              <a:rPr lang="en-US" smtClean="0"/>
              <a:pPr/>
              <a:t>12/2/14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E113E4C-82A8-C647-B370-193F61DE0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3DE004-8B23-BC46-B362-FE9F4EF373DA}" type="datetimeFigureOut">
              <a:rPr lang="en-US" smtClean="0"/>
              <a:pPr/>
              <a:t>12/2/14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E113E4C-82A8-C647-B370-193F61DE0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3DE004-8B23-BC46-B362-FE9F4EF373DA}" type="datetimeFigureOut">
              <a:rPr lang="en-US" smtClean="0"/>
              <a:pPr/>
              <a:t>12/2/14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E113E4C-82A8-C647-B370-193F61DE0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j028929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28600" y="228600"/>
            <a:ext cx="758825" cy="1143000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4638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0"/>
            <a:ext cx="8534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CC0000"/>
                </a:solidFill>
              </a:defRPr>
            </a:lvl1pPr>
          </a:lstStyle>
          <a:p>
            <a:fld id="{0C3DE004-8B23-BC46-B362-FE9F4EF373DA}" type="datetimeFigureOut">
              <a:rPr lang="en-US" smtClean="0"/>
              <a:pPr/>
              <a:t>12/2/14</a:t>
            </a:fld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553200"/>
            <a:ext cx="495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CC0000"/>
                </a:solidFill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553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CC0000"/>
                </a:solidFill>
              </a:defRPr>
            </a:lvl1pPr>
          </a:lstStyle>
          <a:p>
            <a:fld id="{0E113E4C-82A8-C647-B370-193F61DE0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+mj-lt"/>
          <a:ea typeface="+mj-ea"/>
          <a:cs typeface="+mj-cs"/>
        </a:defRPr>
      </a:lvl1pPr>
      <a:lvl2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2pPr>
      <a:lvl3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3pPr>
      <a:lvl4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4pPr>
      <a:lvl5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5pPr>
      <a:lvl6pPr marL="8001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6pPr>
      <a:lvl7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7pPr>
      <a:lvl8pPr marL="17145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8pPr>
      <a:lvl9pPr marL="21717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–"/>
        <a:defRPr sz="2800" b="1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2400" b="1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Ionic Naming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GT Chemistry 12/2/14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practice!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pg. 7 – you can do it!!! </a:t>
            </a:r>
            <a:r>
              <a:rPr lang="en-US" dirty="0" err="1" smtClean="0">
                <a:sym typeface="Wingdings"/>
              </a:rPr>
              <a:t></a:t>
            </a:r>
            <a:endParaRPr lang="en-US" dirty="0" smtClean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Which ones are tripping you up??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Criss</a:t>
            </a:r>
            <a:r>
              <a:rPr lang="en-US" dirty="0" smtClean="0"/>
              <a:t>-cross these ions to make compounds and name the compounds.</a:t>
            </a:r>
          </a:p>
          <a:p>
            <a:pPr lvl="1"/>
            <a:r>
              <a:rPr lang="en-US" dirty="0" smtClean="0"/>
              <a:t>Cu</a:t>
            </a:r>
            <a:r>
              <a:rPr lang="en-US" baseline="30000" dirty="0" smtClean="0"/>
              <a:t>2+ </a:t>
            </a:r>
            <a:r>
              <a:rPr lang="en-US" dirty="0" smtClean="0"/>
              <a:t>and </a:t>
            </a:r>
            <a:r>
              <a:rPr lang="en-US" dirty="0" err="1" smtClean="0"/>
              <a:t>Cl</a:t>
            </a:r>
            <a:r>
              <a:rPr lang="en-US" baseline="30000" dirty="0" smtClean="0"/>
              <a:t>-</a:t>
            </a:r>
          </a:p>
          <a:p>
            <a:pPr lvl="1"/>
            <a:r>
              <a:rPr lang="en-US" dirty="0" smtClean="0"/>
              <a:t>Na</a:t>
            </a:r>
            <a:r>
              <a:rPr lang="en-US" baseline="30000" dirty="0" smtClean="0"/>
              <a:t>+</a:t>
            </a:r>
            <a:r>
              <a:rPr lang="en-US" dirty="0" smtClean="0"/>
              <a:t> and SO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2-</a:t>
            </a:r>
            <a:endParaRPr lang="en-US" dirty="0" smtClean="0"/>
          </a:p>
          <a:p>
            <a:pPr lvl="1"/>
            <a:r>
              <a:rPr lang="en-US" dirty="0" smtClean="0"/>
              <a:t>Fe</a:t>
            </a:r>
            <a:r>
              <a:rPr lang="en-US" baseline="30000" dirty="0" smtClean="0"/>
              <a:t>3+</a:t>
            </a:r>
            <a:r>
              <a:rPr lang="en-US" dirty="0" smtClean="0"/>
              <a:t> and PO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3-</a:t>
            </a:r>
          </a:p>
          <a:p>
            <a:r>
              <a:rPr lang="en-US" dirty="0" smtClean="0"/>
              <a:t>HW: pg. 8 front and 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Create and name a structure for ionic compounds</a:t>
            </a:r>
          </a:p>
          <a:p>
            <a:pPr lvl="1"/>
            <a:r>
              <a:rPr lang="en-US" dirty="0" smtClean="0"/>
              <a:t>Identify the “conservative” and “liberal” metal ions</a:t>
            </a:r>
          </a:p>
          <a:p>
            <a:pPr lvl="1"/>
            <a:r>
              <a:rPr lang="en-US" dirty="0" smtClean="0"/>
              <a:t>Identify polyatomic ions</a:t>
            </a:r>
          </a:p>
          <a:p>
            <a:pPr lvl="1"/>
            <a:r>
              <a:rPr lang="en-US" dirty="0" smtClean="0"/>
              <a:t>Name and write a formula for any ionic compound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pg. 2 on the boards</a:t>
            </a:r>
          </a:p>
          <a:p>
            <a:r>
              <a:rPr lang="en-US" dirty="0" smtClean="0"/>
              <a:t>pg. 3 on the boards and out loud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28600"/>
            <a:ext cx="7239000" cy="1371600"/>
          </a:xfrm>
          <a:ln w="38100">
            <a:solidFill>
              <a:schemeClr val="hlink"/>
            </a:solidFill>
          </a:ln>
        </p:spPr>
        <p:txBody>
          <a:bodyPr/>
          <a:lstStyle/>
          <a:p>
            <a:r>
              <a:rPr lang="en-US" sz="4000" b="0" dirty="0" smtClean="0"/>
              <a:t>Ionic Compounds with Conservative Metals</a:t>
            </a: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534400" cy="525780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hlink"/>
              </a:buClr>
              <a:buSzPct val="115000"/>
              <a:buFont typeface="Wingdings" charset="2"/>
              <a:buNone/>
            </a:pPr>
            <a:r>
              <a:rPr lang="en-US" sz="2800" b="1"/>
              <a:t>	Complete the names of the following binary compounds:</a:t>
            </a:r>
          </a:p>
          <a:p>
            <a:pPr>
              <a:buFont typeface="Wingdings" charset="2"/>
              <a:buNone/>
            </a:pPr>
            <a:r>
              <a:rPr lang="en-US" sz="2800" b="1"/>
              <a:t>	Na</a:t>
            </a:r>
            <a:r>
              <a:rPr lang="en-US" sz="2800" b="1" baseline="-25000"/>
              <a:t>3</a:t>
            </a:r>
            <a:r>
              <a:rPr lang="en-US" sz="2800" b="1"/>
              <a:t>N		sodium 	________________</a:t>
            </a:r>
          </a:p>
          <a:p>
            <a:pPr>
              <a:lnSpc>
                <a:spcPct val="170000"/>
              </a:lnSpc>
              <a:buFont typeface="Wingdings" charset="2"/>
              <a:buNone/>
            </a:pPr>
            <a:r>
              <a:rPr lang="en-US" sz="2800" b="1"/>
              <a:t>	KBr		potassium	________________</a:t>
            </a:r>
          </a:p>
          <a:p>
            <a:pPr>
              <a:lnSpc>
                <a:spcPct val="170000"/>
              </a:lnSpc>
              <a:buFont typeface="Wingdings" charset="2"/>
              <a:buNone/>
            </a:pPr>
            <a:r>
              <a:rPr lang="en-US" sz="2800" b="1"/>
              <a:t>	Al</a:t>
            </a:r>
            <a:r>
              <a:rPr lang="en-US" sz="2800" b="1" baseline="-25000"/>
              <a:t>2</a:t>
            </a:r>
            <a:r>
              <a:rPr lang="en-US" sz="2800" b="1"/>
              <a:t>O</a:t>
            </a:r>
            <a:r>
              <a:rPr lang="en-US" sz="2800" b="1" baseline="-25000"/>
              <a:t>3</a:t>
            </a:r>
            <a:r>
              <a:rPr lang="en-US" sz="2800" b="1"/>
              <a:t>		aluminum 	________________</a:t>
            </a:r>
          </a:p>
          <a:p>
            <a:pPr>
              <a:lnSpc>
                <a:spcPct val="170000"/>
              </a:lnSpc>
              <a:buFont typeface="Wingdings" charset="2"/>
              <a:buNone/>
            </a:pPr>
            <a:r>
              <a:rPr lang="en-US" sz="2800" b="1"/>
              <a:t>	MgS		__________________ sulfide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7391400" cy="685800"/>
          </a:xfrm>
          <a:ln w="38100">
            <a:solidFill>
              <a:schemeClr val="hlink"/>
            </a:solidFill>
          </a:ln>
        </p:spPr>
        <p:txBody>
          <a:bodyPr/>
          <a:lstStyle/>
          <a:p>
            <a:r>
              <a:rPr lang="en-US" sz="4000" b="0" dirty="0"/>
              <a:t>Naming </a:t>
            </a:r>
            <a:r>
              <a:rPr lang="en-US" sz="4000" b="0" dirty="0" smtClean="0"/>
              <a:t>Compounds</a:t>
            </a:r>
            <a:endParaRPr lang="en-US" sz="3800" b="0" dirty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438400"/>
            <a:ext cx="8610600" cy="4191000"/>
          </a:xfrm>
        </p:spPr>
        <p:txBody>
          <a:bodyPr/>
          <a:lstStyle/>
          <a:p>
            <a:pPr>
              <a:lnSpc>
                <a:spcPct val="140000"/>
              </a:lnSpc>
              <a:buClr>
                <a:srgbClr val="66FF33"/>
              </a:buClr>
              <a:buFont typeface="Wingdings" charset="2"/>
              <a:buNone/>
            </a:pPr>
            <a:r>
              <a:rPr lang="en-US" sz="2800" b="1" dirty="0"/>
              <a:t>Elements that can have more than one possible charge MUST have a Roman Numeral to indicate the charge on the individual ion.</a:t>
            </a:r>
          </a:p>
          <a:p>
            <a:pPr lvl="2">
              <a:lnSpc>
                <a:spcPct val="140000"/>
              </a:lnSpc>
              <a:buClr>
                <a:srgbClr val="66FF33"/>
              </a:buClr>
              <a:buFont typeface="Wingdings" charset="2"/>
              <a:buNone/>
            </a:pPr>
            <a:r>
              <a:rPr lang="en-US" sz="2800" b="1" dirty="0">
                <a:solidFill>
                  <a:srgbClr val="FF0000"/>
                </a:solidFill>
              </a:rPr>
              <a:t>	</a:t>
            </a:r>
            <a:r>
              <a:rPr lang="en-US" sz="2800" b="1" u="sng" dirty="0">
                <a:solidFill>
                  <a:srgbClr val="FF0000"/>
                </a:solidFill>
              </a:rPr>
              <a:t>1+ or 2+              2+ or 3+</a:t>
            </a:r>
          </a:p>
          <a:p>
            <a:pPr lvl="2">
              <a:lnSpc>
                <a:spcPct val="110000"/>
              </a:lnSpc>
              <a:buFont typeface="Wingdings" charset="2"/>
              <a:buNone/>
            </a:pPr>
            <a:r>
              <a:rPr lang="en-US" sz="2800" b="1" dirty="0">
                <a:solidFill>
                  <a:srgbClr val="FF0000"/>
                </a:solidFill>
              </a:rPr>
              <a:t>Cu</a:t>
            </a:r>
            <a:r>
              <a:rPr lang="en-US" sz="2800" b="1" baseline="30000" dirty="0">
                <a:solidFill>
                  <a:srgbClr val="FF0000"/>
                </a:solidFill>
              </a:rPr>
              <a:t>+</a:t>
            </a:r>
            <a:r>
              <a:rPr lang="en-US" sz="2800" b="1" dirty="0">
                <a:solidFill>
                  <a:srgbClr val="FF0000"/>
                </a:solidFill>
              </a:rPr>
              <a:t>,</a:t>
            </a:r>
            <a:r>
              <a:rPr lang="en-US" sz="2800" b="1" baseline="30000" dirty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Cu</a:t>
            </a:r>
            <a:r>
              <a:rPr lang="en-US" sz="2800" b="1" baseline="30000" dirty="0">
                <a:solidFill>
                  <a:srgbClr val="FF0000"/>
                </a:solidFill>
              </a:rPr>
              <a:t>2+</a:t>
            </a:r>
            <a:r>
              <a:rPr lang="en-US" sz="2800" b="1" dirty="0">
                <a:solidFill>
                  <a:srgbClr val="FF0000"/>
                </a:solidFill>
              </a:rPr>
              <a:t>	           Fe</a:t>
            </a:r>
            <a:r>
              <a:rPr lang="en-US" sz="2800" b="1" baseline="30000" dirty="0">
                <a:solidFill>
                  <a:srgbClr val="FF0000"/>
                </a:solidFill>
              </a:rPr>
              <a:t>2+</a:t>
            </a:r>
            <a:r>
              <a:rPr lang="en-US" sz="2800" b="1" dirty="0">
                <a:solidFill>
                  <a:srgbClr val="FF0000"/>
                </a:solidFill>
              </a:rPr>
              <a:t>, Fe</a:t>
            </a:r>
            <a:r>
              <a:rPr lang="en-US" sz="2800" b="1" baseline="30000" dirty="0">
                <a:solidFill>
                  <a:srgbClr val="FF0000"/>
                </a:solidFill>
              </a:rPr>
              <a:t>3+</a:t>
            </a:r>
          </a:p>
          <a:p>
            <a:pPr lvl="2">
              <a:buFont typeface="Wingdings" charset="2"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copper (</a:t>
            </a:r>
            <a:r>
              <a:rPr lang="en-US" sz="2800" b="1" dirty="0">
                <a:solidFill>
                  <a:srgbClr val="FF0000"/>
                </a:solidFill>
              </a:rPr>
              <a:t>I) ion  </a:t>
            </a:r>
            <a:r>
              <a:rPr lang="en-US" sz="2800" b="1" baseline="30000" dirty="0">
                <a:solidFill>
                  <a:srgbClr val="FF0000"/>
                </a:solidFill>
              </a:rPr>
              <a:t>      </a:t>
            </a:r>
            <a:r>
              <a:rPr lang="en-US" sz="2800" b="1" dirty="0" smtClean="0">
                <a:solidFill>
                  <a:srgbClr val="FF0000"/>
                </a:solidFill>
              </a:rPr>
              <a:t>iron (II) ion </a:t>
            </a:r>
          </a:p>
          <a:p>
            <a:pPr lvl="2">
              <a:buFont typeface="Wingdings" charset="2"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copper (II) ion    iron (III) ion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0" y="1828800"/>
            <a:ext cx="891540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 eaLnBrk="0" hangingPunct="0">
              <a:defRPr/>
            </a:pPr>
            <a:r>
              <a:rPr lang="en-US" sz="2800" b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Binary Ionic Compounds with a liberal metal: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7391400" cy="762000"/>
          </a:xfrm>
        </p:spPr>
        <p:txBody>
          <a:bodyPr/>
          <a:lstStyle/>
          <a:p>
            <a:r>
              <a:rPr lang="en-US" sz="4000" b="0"/>
              <a:t>Names of Compounds with Liberal Metals</a:t>
            </a:r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915400" cy="5029200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sz="3600" b="1" dirty="0"/>
              <a:t>	To name these compounds, you must determine the charge on the metal by uncrossing the charges:</a:t>
            </a:r>
          </a:p>
          <a:p>
            <a:pPr>
              <a:buFont typeface="Wingdings" charset="2"/>
              <a:buNone/>
            </a:pPr>
            <a:endParaRPr lang="en-US" sz="2000" b="1" dirty="0"/>
          </a:p>
          <a:p>
            <a:pPr>
              <a:lnSpc>
                <a:spcPct val="60000"/>
              </a:lnSpc>
              <a:buFont typeface="Wingdings" charset="2"/>
              <a:buNone/>
            </a:pPr>
            <a:r>
              <a:rPr lang="en-US" sz="4400" b="1" dirty="0"/>
              <a:t>	</a:t>
            </a:r>
            <a:r>
              <a:rPr lang="en-US" sz="3500" b="1" dirty="0" smtClean="0"/>
              <a:t>FeCl</a:t>
            </a:r>
            <a:r>
              <a:rPr lang="en-US" sz="3500" b="1" baseline="-25000" dirty="0" smtClean="0"/>
              <a:t>3	</a:t>
            </a:r>
            <a:r>
              <a:rPr lang="en-US" b="1" baseline="-25000" dirty="0" smtClean="0"/>
              <a:t>	</a:t>
            </a:r>
            <a:r>
              <a:rPr lang="en-US" b="1" baseline="-25000" dirty="0"/>
              <a:t>	</a:t>
            </a:r>
            <a:r>
              <a:rPr lang="en-US" b="1" dirty="0"/>
              <a:t>(Fe</a:t>
            </a:r>
            <a:r>
              <a:rPr lang="en-US" b="1" baseline="30000" dirty="0"/>
              <a:t>3+</a:t>
            </a:r>
            <a:r>
              <a:rPr lang="en-US" b="1" dirty="0"/>
              <a:t>)</a:t>
            </a:r>
            <a:r>
              <a:rPr lang="en-US" b="1" baseline="30000" dirty="0"/>
              <a:t> </a:t>
            </a:r>
            <a:r>
              <a:rPr lang="en-US" b="1" dirty="0"/>
              <a:t>	iron (III) chloride</a:t>
            </a:r>
            <a:r>
              <a:rPr lang="en-US" b="1" dirty="0" smtClean="0"/>
              <a:t>	</a:t>
            </a:r>
          </a:p>
          <a:p>
            <a:pPr>
              <a:buFont typeface="Wingdings" charset="2"/>
              <a:buNone/>
            </a:pPr>
            <a:r>
              <a:rPr lang="en-US" b="1" dirty="0"/>
              <a:t>	</a:t>
            </a:r>
            <a:r>
              <a:rPr lang="en-US" b="1" dirty="0" smtClean="0"/>
              <a:t>SnO</a:t>
            </a:r>
            <a:r>
              <a:rPr lang="en-US" baseline="-25000" dirty="0" smtClean="0"/>
              <a:t>2</a:t>
            </a:r>
            <a:r>
              <a:rPr lang="en-US" b="1" dirty="0" smtClean="0"/>
              <a:t>          </a:t>
            </a:r>
            <a:r>
              <a:rPr lang="en-US" b="1" dirty="0"/>
              <a:t>	(Sn</a:t>
            </a:r>
            <a:r>
              <a:rPr lang="en-US" b="1" baseline="30000" dirty="0"/>
              <a:t>4+</a:t>
            </a:r>
            <a:r>
              <a:rPr lang="en-US" b="1" dirty="0"/>
              <a:t>)</a:t>
            </a:r>
            <a:r>
              <a:rPr lang="en-US" b="1" baseline="30000" dirty="0"/>
              <a:t> </a:t>
            </a:r>
            <a:r>
              <a:rPr lang="en-US" b="1" dirty="0"/>
              <a:t>	tin (IV)</a:t>
            </a:r>
            <a:r>
              <a:rPr lang="en-US" b="1" dirty="0" smtClean="0"/>
              <a:t> oxide</a:t>
            </a:r>
          </a:p>
          <a:p>
            <a:pPr>
              <a:buFont typeface="Wingdings" charset="2"/>
              <a:buNone/>
            </a:pPr>
            <a:r>
              <a:rPr lang="en-US" b="1" dirty="0" smtClean="0"/>
              <a:t>	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7467600" cy="974725"/>
          </a:xfrm>
          <a:ln w="38100">
            <a:solidFill>
              <a:srgbClr val="FF0000"/>
            </a:solidFill>
          </a:ln>
        </p:spPr>
        <p:txBody>
          <a:bodyPr/>
          <a:lstStyle/>
          <a:p>
            <a:r>
              <a:rPr lang="en-US"/>
              <a:t>Mixed Practice!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3810000" cy="5257800"/>
          </a:xfrm>
        </p:spPr>
        <p:txBody>
          <a:bodyPr/>
          <a:lstStyle/>
          <a:p>
            <a:pPr marL="609600" indent="-609600">
              <a:buFont typeface="Wingdings" charset="2"/>
              <a:buNone/>
            </a:pPr>
            <a:r>
              <a:rPr lang="en-US"/>
              <a:t>Name the following: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en-US"/>
              <a:t>Na</a:t>
            </a:r>
            <a:r>
              <a:rPr lang="en-US" baseline="-25000"/>
              <a:t>2</a:t>
            </a:r>
            <a:r>
              <a:rPr lang="en-US"/>
              <a:t>O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en-US"/>
              <a:t>CaCO</a:t>
            </a:r>
            <a:r>
              <a:rPr lang="en-US" baseline="-25000"/>
              <a:t>3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en-US"/>
              <a:t>PbS</a:t>
            </a:r>
            <a:r>
              <a:rPr lang="en-US" baseline="-25000"/>
              <a:t>2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en-US"/>
              <a:t>Sn</a:t>
            </a:r>
            <a:r>
              <a:rPr lang="en-US" baseline="-25000"/>
              <a:t>3</a:t>
            </a:r>
            <a:r>
              <a:rPr lang="en-US"/>
              <a:t>N</a:t>
            </a:r>
            <a:r>
              <a:rPr lang="en-US" baseline="-25000"/>
              <a:t>2 </a:t>
            </a:r>
            <a:endParaRPr lang="en-US"/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en-US"/>
              <a:t>Cu</a:t>
            </a:r>
            <a:r>
              <a:rPr lang="en-US" baseline="-25000"/>
              <a:t>3</a:t>
            </a:r>
            <a:r>
              <a:rPr lang="en-US"/>
              <a:t>PO</a:t>
            </a:r>
            <a:r>
              <a:rPr lang="en-US" baseline="-25000"/>
              <a:t>4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en-US"/>
              <a:t>HgF</a:t>
            </a:r>
            <a:r>
              <a:rPr lang="en-US" baseline="-25000"/>
              <a:t>2</a:t>
            </a:r>
          </a:p>
          <a:p>
            <a:pPr marL="609600" indent="-609600">
              <a:buClr>
                <a:schemeClr val="tx1"/>
              </a:buCl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28600"/>
            <a:ext cx="7162800" cy="1143000"/>
          </a:xfrm>
          <a:ln w="38100">
            <a:solidFill>
              <a:srgbClr val="FF0000"/>
            </a:solidFill>
          </a:ln>
        </p:spPr>
        <p:txBody>
          <a:bodyPr/>
          <a:lstStyle/>
          <a:p>
            <a:r>
              <a:rPr lang="en-US" sz="4000"/>
              <a:t>Mixed Up… The Other Way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4876800" cy="5410200"/>
          </a:xfrm>
        </p:spPr>
        <p:txBody>
          <a:bodyPr/>
          <a:lstStyle/>
          <a:p>
            <a:pPr marL="609600" indent="-609600">
              <a:buFont typeface="Wingdings" charset="2"/>
              <a:buNone/>
            </a:pPr>
            <a:r>
              <a:rPr lang="en-US" dirty="0"/>
              <a:t>Write the formula: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en-US" dirty="0"/>
              <a:t>Copper (II) chlorate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en-US" dirty="0"/>
              <a:t>Calcium nitride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en-US" dirty="0"/>
              <a:t>Aluminum carbonate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en-US" dirty="0"/>
              <a:t>Potassium bromide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en-US" dirty="0"/>
              <a:t>Barium fluoride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en-US" dirty="0"/>
              <a:t>Cesium hydroxide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hemistry">
  <a:themeElements>
    <a:clrScheme name="BeakersandTubes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akersandTubes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eakersandTubes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Chemistry.thmx</Template>
  <TotalTime>1421</TotalTime>
  <Words>335</Words>
  <Application>Microsoft Macintosh PowerPoint</Application>
  <PresentationFormat>On-screen Show (4:3)</PresentationFormat>
  <Paragraphs>61</Paragraphs>
  <Slides>10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Chemistry</vt:lpstr>
      <vt:lpstr>Ionic Naming</vt:lpstr>
      <vt:lpstr>Drill</vt:lpstr>
      <vt:lpstr>Objectives</vt:lpstr>
      <vt:lpstr>HW Review</vt:lpstr>
      <vt:lpstr>Ionic Compounds with Conservative Metals</vt:lpstr>
      <vt:lpstr>Naming Compounds</vt:lpstr>
      <vt:lpstr>Names of Compounds with Liberal Metals</vt:lpstr>
      <vt:lpstr>Mixed Practice!</vt:lpstr>
      <vt:lpstr>Mixed Up… The Other Way</vt:lpstr>
      <vt:lpstr>More practice!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Ionic Naming</dc:title>
  <dc:creator>Howard County Administrator</dc:creator>
  <cp:lastModifiedBy>Howard County Administrator</cp:lastModifiedBy>
  <cp:revision>3</cp:revision>
  <dcterms:created xsi:type="dcterms:W3CDTF">2014-12-02T20:59:55Z</dcterms:created>
  <dcterms:modified xsi:type="dcterms:W3CDTF">2014-12-02T21:00:45Z</dcterms:modified>
</cp:coreProperties>
</file>