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0643F-8F8E-2344-934C-46BBB726B34D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8A72E-884D-4345-ABC8-2D5C9E87E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B8A8C-847A-5A43-BD19-230997B3357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76A82-172F-814A-A51C-7B612D79BAC3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456BAA-F642-DA45-9066-60A6E5013F53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78D859-D482-9441-956D-7EB87184D40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D2BEA1-6C71-BB46-B727-4CFED1618F8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4A53F907-6EB5-EC47-9541-4E5271937F02}" type="datetimeFigureOut">
              <a:rPr lang="en-US" smtClean="0"/>
              <a:pPr/>
              <a:t>12/18/14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1F72624B-B52A-0546-8832-3C458E6C7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Lewis/Polarity Practice</a:t>
            </a:r>
            <a:br>
              <a:rPr lang="en-US" sz="4400" dirty="0" smtClean="0"/>
            </a:br>
            <a:r>
              <a:rPr lang="en-US" sz="4400" dirty="0" smtClean="0"/>
              <a:t>Hybridization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12/18/14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/>
              <a:t>The hybridization of a particular molecule is determined by the </a:t>
            </a:r>
            <a:r>
              <a:rPr lang="en-US" u="sng" dirty="0"/>
              <a:t>central atom</a:t>
            </a:r>
            <a:r>
              <a:rPr lang="en-US" dirty="0"/>
              <a:t>.  </a:t>
            </a:r>
          </a:p>
          <a:p>
            <a:pPr eaLnBrk="1" hangingPunct="1"/>
            <a:r>
              <a:rPr lang="en-US" dirty="0"/>
              <a:t>We only need to worry about </a:t>
            </a:r>
            <a:r>
              <a:rPr lang="en-US" dirty="0" smtClean="0"/>
              <a:t>its </a:t>
            </a:r>
            <a:r>
              <a:rPr lang="en-US" dirty="0"/>
              <a:t>valence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Your Hybridization Options: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/>
              <a:t>sp</a:t>
            </a:r>
          </a:p>
          <a:p>
            <a:pPr eaLnBrk="1" hangingPunct="1"/>
            <a:r>
              <a:rPr lang="en-US"/>
              <a:t>sp</a:t>
            </a:r>
            <a:r>
              <a:rPr lang="en-US" baseline="30000"/>
              <a:t>2</a:t>
            </a:r>
            <a:endParaRPr lang="en-US"/>
          </a:p>
          <a:p>
            <a:pPr eaLnBrk="1" hangingPunct="1"/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d </a:t>
            </a:r>
          </a:p>
          <a:p>
            <a:pPr eaLnBrk="1" hangingPunct="1"/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2</a:t>
            </a:r>
            <a:endParaRPr lang="en-US"/>
          </a:p>
          <a:p>
            <a:pPr eaLnBrk="1" hangingPunct="1"/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3</a:t>
            </a: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Hybridization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221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				BeF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Look at B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Write the orbital diagram for B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You need to have 2 </a:t>
            </a:r>
            <a:r>
              <a:rPr lang="en-US" sz="2800" dirty="0" err="1" smtClean="0"/>
              <a:t>e</a:t>
            </a:r>
            <a:r>
              <a:rPr lang="en-US" sz="2800" dirty="0" smtClean="0"/>
              <a:t>- available to bond to F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Write a new orbital diagram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Promote electrons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BeF</a:t>
            </a:r>
            <a:r>
              <a:rPr lang="en-US" baseline="-25000" smtClean="0"/>
              <a:t>2</a:t>
            </a: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584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3424" y="2253183"/>
            <a:ext cx="4987081" cy="182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47831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http://wps.prenhall.com/wps/media/objects/3081/3155729/blb0905/bl09p312b.jpg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Hybridization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4738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BCl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Look at B</a:t>
            </a:r>
          </a:p>
          <a:p>
            <a:pPr eaLnBrk="1" hangingPunct="1">
              <a:buFontTx/>
              <a:buNone/>
            </a:pPr>
            <a:r>
              <a:rPr lang="en-US" dirty="0" smtClean="0"/>
              <a:t>Write the orbital diagram for B</a:t>
            </a:r>
          </a:p>
          <a:p>
            <a:pPr eaLnBrk="1" hangingPunct="1">
              <a:buFontTx/>
              <a:buNone/>
            </a:pPr>
            <a:r>
              <a:rPr lang="en-US" dirty="0" smtClean="0"/>
              <a:t>Promote electrons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789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8496" y="-119071"/>
            <a:ext cx="8571322" cy="725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304800" y="6172200"/>
            <a:ext cx="4519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http://www.dlt.ncssm.edu/tiger/diagrams/moleculargeometry/BCl3_Hybrid.gif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Consider CH</a:t>
            </a:r>
            <a:r>
              <a:rPr lang="en-US" baseline="-25000" dirty="0"/>
              <a:t>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30880"/>
            <a:ext cx="8229600" cy="4937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Carbon has 4 valence electrons </a:t>
            </a:r>
          </a:p>
          <a:p>
            <a:pPr lvl="1" eaLnBrk="1" hangingPunct="1">
              <a:buFontTx/>
              <a:buNone/>
            </a:pPr>
            <a:r>
              <a:rPr lang="en-US" dirty="0"/>
              <a:t>		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2</a:t>
            </a:r>
          </a:p>
          <a:p>
            <a:pPr lvl="1" eaLnBrk="1" hangingPunct="1">
              <a:buFontTx/>
              <a:buNone/>
            </a:pPr>
            <a:endParaRPr lang="en-US" sz="3200" dirty="0"/>
          </a:p>
          <a:p>
            <a:pPr lvl="1" eaLnBrk="1" hangingPunct="1">
              <a:buFontTx/>
              <a:buNone/>
            </a:pPr>
            <a:r>
              <a:rPr lang="en-US" sz="3200" dirty="0"/>
              <a:t>2 of the electrons are in the </a:t>
            </a:r>
            <a:r>
              <a:rPr lang="en-US" sz="3200" dirty="0" err="1"/>
              <a:t>s</a:t>
            </a:r>
            <a:r>
              <a:rPr lang="en-US" sz="3200" dirty="0"/>
              <a:t> orbital and 2 are in the </a:t>
            </a:r>
            <a:r>
              <a:rPr lang="en-US" sz="3200" dirty="0" err="1"/>
              <a:t>p</a:t>
            </a:r>
            <a:r>
              <a:rPr lang="en-US" sz="3200" dirty="0"/>
              <a:t> orbital.</a:t>
            </a:r>
          </a:p>
          <a:p>
            <a:pPr lvl="1" eaLnBrk="1" hangingPunct="1">
              <a:buFontTx/>
              <a:buNone/>
            </a:pPr>
            <a:endParaRPr lang="en-US" sz="3200" dirty="0"/>
          </a:p>
          <a:p>
            <a:pPr lvl="1" eaLnBrk="1" hangingPunct="1">
              <a:buFontTx/>
              <a:buNone/>
            </a:pPr>
            <a:r>
              <a:rPr lang="en-US" sz="3200" dirty="0" err="1"/>
              <a:t>s</a:t>
            </a:r>
            <a:r>
              <a:rPr lang="en-US" sz="3200" dirty="0"/>
              <a:t> &amp; </a:t>
            </a:r>
            <a:r>
              <a:rPr lang="en-US" sz="3200" dirty="0" err="1"/>
              <a:t>p</a:t>
            </a:r>
            <a:r>
              <a:rPr lang="en-US" sz="3200" dirty="0"/>
              <a:t> have different shapes and different amounts of energy.</a:t>
            </a:r>
          </a:p>
          <a:p>
            <a:pPr lvl="1" eaLnBrk="1" hangingPunct="1">
              <a:buFontTx/>
              <a:buNone/>
            </a:pPr>
            <a:endParaRPr lang="en-US" sz="32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88067" y="2078580"/>
            <a:ext cx="1295400" cy="5334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CH</a:t>
            </a:r>
            <a:r>
              <a:rPr lang="en-US" baseline="-25000"/>
              <a:t>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660066"/>
                </a:solidFill>
              </a:rPr>
              <a:t>To create 4 equal bonds, carbon’s one 2s and three 2p orbitals fuse into 4 new identical orbitals called sp</a:t>
            </a:r>
            <a:r>
              <a:rPr lang="en-US" sz="2800" baseline="30000">
                <a:solidFill>
                  <a:srgbClr val="660066"/>
                </a:solidFill>
              </a:rPr>
              <a:t>3</a:t>
            </a:r>
            <a:r>
              <a:rPr lang="en-US">
                <a:solidFill>
                  <a:srgbClr val="660066"/>
                </a:solidFill>
              </a:rPr>
              <a:t>.</a:t>
            </a:r>
            <a:endParaRPr lang="en-US" sz="3600">
              <a:solidFill>
                <a:srgbClr val="660066"/>
              </a:solidFill>
            </a:endParaRP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685800" y="49530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1600200" y="42672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2209800" y="42672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2819400" y="42672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5638800" y="47244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>
            <a:off x="6248400" y="47244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6858000" y="47244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>
            <a:off x="7467600" y="4724400"/>
            <a:ext cx="5334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685800" y="5029200"/>
            <a:ext cx="533400" cy="385763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2s</a:t>
            </a:r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2209800" y="4343400"/>
            <a:ext cx="533400" cy="385763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2p</a:t>
            </a:r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6553200" y="4800600"/>
            <a:ext cx="990600" cy="385763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sp</a:t>
            </a:r>
            <a:r>
              <a:rPr lang="en-US" sz="2000" baseline="30000">
                <a:solidFill>
                  <a:srgbClr val="660066"/>
                </a:solidFill>
              </a:rPr>
              <a:t>3</a:t>
            </a:r>
          </a:p>
        </p:txBody>
      </p:sp>
      <p:sp>
        <p:nvSpPr>
          <p:cNvPr id="40975" name="AutoShape 16"/>
          <p:cNvSpPr>
            <a:spLocks/>
          </p:cNvSpPr>
          <p:nvPr/>
        </p:nvSpPr>
        <p:spPr bwMode="auto">
          <a:xfrm>
            <a:off x="3505200" y="39624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Text Box 17"/>
          <p:cNvSpPr txBox="1">
            <a:spLocks noChangeArrowheads="1"/>
          </p:cNvSpPr>
          <p:nvPr/>
        </p:nvSpPr>
        <p:spPr bwMode="auto">
          <a:xfrm>
            <a:off x="3962400" y="4510088"/>
            <a:ext cx="1524000" cy="385762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Hybridization</a:t>
            </a:r>
            <a:endParaRPr lang="en-US" sz="2000" baseline="30000">
              <a:solidFill>
                <a:srgbClr val="660066"/>
              </a:solidFill>
            </a:endParaRP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 flipV="1">
            <a:off x="838200" y="44958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Line 19"/>
          <p:cNvSpPr>
            <a:spLocks noChangeShapeType="1"/>
          </p:cNvSpPr>
          <p:nvPr/>
        </p:nvSpPr>
        <p:spPr bwMode="auto">
          <a:xfrm flipV="1">
            <a:off x="1752600" y="3810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Line 20"/>
          <p:cNvSpPr>
            <a:spLocks noChangeShapeType="1"/>
          </p:cNvSpPr>
          <p:nvPr/>
        </p:nvSpPr>
        <p:spPr bwMode="auto">
          <a:xfrm flipV="1">
            <a:off x="2362200" y="3810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Line 21"/>
          <p:cNvSpPr>
            <a:spLocks noChangeShapeType="1"/>
          </p:cNvSpPr>
          <p:nvPr/>
        </p:nvSpPr>
        <p:spPr bwMode="auto">
          <a:xfrm flipV="1">
            <a:off x="5791200" y="4191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1" name="Line 22"/>
          <p:cNvSpPr>
            <a:spLocks noChangeShapeType="1"/>
          </p:cNvSpPr>
          <p:nvPr/>
        </p:nvSpPr>
        <p:spPr bwMode="auto">
          <a:xfrm flipV="1">
            <a:off x="6400800" y="4191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2" name="Line 23"/>
          <p:cNvSpPr>
            <a:spLocks noChangeShapeType="1"/>
          </p:cNvSpPr>
          <p:nvPr/>
        </p:nvSpPr>
        <p:spPr bwMode="auto">
          <a:xfrm flipV="1">
            <a:off x="7010400" y="4191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3" name="Line 24"/>
          <p:cNvSpPr>
            <a:spLocks noChangeShapeType="1"/>
          </p:cNvSpPr>
          <p:nvPr/>
        </p:nvSpPr>
        <p:spPr bwMode="auto">
          <a:xfrm flipV="1">
            <a:off x="7620000" y="41910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4" name="Line 25"/>
          <p:cNvSpPr>
            <a:spLocks noChangeShapeType="1"/>
          </p:cNvSpPr>
          <p:nvPr/>
        </p:nvSpPr>
        <p:spPr bwMode="auto">
          <a:xfrm rot="10800000" flipV="1">
            <a:off x="1066800" y="4495800"/>
            <a:ext cx="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62670"/>
            <a:ext cx="8229600" cy="3772893"/>
          </a:xfrm>
        </p:spPr>
        <p:txBody>
          <a:bodyPr/>
          <a:lstStyle/>
          <a:p>
            <a:pPr eaLnBrk="1" hangingPunct="1"/>
            <a:r>
              <a:rPr lang="en-US" dirty="0" smtClean="0"/>
              <a:t>What type of hybridization does BF</a:t>
            </a:r>
            <a:r>
              <a:rPr lang="en-US" baseline="-25000" dirty="0" smtClean="0"/>
              <a:t>3</a:t>
            </a:r>
            <a:r>
              <a:rPr lang="en-US" dirty="0" smtClean="0"/>
              <a:t> have?</a:t>
            </a:r>
          </a:p>
          <a:p>
            <a:pPr eaLnBrk="1" hangingPunct="1"/>
            <a:r>
              <a:rPr lang="en-US" dirty="0" smtClean="0"/>
              <a:t>1s</a:t>
            </a:r>
            <a:r>
              <a:rPr lang="en-US" baseline="30000" dirty="0" smtClean="0"/>
              <a:t>2 </a:t>
            </a:r>
            <a:r>
              <a:rPr lang="en-US" dirty="0" smtClean="0"/>
              <a:t>2s</a:t>
            </a:r>
            <a:r>
              <a:rPr lang="en-US" baseline="30000" dirty="0" smtClean="0"/>
              <a:t>2 </a:t>
            </a:r>
            <a:r>
              <a:rPr lang="en-US" dirty="0" smtClean="0"/>
              <a:t>2p</a:t>
            </a:r>
            <a:r>
              <a:rPr lang="en-US" baseline="30000" dirty="0" smtClean="0"/>
              <a:t>1 </a:t>
            </a:r>
            <a:endParaRPr lang="en-US" baseline="30000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57200" y="4495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371600" y="3810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981200" y="3810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590800" y="3810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953000" y="5791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562600" y="5791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172200" y="5791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2s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81200" y="3886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2p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486400" y="5867400"/>
            <a:ext cx="990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  <a:r>
              <a:rPr lang="en-US" sz="2000" baseline="30000"/>
              <a:t>2</a:t>
            </a:r>
          </a:p>
        </p:txBody>
      </p:sp>
      <p:sp>
        <p:nvSpPr>
          <p:cNvPr id="6159" name="AutoShape 15"/>
          <p:cNvSpPr>
            <a:spLocks/>
          </p:cNvSpPr>
          <p:nvPr/>
        </p:nvSpPr>
        <p:spPr bwMode="auto">
          <a:xfrm>
            <a:off x="3200400" y="35052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657600" y="4114800"/>
            <a:ext cx="1295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Hybridization</a:t>
            </a:r>
            <a:endParaRPr lang="en-US" sz="1400" baseline="30000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6096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1524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5715000" y="5257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6324600" y="5257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rot="10800000" flipV="1">
            <a:off x="8382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Line 25"/>
          <p:cNvSpPr>
            <a:spLocks noChangeShapeType="1"/>
          </p:cNvSpPr>
          <p:nvPr/>
        </p:nvSpPr>
        <p:spPr bwMode="auto">
          <a:xfrm>
            <a:off x="4953000" y="4281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Line 26"/>
          <p:cNvSpPr>
            <a:spLocks noChangeShapeType="1"/>
          </p:cNvSpPr>
          <p:nvPr/>
        </p:nvSpPr>
        <p:spPr bwMode="auto">
          <a:xfrm>
            <a:off x="5562600" y="4281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Line 27"/>
          <p:cNvSpPr>
            <a:spLocks noChangeShapeType="1"/>
          </p:cNvSpPr>
          <p:nvPr/>
        </p:nvSpPr>
        <p:spPr bwMode="auto">
          <a:xfrm>
            <a:off x="6172200" y="4281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2" name="Line 28"/>
          <p:cNvSpPr>
            <a:spLocks noChangeShapeType="1"/>
          </p:cNvSpPr>
          <p:nvPr/>
        </p:nvSpPr>
        <p:spPr bwMode="auto">
          <a:xfrm>
            <a:off x="6781800" y="4281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Text Box 29"/>
          <p:cNvSpPr txBox="1">
            <a:spLocks noChangeArrowheads="1"/>
          </p:cNvSpPr>
          <p:nvPr/>
        </p:nvSpPr>
        <p:spPr bwMode="auto">
          <a:xfrm>
            <a:off x="5867400" y="4357688"/>
            <a:ext cx="990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  <a:r>
              <a:rPr lang="en-US" sz="2000" baseline="30000"/>
              <a:t>3</a:t>
            </a:r>
          </a:p>
        </p:txBody>
      </p:sp>
      <p:sp>
        <p:nvSpPr>
          <p:cNvPr id="43034" name="Line 30"/>
          <p:cNvSpPr>
            <a:spLocks noChangeShapeType="1"/>
          </p:cNvSpPr>
          <p:nvPr/>
        </p:nvSpPr>
        <p:spPr bwMode="auto">
          <a:xfrm flipV="1">
            <a:off x="5105400" y="3748088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5" name="Line 31"/>
          <p:cNvSpPr>
            <a:spLocks noChangeShapeType="1"/>
          </p:cNvSpPr>
          <p:nvPr/>
        </p:nvSpPr>
        <p:spPr bwMode="auto">
          <a:xfrm flipV="1">
            <a:off x="5715000" y="3748088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6" name="Line 32"/>
          <p:cNvSpPr>
            <a:spLocks noChangeShapeType="1"/>
          </p:cNvSpPr>
          <p:nvPr/>
        </p:nvSpPr>
        <p:spPr bwMode="auto">
          <a:xfrm flipV="1">
            <a:off x="6324600" y="3748088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7" name="AutoShape 34"/>
          <p:cNvSpPr>
            <a:spLocks noChangeArrowheads="1"/>
          </p:cNvSpPr>
          <p:nvPr/>
        </p:nvSpPr>
        <p:spPr bwMode="auto">
          <a:xfrm>
            <a:off x="7391400" y="4114800"/>
            <a:ext cx="228600" cy="1524000"/>
          </a:xfrm>
          <a:prstGeom prst="curvedLeftArrow">
            <a:avLst>
              <a:gd name="adj1" fmla="val 133333"/>
              <a:gd name="adj2" fmla="val 26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8" name="Line 36"/>
          <p:cNvSpPr>
            <a:spLocks noChangeShapeType="1"/>
          </p:cNvSpPr>
          <p:nvPr/>
        </p:nvSpPr>
        <p:spPr bwMode="auto">
          <a:xfrm flipH="1">
            <a:off x="7086600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9" name="Text Box 37"/>
          <p:cNvSpPr txBox="1">
            <a:spLocks noChangeArrowheads="1"/>
          </p:cNvSpPr>
          <p:nvPr/>
        </p:nvSpPr>
        <p:spPr bwMode="auto">
          <a:xfrm>
            <a:off x="7391400" y="2514600"/>
            <a:ext cx="152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Empty hybridized orbitals are dropped</a:t>
            </a:r>
          </a:p>
        </p:txBody>
      </p:sp>
      <p:sp>
        <p:nvSpPr>
          <p:cNvPr id="43040" name="Text Box 38"/>
          <p:cNvSpPr txBox="1">
            <a:spLocks noChangeArrowheads="1"/>
          </p:cNvSpPr>
          <p:nvPr/>
        </p:nvSpPr>
        <p:spPr bwMode="auto">
          <a:xfrm>
            <a:off x="7620000" y="4265613"/>
            <a:ext cx="152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So sp</a:t>
            </a:r>
            <a:r>
              <a:rPr lang="en-US" b="1" baseline="30000"/>
              <a:t>3</a:t>
            </a:r>
            <a:r>
              <a:rPr lang="en-US" b="1"/>
              <a:t> becomes sp</a:t>
            </a:r>
            <a:r>
              <a:rPr lang="en-US" b="1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6" grpId="0"/>
      <p:bldP spid="6157" grpId="0"/>
      <p:bldP spid="6158" grpId="0"/>
      <p:bldP spid="6159" grpId="0" animBg="1"/>
      <p:bldP spid="6160" grpId="0"/>
      <p:bldP spid="6161" grpId="0" animBg="1"/>
      <p:bldP spid="6162" grpId="0" animBg="1"/>
      <p:bldP spid="6164" grpId="0" animBg="1"/>
      <p:bldP spid="6165" grpId="0" animBg="1"/>
      <p:bldP spid="6166" grpId="0" animBg="1"/>
      <p:bldP spid="61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include lone pairs of e- in hybridization?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lone pair of electrons has it’s own hybridized orbital.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See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following molecules—Lewis, ball and stick, and polarity (if applicable)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(ozone)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67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What type of hybridization does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have?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32430"/>
            <a:ext cx="8229600" cy="49371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Oxygen </a:t>
            </a:r>
            <a:r>
              <a:rPr lang="en-US" smtClean="0">
                <a:sym typeface="Wingdings" charset="2"/>
              </a:rPr>
              <a:t> e- configuration     </a:t>
            </a:r>
            <a:r>
              <a:rPr lang="en-US" smtClean="0"/>
              <a:t>1s</a:t>
            </a:r>
            <a:r>
              <a:rPr lang="en-US" baseline="30000" smtClean="0"/>
              <a:t>2 </a:t>
            </a:r>
            <a:r>
              <a:rPr lang="en-US" smtClean="0"/>
              <a:t>2s</a:t>
            </a:r>
            <a:r>
              <a:rPr lang="en-US" baseline="30000" smtClean="0"/>
              <a:t>2 </a:t>
            </a:r>
            <a:r>
              <a:rPr lang="en-US" smtClean="0"/>
              <a:t>2p</a:t>
            </a:r>
            <a:r>
              <a:rPr lang="en-US" baseline="30000" smtClean="0"/>
              <a:t>4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baseline="30000" smtClean="0"/>
              <a:t>     </a:t>
            </a:r>
            <a:r>
              <a:rPr lang="en-US" smtClean="0"/>
              <a:t>(Use oxygen because it is the central atom)</a:t>
            </a:r>
            <a:r>
              <a:rPr lang="en-US" baseline="30000" smtClean="0"/>
              <a:t> 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85800" y="5257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002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098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194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638800" y="5029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248400" y="5029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858000" y="5029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0980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2p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172200" y="5105400"/>
            <a:ext cx="990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  <a:r>
              <a:rPr lang="en-US" sz="2000" baseline="30000"/>
              <a:t>3</a:t>
            </a:r>
          </a:p>
        </p:txBody>
      </p:sp>
      <p:sp>
        <p:nvSpPr>
          <p:cNvPr id="7182" name="AutoShape 14"/>
          <p:cNvSpPr>
            <a:spLocks/>
          </p:cNvSpPr>
          <p:nvPr/>
        </p:nvSpPr>
        <p:spPr bwMode="auto">
          <a:xfrm>
            <a:off x="3505200" y="42672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62400" y="4814888"/>
            <a:ext cx="15240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Hybridization</a:t>
            </a:r>
            <a:endParaRPr lang="en-US" sz="2000" baseline="30000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8382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1752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57912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64008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7010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rot="10800000" flipV="1">
            <a:off x="1066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23622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29718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rot="10800000" flipV="1">
            <a:off x="19812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7467600" y="5029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76200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rot="10800000" flipV="1">
            <a:off x="60198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rot="10800000" flipV="1">
            <a:off x="6629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/>
      <p:bldP spid="7180" grpId="0"/>
      <p:bldP spid="7181" grpId="0"/>
      <p:bldP spid="7182" grpId="0" animBg="1"/>
      <p:bldP spid="7183" grpId="0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40496"/>
            <a:ext cx="8229600" cy="4515829"/>
          </a:xfrm>
        </p:spPr>
        <p:txBody>
          <a:bodyPr/>
          <a:lstStyle/>
          <a:p>
            <a:pPr eaLnBrk="1" hangingPunct="1"/>
            <a:r>
              <a:rPr lang="en-US" dirty="0"/>
              <a:t>Draw the hybridization orbital diagram for phosphorus in PCl</a:t>
            </a:r>
            <a:r>
              <a:rPr lang="en-US" baseline="-25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Try this hybridization animation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5713"/>
            <a:ext cx="8229600" cy="43306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/>
              <a:t>http://www.mhhe.com/physsci/chemistry/essentialchemistry/flash/hybrv18.swf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Exit Ticket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Determine the hybridization of the following molecules</a:t>
            </a:r>
          </a:p>
          <a:p>
            <a:pPr lvl="1" eaLnBrk="1" hangingPunct="1"/>
            <a:r>
              <a:rPr lang="en-US" smtClean="0"/>
              <a:t>XeF</a:t>
            </a:r>
            <a:r>
              <a:rPr lang="en-US" baseline="-25000" smtClean="0"/>
              <a:t>4</a:t>
            </a:r>
          </a:p>
          <a:p>
            <a:pPr lvl="1" eaLnBrk="1" hangingPunct="1"/>
            <a:r>
              <a:rPr lang="en-US" smtClean="0"/>
              <a:t>PCl</a:t>
            </a:r>
            <a:r>
              <a:rPr lang="en-US" baseline="-25000" smtClean="0"/>
              <a:t>5</a:t>
            </a:r>
          </a:p>
          <a:p>
            <a:pPr lvl="1" eaLnBrk="1" hangingPunct="1"/>
            <a:r>
              <a:rPr lang="en-US" smtClean="0"/>
              <a:t>NH</a:t>
            </a:r>
            <a:r>
              <a:rPr lang="en-US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IWBAT:</a:t>
            </a:r>
          </a:p>
          <a:p>
            <a:pPr lvl="1" eaLnBrk="1" hangingPunct="1"/>
            <a:r>
              <a:rPr lang="en-US" dirty="0" smtClean="0"/>
              <a:t>Predict the molecular shape of a molecule using the VSEPR theory</a:t>
            </a:r>
          </a:p>
          <a:p>
            <a:pPr lvl="1" eaLnBrk="1" hangingPunct="1"/>
            <a:r>
              <a:rPr lang="en-US" dirty="0" smtClean="0"/>
              <a:t>Predict the polarity of molecules based on the molecular shape</a:t>
            </a:r>
          </a:p>
          <a:p>
            <a:pPr lvl="1"/>
            <a:r>
              <a:rPr lang="en-US" dirty="0" smtClean="0"/>
              <a:t>Apply hybridization to determining the orbital shape 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Lewis Structures &amp; Molecular Shapes QUIZ on Monday, 12/22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VSEPR Theory Practice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Work with the people in your table. We will review the answers as a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Draw the Lewis Structures for the following molecules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675" cy="4651375"/>
          </a:xfrm>
        </p:spPr>
        <p:txBody>
          <a:bodyPr/>
          <a:lstStyle/>
          <a:p>
            <a:pPr eaLnBrk="1" hangingPunct="1"/>
            <a:r>
              <a:rPr lang="en-US" smtClean="0"/>
              <a:t>Determine the shape</a:t>
            </a:r>
          </a:p>
          <a:p>
            <a:pPr eaLnBrk="1" hangingPunct="1"/>
            <a:r>
              <a:rPr lang="en-US" smtClean="0"/>
              <a:t>Determine if the molecule is polar or nonpolar</a:t>
            </a:r>
          </a:p>
          <a:p>
            <a:pPr eaLnBrk="1" hangingPunct="1"/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Cl</a:t>
            </a:r>
          </a:p>
          <a:p>
            <a:pPr eaLnBrk="1" hangingPunct="1"/>
            <a:r>
              <a:rPr lang="en-US" smtClean="0"/>
              <a:t>CH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/>
            <a:r>
              <a:rPr lang="en-US" smtClean="0"/>
              <a:t>BeCl</a:t>
            </a:r>
            <a:r>
              <a:rPr lang="en-US" baseline="-25000" smtClean="0"/>
              <a:t>2</a:t>
            </a:r>
          </a:p>
          <a:p>
            <a:pPr eaLnBrk="1" hangingPunct="1"/>
            <a:r>
              <a:rPr lang="en-US" smtClean="0"/>
              <a:t>BCl</a:t>
            </a:r>
            <a:r>
              <a:rPr lang="en-US" baseline="-25000" smtClean="0"/>
              <a:t>3</a:t>
            </a:r>
          </a:p>
          <a:p>
            <a:pPr eaLnBrk="1" hangingPunct="1"/>
            <a:r>
              <a:rPr lang="en-US" smtClean="0"/>
              <a:t>PF</a:t>
            </a:r>
            <a:r>
              <a:rPr lang="en-US" baseline="-25000" smtClean="0"/>
              <a:t>5</a:t>
            </a:r>
          </a:p>
          <a:p>
            <a:pPr lvl="1" eaLnBrk="1" hangingPunct="1">
              <a:buFont typeface="Wingdings 2" charset="2"/>
              <a:buNone/>
            </a:pPr>
            <a:endParaRPr lang="en-US" smtClean="0"/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600200"/>
            <a:ext cx="3748088" cy="465137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SF</a:t>
            </a:r>
            <a:r>
              <a:rPr lang="en-US" baseline="-25000" smtClean="0"/>
              <a:t>6</a:t>
            </a:r>
          </a:p>
          <a:p>
            <a:pPr eaLnBrk="1" hangingPunct="1"/>
            <a:r>
              <a:rPr lang="en-US" smtClean="0"/>
              <a:t>XeF</a:t>
            </a:r>
            <a:r>
              <a:rPr lang="en-US" baseline="-25000" smtClean="0"/>
              <a:t>4</a:t>
            </a:r>
          </a:p>
          <a:p>
            <a:pPr eaLnBrk="1" hangingPunct="1"/>
            <a:r>
              <a:rPr lang="en-US" smtClean="0"/>
              <a:t>SF</a:t>
            </a:r>
            <a:r>
              <a:rPr lang="en-US" baseline="-25000" smtClean="0"/>
              <a:t>4</a:t>
            </a:r>
          </a:p>
          <a:p>
            <a:pPr eaLnBrk="1" hangingPunct="1"/>
            <a:r>
              <a:rPr lang="en-US" smtClean="0"/>
              <a:t>ICl</a:t>
            </a:r>
            <a:r>
              <a:rPr lang="en-US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 for 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675" cy="4651375"/>
          </a:xfrm>
        </p:spPr>
        <p:txBody>
          <a:bodyPr/>
          <a:lstStyle/>
          <a:p>
            <a:pPr eaLnBrk="1" hangingPunct="1"/>
            <a:r>
              <a:rPr lang="en-US" smtClean="0"/>
              <a:t>O</a:t>
            </a:r>
            <a:r>
              <a:rPr lang="en-US" baseline="30000" smtClean="0"/>
              <a:t>2-</a:t>
            </a:r>
          </a:p>
          <a:p>
            <a:pPr eaLnBrk="1" hangingPunct="1"/>
            <a:r>
              <a:rPr lang="en-US" smtClean="0"/>
              <a:t>K</a:t>
            </a:r>
            <a:r>
              <a:rPr lang="en-US" baseline="30000" smtClean="0"/>
              <a:t>+</a:t>
            </a:r>
          </a:p>
          <a:p>
            <a:pPr eaLnBrk="1" hangingPunct="1"/>
            <a:r>
              <a:rPr lang="en-US" smtClean="0"/>
              <a:t>ClO</a:t>
            </a:r>
            <a:r>
              <a:rPr lang="en-US" baseline="-25000" smtClean="0"/>
              <a:t>2</a:t>
            </a:r>
            <a:r>
              <a:rPr lang="en-US" baseline="30000" smtClean="0"/>
              <a:t>-1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600200"/>
            <a:ext cx="3748088" cy="4651375"/>
          </a:xfrm>
        </p:spPr>
        <p:txBody>
          <a:bodyPr/>
          <a:lstStyle/>
          <a:p>
            <a:pPr eaLnBrk="1" hangingPunct="1"/>
            <a:r>
              <a:rPr lang="en-US" dirty="0" smtClean="0"/>
              <a:t>CN</a:t>
            </a:r>
            <a:r>
              <a:rPr lang="en-US" baseline="30000" dirty="0" smtClean="0"/>
              <a:t>-1</a:t>
            </a:r>
          </a:p>
          <a:p>
            <a:pPr eaLnBrk="1" hangingPunct="1"/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</a:p>
          <a:p>
            <a:pPr eaLnBrk="1" hangingPunct="1"/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Hybridization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hybridization?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Atoms use their valence electrons to form bonds.  But how is it that they form bonds of equal energy when some of the electrons come from the s orbital and some come from the p orbital??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660066"/>
                </a:solidFill>
              </a:rPr>
              <a:t>Hybrid orbitals</a:t>
            </a:r>
            <a:r>
              <a:rPr lang="en-US">
                <a:solidFill>
                  <a:srgbClr val="660066"/>
                </a:solidFill>
              </a:rPr>
              <a:t> are orbitals of equal energy (between the energy of s &amp; p orbitals) produced by the combination of two or more orbitals on the same atom.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Hybridization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/>
              <a:t>An atom in a molecule may adopt a different set of atomic orbitals (called hybrid orbitals) than those it has in the free state.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307</TotalTime>
  <Words>569</Words>
  <Application>Microsoft Macintosh PowerPoint</Application>
  <PresentationFormat>On-screen Show (4:3)</PresentationFormat>
  <Paragraphs>123</Paragraphs>
  <Slides>23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Chemistry</vt:lpstr>
      <vt:lpstr>Lewis/Polarity Practice Hybridization</vt:lpstr>
      <vt:lpstr>Drill</vt:lpstr>
      <vt:lpstr>Objective</vt:lpstr>
      <vt:lpstr>VSEPR Theory Practice</vt:lpstr>
      <vt:lpstr>Draw the Lewis Structures for the following molecules</vt:lpstr>
      <vt:lpstr>Lewis Structures for Ions</vt:lpstr>
      <vt:lpstr>Hybridization</vt:lpstr>
      <vt:lpstr>What is hybridization?</vt:lpstr>
      <vt:lpstr>Hybridization</vt:lpstr>
      <vt:lpstr>Slide 10</vt:lpstr>
      <vt:lpstr>Your Hybridization Options:</vt:lpstr>
      <vt:lpstr>Hybridization</vt:lpstr>
      <vt:lpstr>BeF2</vt:lpstr>
      <vt:lpstr>Hybridization</vt:lpstr>
      <vt:lpstr>Slide 15</vt:lpstr>
      <vt:lpstr>Consider CH4</vt:lpstr>
      <vt:lpstr>Consider CH4</vt:lpstr>
      <vt:lpstr>Slide 18</vt:lpstr>
      <vt:lpstr>How do you include lone pairs of e- in hybridization?</vt:lpstr>
      <vt:lpstr>What type of hybridization does H2O have? </vt:lpstr>
      <vt:lpstr>Try this!</vt:lpstr>
      <vt:lpstr>Try this hybridization animation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Lewis/Polarity Practice Hybridization</dc:title>
  <dc:creator>Howard County Administrator</dc:creator>
  <cp:lastModifiedBy>Howard County Administrator</cp:lastModifiedBy>
  <cp:revision>2</cp:revision>
  <dcterms:created xsi:type="dcterms:W3CDTF">2014-12-18T11:49:58Z</dcterms:created>
  <dcterms:modified xsi:type="dcterms:W3CDTF">2014-12-18T16:48:41Z</dcterms:modified>
</cp:coreProperties>
</file>