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72" r:id="rId12"/>
    <p:sldId id="276" r:id="rId13"/>
    <p:sldId id="270" r:id="rId14"/>
    <p:sldId id="269" r:id="rId15"/>
    <p:sldId id="267" r:id="rId16"/>
    <p:sldId id="268" r:id="rId17"/>
    <p:sldId id="274" r:id="rId18"/>
    <p:sldId id="271" r:id="rId19"/>
    <p:sldId id="273" r:id="rId20"/>
    <p:sldId id="275" r:id="rId21"/>
    <p:sldId id="277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A0299A5-3579-314D-839E-2101E576B135}" type="datetimeFigureOut">
              <a:rPr lang="en-US" smtClean="0"/>
              <a:pPr/>
              <a:t>12/17/14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23DF53D-F010-1F46-AD21-2E4C869D8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belprize.org/educational/medicine/bloodtypinggame/game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Typing (ABO system)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12/15/14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Blood</a:t>
            </a:r>
            <a:r>
              <a:rPr lang="en-US" dirty="0" smtClean="0"/>
              <a:t> Slides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-38100"/>
            <a:ext cx="7162800" cy="990600"/>
          </a:xfrm>
        </p:spPr>
        <p:txBody>
          <a:bodyPr/>
          <a:lstStyle/>
          <a:p>
            <a:r>
              <a:rPr lang="en-US" dirty="0"/>
              <a:t>Human Blood</a:t>
            </a:r>
          </a:p>
        </p:txBody>
      </p:sp>
      <p:pic>
        <p:nvPicPr>
          <p:cNvPr id="9220" name="Picture 4" descr="human blood 400X"/>
          <p:cNvPicPr>
            <a:picLocks noChangeAspect="1" noChangeArrowheads="1"/>
          </p:cNvPicPr>
          <p:nvPr/>
        </p:nvPicPr>
        <p:blipFill>
          <a:blip r:embed="rId2">
            <a:lum bright="22000" contrast="55000"/>
            <a:alphaModFix/>
          </a:blip>
          <a:srcRect l="22740" t="37909" r="10208"/>
          <a:stretch>
            <a:fillRect/>
          </a:stretch>
        </p:blipFill>
        <p:spPr bwMode="auto">
          <a:xfrm>
            <a:off x="1084712" y="1283289"/>
            <a:ext cx="6481823" cy="4501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Sickle Cell Blood</a:t>
            </a:r>
          </a:p>
        </p:txBody>
      </p:sp>
      <p:pic>
        <p:nvPicPr>
          <p:cNvPr id="14340" name="Picture 4" descr="sickle cell human blood"/>
          <p:cNvPicPr>
            <a:picLocks noChangeAspect="1" noChangeArrowheads="1"/>
          </p:cNvPicPr>
          <p:nvPr/>
        </p:nvPicPr>
        <p:blipFill>
          <a:blip r:embed="rId2">
            <a:lum bright="26000" contrast="55000"/>
          </a:blip>
          <a:srcRect l="16664" t="22155" r="12595" b="10133"/>
          <a:stretch>
            <a:fillRect/>
          </a:stretch>
        </p:blipFill>
        <p:spPr bwMode="auto">
          <a:xfrm>
            <a:off x="740779" y="1203912"/>
            <a:ext cx="7717421" cy="5540165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 bwMode="auto">
          <a:xfrm>
            <a:off x="6217259" y="3426519"/>
            <a:ext cx="925974" cy="67472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7629"/>
            <a:ext cx="7162800" cy="990600"/>
          </a:xfrm>
        </p:spPr>
        <p:txBody>
          <a:bodyPr/>
          <a:lstStyle/>
          <a:p>
            <a:r>
              <a:rPr lang="en-US" dirty="0"/>
              <a:t>Cat Blood</a:t>
            </a:r>
          </a:p>
        </p:txBody>
      </p:sp>
      <p:pic>
        <p:nvPicPr>
          <p:cNvPr id="6148" name="Picture 4" descr="cat blood"/>
          <p:cNvPicPr>
            <a:picLocks noChangeAspect="1" noChangeArrowheads="1"/>
          </p:cNvPicPr>
          <p:nvPr/>
        </p:nvPicPr>
        <p:blipFill>
          <a:blip r:embed="rId2">
            <a:lum bright="22000" contrast="55000"/>
            <a:alphaModFix/>
          </a:blip>
          <a:srcRect l="9937" t="14829" r="14765" b="16012"/>
          <a:stretch>
            <a:fillRect/>
          </a:stretch>
        </p:blipFill>
        <p:spPr bwMode="auto">
          <a:xfrm>
            <a:off x="529128" y="1078229"/>
            <a:ext cx="8246549" cy="5680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-38100"/>
            <a:ext cx="7162800" cy="990600"/>
          </a:xfrm>
        </p:spPr>
        <p:txBody>
          <a:bodyPr/>
          <a:lstStyle/>
          <a:p>
            <a:r>
              <a:rPr lang="en-US" dirty="0"/>
              <a:t>Camel Blood</a:t>
            </a:r>
          </a:p>
        </p:txBody>
      </p:sp>
      <p:pic>
        <p:nvPicPr>
          <p:cNvPr id="5124" name="Picture 4" descr="camel blood"/>
          <p:cNvPicPr>
            <a:picLocks noChangeAspect="1" noChangeArrowheads="1"/>
          </p:cNvPicPr>
          <p:nvPr/>
        </p:nvPicPr>
        <p:blipFill>
          <a:blip r:embed="rId2">
            <a:lum bright="22000" contrast="55000"/>
            <a:alphaModFix/>
          </a:blip>
          <a:srcRect l="16664" t="12039" r="15633" b="24012"/>
          <a:stretch>
            <a:fillRect/>
          </a:stretch>
        </p:blipFill>
        <p:spPr bwMode="auto">
          <a:xfrm>
            <a:off x="476215" y="952500"/>
            <a:ext cx="8188262" cy="5800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162800" cy="990600"/>
          </a:xfrm>
        </p:spPr>
        <p:txBody>
          <a:bodyPr/>
          <a:lstStyle/>
          <a:p>
            <a:r>
              <a:rPr lang="en-US" dirty="0"/>
              <a:t>Bird Blood</a:t>
            </a:r>
          </a:p>
        </p:txBody>
      </p:sp>
      <p:pic>
        <p:nvPicPr>
          <p:cNvPr id="3077" name="Picture 5" descr="bird blood"/>
          <p:cNvPicPr>
            <a:picLocks noChangeAspect="1" noChangeArrowheads="1"/>
          </p:cNvPicPr>
          <p:nvPr/>
        </p:nvPicPr>
        <p:blipFill>
          <a:blip r:embed="rId2">
            <a:lum bright="22000" contrast="55000"/>
            <a:alphaModFix/>
          </a:blip>
          <a:srcRect l="26474" t="24632" r="8210" b="9682"/>
          <a:stretch>
            <a:fillRect/>
          </a:stretch>
        </p:blipFill>
        <p:spPr bwMode="auto">
          <a:xfrm>
            <a:off x="640328" y="990600"/>
            <a:ext cx="7817872" cy="5896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162800" cy="990600"/>
          </a:xfrm>
        </p:spPr>
        <p:txBody>
          <a:bodyPr/>
          <a:lstStyle/>
          <a:p>
            <a:r>
              <a:rPr lang="en-US" dirty="0"/>
              <a:t>Bovine Blood</a:t>
            </a:r>
          </a:p>
        </p:txBody>
      </p:sp>
      <p:pic>
        <p:nvPicPr>
          <p:cNvPr id="4100" name="Picture 4" descr="bovine blood 100X"/>
          <p:cNvPicPr>
            <a:picLocks noChangeAspect="1" noChangeArrowheads="1"/>
          </p:cNvPicPr>
          <p:nvPr/>
        </p:nvPicPr>
        <p:blipFill>
          <a:blip r:embed="rId2">
            <a:alphaModFix/>
            <a:lum bright="31000" contrast="69000"/>
          </a:blip>
          <a:srcRect l="22523" t="20269" r="18888" b="25626"/>
          <a:stretch>
            <a:fillRect/>
          </a:stretch>
        </p:blipFill>
        <p:spPr bwMode="auto">
          <a:xfrm>
            <a:off x="542357" y="812770"/>
            <a:ext cx="8492009" cy="5881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Reptile Blood</a:t>
            </a:r>
          </a:p>
        </p:txBody>
      </p:sp>
      <p:pic>
        <p:nvPicPr>
          <p:cNvPr id="12292" name="Picture 4" descr="reptile blood"/>
          <p:cNvPicPr>
            <a:picLocks noChangeAspect="1" noChangeArrowheads="1"/>
          </p:cNvPicPr>
          <p:nvPr/>
        </p:nvPicPr>
        <p:blipFill>
          <a:blip r:embed="rId2">
            <a:lum bright="22000" contrast="55000"/>
            <a:alphaModFix/>
          </a:blip>
          <a:srcRect/>
          <a:stretch>
            <a:fillRect/>
          </a:stretch>
        </p:blipFill>
        <p:spPr bwMode="auto">
          <a:xfrm>
            <a:off x="1524000" y="16002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Frog Blood</a:t>
            </a:r>
          </a:p>
        </p:txBody>
      </p:sp>
      <p:pic>
        <p:nvPicPr>
          <p:cNvPr id="8196" name="Picture 4" descr="frog blood"/>
          <p:cNvPicPr>
            <a:picLocks noChangeAspect="1" noChangeArrowheads="1"/>
          </p:cNvPicPr>
          <p:nvPr/>
        </p:nvPicPr>
        <p:blipFill>
          <a:blip r:embed="rId2">
            <a:lum bright="22000" contrast="55000"/>
            <a:alphaModFix/>
          </a:blip>
          <a:srcRect/>
          <a:stretch>
            <a:fillRect/>
          </a:stretch>
        </p:blipFill>
        <p:spPr bwMode="auto">
          <a:xfrm>
            <a:off x="1524000" y="18288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Limulus </a:t>
            </a:r>
            <a:r>
              <a:rPr lang="en-US" dirty="0" smtClean="0"/>
              <a:t>Blood </a:t>
            </a:r>
            <a:br>
              <a:rPr lang="en-US" dirty="0" smtClean="0"/>
            </a:br>
            <a:r>
              <a:rPr lang="en-US" dirty="0" smtClean="0"/>
              <a:t>– Horseshoe Crab</a:t>
            </a:r>
            <a:endParaRPr lang="en-US" dirty="0"/>
          </a:p>
        </p:txBody>
      </p:sp>
      <p:pic>
        <p:nvPicPr>
          <p:cNvPr id="11268" name="Picture 4" descr="limulus blood"/>
          <p:cNvPicPr>
            <a:picLocks noChangeAspect="1" noChangeArrowheads="1"/>
          </p:cNvPicPr>
          <p:nvPr/>
        </p:nvPicPr>
        <p:blipFill>
          <a:blip r:embed="rId2">
            <a:lum bright="22000" contrast="55000"/>
            <a:alphaModFix/>
          </a:blip>
          <a:srcRect/>
          <a:stretch>
            <a:fillRect/>
          </a:stretch>
        </p:blipFill>
        <p:spPr bwMode="auto">
          <a:xfrm>
            <a:off x="1447800" y="1524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398"/>
            <a:ext cx="7162800" cy="4978193"/>
          </a:xfrm>
        </p:spPr>
        <p:txBody>
          <a:bodyPr/>
          <a:lstStyle/>
          <a:p>
            <a:r>
              <a:rPr lang="en-US" dirty="0" smtClean="0"/>
              <a:t>New Packet!</a:t>
            </a:r>
          </a:p>
          <a:p>
            <a:r>
              <a:rPr lang="en-US" dirty="0" smtClean="0"/>
              <a:t>What are the formal names for:</a:t>
            </a:r>
          </a:p>
          <a:p>
            <a:pPr lvl="1"/>
            <a:r>
              <a:rPr lang="en-US" dirty="0" smtClean="0"/>
              <a:t>red blood cells</a:t>
            </a:r>
          </a:p>
          <a:p>
            <a:pPr lvl="1"/>
            <a:r>
              <a:rPr lang="en-US" dirty="0" smtClean="0"/>
              <a:t>white blood cells</a:t>
            </a:r>
          </a:p>
          <a:p>
            <a:pPr lvl="1"/>
            <a:r>
              <a:rPr lang="en-US" dirty="0" smtClean="0"/>
              <a:t>platelets</a:t>
            </a:r>
          </a:p>
          <a:p>
            <a:r>
              <a:rPr lang="en-US" dirty="0" smtClean="0"/>
              <a:t>What is coagulation?</a:t>
            </a:r>
          </a:p>
          <a:p>
            <a:r>
              <a:rPr lang="en-US" dirty="0" smtClean="0"/>
              <a:t>What is the formal name for the A or B protein found on a cell?</a:t>
            </a:r>
          </a:p>
          <a:p>
            <a:r>
              <a:rPr lang="en-US" dirty="0" smtClean="0"/>
              <a:t>HW: Rev Qs #2-9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162800" cy="990600"/>
          </a:xfrm>
        </p:spPr>
        <p:txBody>
          <a:bodyPr/>
          <a:lstStyle/>
          <a:p>
            <a:r>
              <a:rPr lang="en-US" dirty="0"/>
              <a:t>Sheep Blood</a:t>
            </a:r>
          </a:p>
        </p:txBody>
      </p:sp>
      <p:pic>
        <p:nvPicPr>
          <p:cNvPr id="13316" name="Picture 4" descr="sheep blood"/>
          <p:cNvPicPr>
            <a:picLocks noChangeAspect="1" noChangeArrowheads="1"/>
          </p:cNvPicPr>
          <p:nvPr/>
        </p:nvPicPr>
        <p:blipFill>
          <a:blip r:embed="rId2">
            <a:lum bright="22000" contrast="55000"/>
          </a:blip>
          <a:srcRect l="10970" t="28082" r="27299" b="18520"/>
          <a:stretch>
            <a:fillRect/>
          </a:stretch>
        </p:blipFill>
        <p:spPr bwMode="auto">
          <a:xfrm>
            <a:off x="-1" y="990600"/>
            <a:ext cx="8889357" cy="5767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questions on a separate sheet of paper to </a:t>
            </a:r>
            <a:r>
              <a:rPr lang="en-US" smtClean="0"/>
              <a:t>turn in.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Slide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err="1" smtClean="0"/>
              <a:t>Punnett</a:t>
            </a:r>
            <a:r>
              <a:rPr lang="en-US" dirty="0" smtClean="0"/>
              <a:t> square showing the possible offspring of a person with AO blood and another with AA blood.</a:t>
            </a:r>
          </a:p>
          <a:p>
            <a:r>
              <a:rPr lang="en-US" dirty="0" smtClean="0"/>
              <a:t>How many genotypes are there?  How </a:t>
            </a:r>
            <a:r>
              <a:rPr lang="en-US" smtClean="0"/>
              <a:t>many phenotypes?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Do </a:t>
            </a:r>
            <a:r>
              <a:rPr lang="en-US" dirty="0" err="1" smtClean="0"/>
              <a:t>Punnett</a:t>
            </a:r>
            <a:r>
              <a:rPr lang="en-US" dirty="0" smtClean="0"/>
              <a:t> Squares to calculate the likelihood of different blood types, given the parents’ or children’s blood types.</a:t>
            </a:r>
          </a:p>
          <a:p>
            <a:pPr lvl="1"/>
            <a:r>
              <a:rPr lang="en-US" dirty="0" smtClean="0"/>
              <a:t>Explain blood types, the history of blood typing, and agglutination.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Pd. 6 – Blood Typing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play all together:</a:t>
            </a:r>
          </a:p>
          <a:p>
            <a:pPr lvl="1"/>
            <a:r>
              <a:rPr lang="en-US" dirty="0" smtClean="0">
                <a:hlinkClick r:id="rId2"/>
              </a:rPr>
              <a:t>Blood typing game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Let’s talk about blood types – jot on the back of pg. 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your blood type inherited?</a:t>
            </a:r>
          </a:p>
          <a:p>
            <a:endParaRPr lang="en-US" dirty="0" smtClean="0"/>
          </a:p>
          <a:p>
            <a:r>
              <a:rPr lang="en-US" dirty="0" smtClean="0"/>
              <a:t>What are the three alleles for the main gene?</a:t>
            </a:r>
          </a:p>
          <a:p>
            <a:r>
              <a:rPr lang="en-US" dirty="0" smtClean="0"/>
              <a:t>What are the two alleles for the second gene?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1677"/>
            <a:ext cx="7162800" cy="990600"/>
          </a:xfrm>
        </p:spPr>
        <p:txBody>
          <a:bodyPr/>
          <a:lstStyle/>
          <a:p>
            <a:r>
              <a:rPr lang="en-US" dirty="0" smtClean="0"/>
              <a:t>Genotype vs.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31925"/>
            <a:ext cx="7162800" cy="5826075"/>
          </a:xfrm>
        </p:spPr>
        <p:txBody>
          <a:bodyPr/>
          <a:lstStyle/>
          <a:p>
            <a:r>
              <a:rPr lang="en-US" dirty="0" smtClean="0"/>
              <a:t>What is your genotype?</a:t>
            </a:r>
          </a:p>
          <a:p>
            <a:pPr lvl="1"/>
            <a:r>
              <a:rPr lang="en-US" dirty="0" smtClean="0"/>
              <a:t>Your genotype is what your genes actually are</a:t>
            </a:r>
          </a:p>
          <a:p>
            <a:r>
              <a:rPr lang="en-US" dirty="0" smtClean="0"/>
              <a:t>What is your phenotype?</a:t>
            </a:r>
          </a:p>
          <a:p>
            <a:pPr lvl="1"/>
            <a:r>
              <a:rPr lang="en-US" dirty="0" smtClean="0"/>
              <a:t>Your phenotype is what is seen,  how your genes are expressed</a:t>
            </a:r>
          </a:p>
          <a:p>
            <a:r>
              <a:rPr lang="en-US" dirty="0" smtClean="0"/>
              <a:t>For example, someone with AO vs. AA blood have the same phenotype, but not the same genotype.</a:t>
            </a:r>
          </a:p>
          <a:p>
            <a:r>
              <a:rPr lang="en-US" dirty="0" smtClean="0"/>
              <a:t>This is true for other recessive genes.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457200"/>
            <a:ext cx="7593957" cy="990600"/>
          </a:xfrm>
        </p:spPr>
        <p:txBody>
          <a:bodyPr/>
          <a:lstStyle/>
          <a:p>
            <a:r>
              <a:rPr lang="en-US" dirty="0" smtClean="0"/>
              <a:t>Practice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children of:</a:t>
            </a:r>
          </a:p>
          <a:p>
            <a:pPr lvl="1"/>
            <a:r>
              <a:rPr lang="en-US" dirty="0" smtClean="0"/>
              <a:t>AO and BO</a:t>
            </a:r>
          </a:p>
          <a:p>
            <a:pPr lvl="1"/>
            <a:r>
              <a:rPr lang="en-US" dirty="0" smtClean="0"/>
              <a:t>AB and OO</a:t>
            </a:r>
          </a:p>
          <a:p>
            <a:pPr lvl="1"/>
            <a:r>
              <a:rPr lang="en-US" dirty="0" smtClean="0"/>
              <a:t>OO and OO</a:t>
            </a:r>
            <a:endParaRPr lang="en-US" dirty="0" smtClean="0"/>
          </a:p>
          <a:p>
            <a:pPr lvl="1"/>
            <a:r>
              <a:rPr lang="en-US" dirty="0" smtClean="0"/>
              <a:t>AB and A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and </a:t>
            </a:r>
            <a:r>
              <a:rPr lang="en-US" dirty="0" smtClean="0"/>
              <a:t>B (How many squares???)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about</a:t>
            </a:r>
          </a:p>
          <a:p>
            <a:pPr lvl="1"/>
            <a:r>
              <a:rPr lang="en-US" dirty="0" err="1" smtClean="0"/>
              <a:t>Rh</a:t>
            </a:r>
            <a:r>
              <a:rPr lang="en-US" dirty="0" smtClean="0"/>
              <a:t>+ and </a:t>
            </a:r>
            <a:r>
              <a:rPr lang="en-US" dirty="0" err="1" smtClean="0"/>
              <a:t>Rh</a:t>
            </a:r>
            <a:r>
              <a:rPr lang="en-US" dirty="0" smtClean="0"/>
              <a:t>-?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 Blood Group Genetics </a:t>
            </a:r>
          </a:p>
          <a:p>
            <a:pPr lvl="1"/>
            <a:r>
              <a:rPr lang="en-US" dirty="0" smtClean="0"/>
              <a:t>pg. 4 in packet</a:t>
            </a:r>
          </a:p>
          <a:p>
            <a:pPr lvl="1"/>
            <a:r>
              <a:rPr lang="en-US" dirty="0" smtClean="0"/>
              <a:t>While you work, I’m checking HW</a:t>
            </a:r>
          </a:p>
          <a:p>
            <a:r>
              <a:rPr lang="en-US" dirty="0" smtClean="0"/>
              <a:t>For #7 </a:t>
            </a:r>
            <a:r>
              <a:rPr lang="en-US" i="1" dirty="0" smtClean="0"/>
              <a:t>I</a:t>
            </a:r>
            <a:r>
              <a:rPr lang="en-US" i="1" baseline="30000" dirty="0" smtClean="0"/>
              <a:t>A</a:t>
            </a:r>
            <a:r>
              <a:rPr lang="en-US" i="1" dirty="0" smtClean="0"/>
              <a:t> = </a:t>
            </a:r>
            <a:r>
              <a:rPr lang="en-US" dirty="0" smtClean="0"/>
              <a:t>A, </a:t>
            </a:r>
            <a:r>
              <a:rPr lang="en-US" i="1" dirty="0" smtClean="0"/>
              <a:t>I</a:t>
            </a:r>
            <a:r>
              <a:rPr lang="en-US" dirty="0" smtClean="0"/>
              <a:t> = O</a:t>
            </a:r>
          </a:p>
          <a:p>
            <a:endParaRPr lang="en-US" dirty="0" smtClean="0"/>
          </a:p>
          <a:p>
            <a:r>
              <a:rPr lang="en-US" dirty="0" smtClean="0"/>
              <a:t>Let’s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looking at 9 different species of animal’s blood, and one diseased human type.</a:t>
            </a:r>
          </a:p>
          <a:p>
            <a:r>
              <a:rPr lang="en-US" dirty="0" smtClean="0"/>
              <a:t>You will be sketching them on your worksheet, and then answering questions about them.</a:t>
            </a:r>
          </a:p>
          <a:p>
            <a:r>
              <a:rPr lang="en-US" dirty="0" smtClean="0"/>
              <a:t>You may want colored pencils.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Tube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491</TotalTime>
  <Words>400</Words>
  <Application>Microsoft Macintosh PowerPoint</Application>
  <PresentationFormat>On-screen Show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Test Tubes</vt:lpstr>
      <vt:lpstr>Blood Typing (ABO system)</vt:lpstr>
      <vt:lpstr>Drill</vt:lpstr>
      <vt:lpstr>Objectives</vt:lpstr>
      <vt:lpstr>Pd. 6 – Blood Typing Game</vt:lpstr>
      <vt:lpstr>Let’s talk about blood types – jot on the back of pg. 4</vt:lpstr>
      <vt:lpstr>Genotype vs. Phenotype</vt:lpstr>
      <vt:lpstr>Practice Punnett Squares</vt:lpstr>
      <vt:lpstr>More practice</vt:lpstr>
      <vt:lpstr>Blood Slides</vt:lpstr>
      <vt:lpstr>Blood Slides</vt:lpstr>
      <vt:lpstr>Human Blood</vt:lpstr>
      <vt:lpstr>Sickle Cell Blood</vt:lpstr>
      <vt:lpstr>Cat Blood</vt:lpstr>
      <vt:lpstr>Camel Blood</vt:lpstr>
      <vt:lpstr>Bird Blood</vt:lpstr>
      <vt:lpstr>Bovine Blood</vt:lpstr>
      <vt:lpstr>Reptile Blood</vt:lpstr>
      <vt:lpstr>Frog Blood</vt:lpstr>
      <vt:lpstr>Limulus Blood  – Horseshoe Crab</vt:lpstr>
      <vt:lpstr>Sheep Blood</vt:lpstr>
      <vt:lpstr>Blood Slide Questions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Typing (ABO system)</dc:title>
  <dc:creator>Howard County Administrator</dc:creator>
  <cp:lastModifiedBy>Howard County Administrator</cp:lastModifiedBy>
  <cp:revision>3</cp:revision>
  <dcterms:created xsi:type="dcterms:W3CDTF">2014-12-17T12:08:40Z</dcterms:created>
  <dcterms:modified xsi:type="dcterms:W3CDTF">2014-12-17T19:53:22Z</dcterms:modified>
</cp:coreProperties>
</file>