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6"/>
  </p:notesMasterIdLst>
  <p:sldIdLst>
    <p:sldId id="256" r:id="rId2"/>
    <p:sldId id="257" r:id="rId3"/>
    <p:sldId id="258" r:id="rId4"/>
    <p:sldId id="281" r:id="rId5"/>
    <p:sldId id="259" r:id="rId6"/>
    <p:sldId id="260" r:id="rId7"/>
    <p:sldId id="261" r:id="rId8"/>
    <p:sldId id="262" r:id="rId9"/>
    <p:sldId id="263" r:id="rId10"/>
    <p:sldId id="264" r:id="rId11"/>
    <p:sldId id="265" r:id="rId12"/>
    <p:sldId id="266" r:id="rId13"/>
    <p:sldId id="278" r:id="rId14"/>
    <p:sldId id="279" r:id="rId15"/>
    <p:sldId id="267" r:id="rId16"/>
    <p:sldId id="268" r:id="rId17"/>
    <p:sldId id="269" r:id="rId18"/>
    <p:sldId id="270" r:id="rId19"/>
    <p:sldId id="271" r:id="rId20"/>
    <p:sldId id="272" r:id="rId21"/>
    <p:sldId id="273" r:id="rId22"/>
    <p:sldId id="276" r:id="rId23"/>
    <p:sldId id="277"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1" d="100"/>
          <a:sy n="91" d="100"/>
        </p:scale>
        <p:origin x="-7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D115A3-CF68-224A-942C-013AE09805CE}" type="datetimeFigureOut">
              <a:rPr lang="en-US" smtClean="0"/>
              <a:pPr/>
              <a:t>12/16/14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1867D9-ECB6-F64C-A5F1-46806C5C034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FF2D2BF-2CC8-F647-BD96-DAAE1EA8358C}" type="slidenum">
              <a:rPr lang="en-US"/>
              <a:pPr/>
              <a:t>5</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3A91A18-672D-D24D-A031-8F0D0B661CE0}" type="slidenum">
              <a:rPr lang="en-US"/>
              <a:pPr/>
              <a:t>17</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AC965EA-48FE-084A-8576-C6CD100272F3}" type="slidenum">
              <a:rPr lang="en-US"/>
              <a:pPr/>
              <a:t>6</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856F104-CA08-784E-B4EE-8F5E00C8F126}" type="slidenum">
              <a:rPr lang="en-US"/>
              <a:pPr/>
              <a:t>7</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99CF6534-F393-164D-BCCF-D021D4A9F913}" type="slidenum">
              <a:rPr lang="en-US"/>
              <a:pPr/>
              <a:t>8</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4E94B40-443F-274B-9AB2-B9C648BC454A}" type="slidenum">
              <a:rPr lang="en-US"/>
              <a:pPr/>
              <a:t>10</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FE297C2-3207-1E4C-944D-B06962F69B10}" type="slidenum">
              <a:rPr lang="en-US"/>
              <a:pPr/>
              <a:t>11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4A04FA1-572F-7B4F-B492-428914A35E46}" type="slidenum">
              <a:rPr lang="en-US"/>
              <a:pPr/>
              <a:t>12</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1E36E43-9220-4141-974F-4CB2FF3CD0B4}" type="slidenum">
              <a:rPr lang="en-US"/>
              <a:pPr/>
              <a:t>15</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B38F257-7FA2-C346-8D96-EDC77487D3E1}" type="slidenum">
              <a:rPr lang="en-US"/>
              <a:pPr/>
              <a:t>16</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81000" y="533400"/>
            <a:ext cx="3962400" cy="3124200"/>
          </a:xfrm>
        </p:spPr>
        <p:txBody>
          <a:bodyPr anchor="ctr"/>
          <a:lstStyle>
            <a:lvl1pPr marL="0" indent="0">
              <a:defRPr sz="5400"/>
            </a:lvl1pPr>
          </a:lstStyle>
          <a:p>
            <a:r>
              <a:rPr lang="en-US" smtClean="0"/>
              <a:t>Click to edit Master title style</a:t>
            </a:r>
            <a:endParaRPr lang="en-US"/>
          </a:p>
        </p:txBody>
      </p:sp>
      <p:sp>
        <p:nvSpPr>
          <p:cNvPr id="7171" name="Rectangle 3"/>
          <p:cNvSpPr>
            <a:spLocks noGrp="1" noChangeArrowheads="1"/>
          </p:cNvSpPr>
          <p:nvPr>
            <p:ph type="subTitle" idx="1"/>
          </p:nvPr>
        </p:nvSpPr>
        <p:spPr>
          <a:xfrm>
            <a:off x="457200" y="4038600"/>
            <a:ext cx="3886200" cy="1447800"/>
          </a:xfrm>
        </p:spPr>
        <p:txBody>
          <a:bodyPr anchor="ctr"/>
          <a:lstStyle>
            <a:lvl1pPr marL="0" indent="0">
              <a:buClr>
                <a:schemeClr val="tx1"/>
              </a:buClr>
              <a:buFontTx/>
              <a:buNone/>
              <a:defRPr>
                <a:solidFill>
                  <a:srgbClr val="CC0000"/>
                </a:solidFill>
              </a:defRPr>
            </a:lvl1pPr>
          </a:lstStyle>
          <a:p>
            <a:r>
              <a:rPr lang="en-US" smtClean="0"/>
              <a:t>Click to edit Master subtitle style</a:t>
            </a:r>
            <a:endParaRPr lang="en-US"/>
          </a:p>
        </p:txBody>
      </p:sp>
      <p:pic>
        <p:nvPicPr>
          <p:cNvPr id="7172" name="Picture 4" descr="j0289293"/>
          <p:cNvPicPr>
            <a:picLocks noChangeAspect="1" noChangeArrowheads="1"/>
          </p:cNvPicPr>
          <p:nvPr/>
        </p:nvPicPr>
        <p:blipFill>
          <a:blip r:embed="rId2"/>
          <a:srcRect/>
          <a:stretch>
            <a:fillRect/>
          </a:stretch>
        </p:blipFill>
        <p:spPr bwMode="auto">
          <a:xfrm>
            <a:off x="4775200" y="304800"/>
            <a:ext cx="4144963" cy="62484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62C9FD0-240C-4347-83EE-0493CBBD4A4C}" type="datetimeFigureOut">
              <a:rPr lang="en-US" smtClean="0"/>
              <a:pPr/>
              <a:t>12/16/14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0281B34-8808-6147-8DCA-CDCEA41AFB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133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62C9FD0-240C-4347-83EE-0493CBBD4A4C}" type="datetimeFigureOut">
              <a:rPr lang="en-US" smtClean="0"/>
              <a:pPr/>
              <a:t>12/16/14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0281B34-8808-6147-8DCA-CDCEA41AFB6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62C9FD0-240C-4347-83EE-0493CBBD4A4C}" type="datetimeFigureOut">
              <a:rPr lang="en-US" smtClean="0"/>
              <a:pPr/>
              <a:t>12/16/14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0281B34-8808-6147-8DCA-CDCEA41AFB6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62C9FD0-240C-4347-83EE-0493CBBD4A4C}" type="datetimeFigureOut">
              <a:rPr lang="en-US" smtClean="0"/>
              <a:pPr/>
              <a:t>12/16/14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0281B34-8808-6147-8DCA-CDCEA41AFB6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00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62C9FD0-240C-4347-83EE-0493CBBD4A4C}" type="datetimeFigureOut">
              <a:rPr lang="en-US" smtClean="0"/>
              <a:pPr/>
              <a:t>12/16/14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0281B34-8808-6147-8DCA-CDCEA41AFB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62C9FD0-240C-4347-83EE-0493CBBD4A4C}" type="datetimeFigureOut">
              <a:rPr lang="en-US" smtClean="0"/>
              <a:pPr/>
              <a:t>12/16/14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70281B34-8808-6147-8DCA-CDCEA41AFB6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62C9FD0-240C-4347-83EE-0493CBBD4A4C}" type="datetimeFigureOut">
              <a:rPr lang="en-US" smtClean="0"/>
              <a:pPr/>
              <a:t>12/16/14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70281B34-8808-6147-8DCA-CDCEA41AFB6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62C9FD0-240C-4347-83EE-0493CBBD4A4C}" type="datetimeFigureOut">
              <a:rPr lang="en-US" smtClean="0"/>
              <a:pPr/>
              <a:t>12/16/14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70281B34-8808-6147-8DCA-CDCEA41AFB6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62C9FD0-240C-4347-83EE-0493CBBD4A4C}" type="datetimeFigureOut">
              <a:rPr lang="en-US" smtClean="0"/>
              <a:pPr/>
              <a:t>12/16/14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0281B34-8808-6147-8DCA-CDCEA41AFB6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62C9FD0-240C-4347-83EE-0493CBBD4A4C}" type="datetimeFigureOut">
              <a:rPr lang="en-US" smtClean="0"/>
              <a:pPr/>
              <a:t>12/16/14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0281B34-8808-6147-8DCA-CDCEA41AFB6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6146" name="Picture 2" descr="j0289293"/>
          <p:cNvPicPr>
            <a:picLocks noChangeAspect="1" noChangeArrowheads="1"/>
          </p:cNvPicPr>
          <p:nvPr/>
        </p:nvPicPr>
        <p:blipFill>
          <a:blip r:embed="rId13"/>
          <a:srcRect/>
          <a:stretch>
            <a:fillRect/>
          </a:stretch>
        </p:blipFill>
        <p:spPr bwMode="auto">
          <a:xfrm>
            <a:off x="228600" y="228600"/>
            <a:ext cx="758825" cy="1143000"/>
          </a:xfrm>
          <a:prstGeom prst="rect">
            <a:avLst/>
          </a:prstGeom>
          <a:noFill/>
        </p:spPr>
      </p:pic>
      <p:sp>
        <p:nvSpPr>
          <p:cNvPr id="6147" name="Rectangle 3"/>
          <p:cNvSpPr>
            <a:spLocks noGrp="1" noChangeArrowheads="1"/>
          </p:cNvSpPr>
          <p:nvPr>
            <p:ph type="title"/>
          </p:nvPr>
        </p:nvSpPr>
        <p:spPr bwMode="auto">
          <a:xfrm>
            <a:off x="990600" y="274638"/>
            <a:ext cx="79248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6148" name="Rectangle 4"/>
          <p:cNvSpPr>
            <a:spLocks noGrp="1" noChangeArrowheads="1"/>
          </p:cNvSpPr>
          <p:nvPr>
            <p:ph type="body" idx="1"/>
          </p:nvPr>
        </p:nvSpPr>
        <p:spPr bwMode="auto">
          <a:xfrm>
            <a:off x="381000" y="1600200"/>
            <a:ext cx="8534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149" name="Rectangle 5"/>
          <p:cNvSpPr>
            <a:spLocks noGrp="1" noChangeArrowheads="1"/>
          </p:cNvSpPr>
          <p:nvPr>
            <p:ph type="dt" sz="half" idx="2"/>
          </p:nvPr>
        </p:nvSpPr>
        <p:spPr bwMode="auto">
          <a:xfrm>
            <a:off x="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CC0000"/>
                </a:solidFill>
              </a:defRPr>
            </a:lvl1pPr>
          </a:lstStyle>
          <a:p>
            <a:fld id="{C62C9FD0-240C-4347-83EE-0493CBBD4A4C}" type="datetimeFigureOut">
              <a:rPr lang="en-US" smtClean="0"/>
              <a:pPr/>
              <a:t>12/16/14</a:t>
            </a:fld>
            <a:endParaRPr lang="en-US"/>
          </a:p>
        </p:txBody>
      </p:sp>
      <p:sp>
        <p:nvSpPr>
          <p:cNvPr id="6150" name="Rectangle 6"/>
          <p:cNvSpPr>
            <a:spLocks noGrp="1" noChangeArrowheads="1"/>
          </p:cNvSpPr>
          <p:nvPr>
            <p:ph type="ftr" sz="quarter" idx="3"/>
          </p:nvPr>
        </p:nvSpPr>
        <p:spPr bwMode="auto">
          <a:xfrm>
            <a:off x="2362200" y="6553200"/>
            <a:ext cx="495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CC0000"/>
                </a:solidFill>
              </a:defRPr>
            </a:lvl1pPr>
          </a:lstStyle>
          <a:p>
            <a:endParaRPr lang="en-US"/>
          </a:p>
        </p:txBody>
      </p:sp>
      <p:sp>
        <p:nvSpPr>
          <p:cNvPr id="6151" name="Rectangle 7"/>
          <p:cNvSpPr>
            <a:spLocks noGrp="1" noChangeArrowheads="1"/>
          </p:cNvSpPr>
          <p:nvPr>
            <p:ph type="sldNum" sz="quarter" idx="4"/>
          </p:nvPr>
        </p:nvSpPr>
        <p:spPr bwMode="auto">
          <a:xfrm>
            <a:off x="7467600" y="6553200"/>
            <a:ext cx="1676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CC0000"/>
                </a:solidFill>
              </a:defRPr>
            </a:lvl1pPr>
          </a:lstStyle>
          <a:p>
            <a:fld id="{70281B34-8808-6147-8DCA-CDCEA41AFB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42900" indent="-342900" algn="l" rtl="0" eaLnBrk="1" fontAlgn="base" hangingPunct="1">
        <a:spcBef>
          <a:spcPct val="20000"/>
        </a:spcBef>
        <a:spcAft>
          <a:spcPct val="0"/>
        </a:spcAft>
        <a:buClr>
          <a:schemeClr val="tx1"/>
        </a:buClr>
        <a:defRPr sz="4400" b="1">
          <a:solidFill>
            <a:srgbClr val="CC0000"/>
          </a:solidFill>
          <a:latin typeface="+mj-lt"/>
          <a:ea typeface="+mj-ea"/>
          <a:cs typeface="+mj-cs"/>
        </a:defRPr>
      </a:lvl1pPr>
      <a:lvl2pPr marL="342900" indent="-342900" algn="l" rtl="0" eaLnBrk="1" fontAlgn="base" hangingPunct="1">
        <a:spcBef>
          <a:spcPct val="20000"/>
        </a:spcBef>
        <a:spcAft>
          <a:spcPct val="0"/>
        </a:spcAft>
        <a:buClr>
          <a:schemeClr val="tx1"/>
        </a:buClr>
        <a:defRPr sz="4400" b="1">
          <a:solidFill>
            <a:srgbClr val="CC0000"/>
          </a:solidFill>
          <a:latin typeface="Arial" charset="0"/>
        </a:defRPr>
      </a:lvl2pPr>
      <a:lvl3pPr marL="342900" indent="-342900" algn="l" rtl="0" eaLnBrk="1" fontAlgn="base" hangingPunct="1">
        <a:spcBef>
          <a:spcPct val="20000"/>
        </a:spcBef>
        <a:spcAft>
          <a:spcPct val="0"/>
        </a:spcAft>
        <a:buClr>
          <a:schemeClr val="tx1"/>
        </a:buClr>
        <a:defRPr sz="4400" b="1">
          <a:solidFill>
            <a:srgbClr val="CC0000"/>
          </a:solidFill>
          <a:latin typeface="Arial" charset="0"/>
        </a:defRPr>
      </a:lvl3pPr>
      <a:lvl4pPr marL="342900" indent="-342900" algn="l" rtl="0" eaLnBrk="1" fontAlgn="base" hangingPunct="1">
        <a:spcBef>
          <a:spcPct val="20000"/>
        </a:spcBef>
        <a:spcAft>
          <a:spcPct val="0"/>
        </a:spcAft>
        <a:buClr>
          <a:schemeClr val="tx1"/>
        </a:buClr>
        <a:defRPr sz="4400" b="1">
          <a:solidFill>
            <a:srgbClr val="CC0000"/>
          </a:solidFill>
          <a:latin typeface="Arial" charset="0"/>
        </a:defRPr>
      </a:lvl4pPr>
      <a:lvl5pPr marL="342900" indent="-342900" algn="l" rtl="0" eaLnBrk="1" fontAlgn="base" hangingPunct="1">
        <a:spcBef>
          <a:spcPct val="20000"/>
        </a:spcBef>
        <a:spcAft>
          <a:spcPct val="0"/>
        </a:spcAft>
        <a:buClr>
          <a:schemeClr val="tx1"/>
        </a:buClr>
        <a:defRPr sz="4400" b="1">
          <a:solidFill>
            <a:srgbClr val="CC0000"/>
          </a:solidFill>
          <a:latin typeface="Arial" charset="0"/>
        </a:defRPr>
      </a:lvl5pPr>
      <a:lvl6pPr marL="800100" indent="-342900" algn="l" rtl="0" eaLnBrk="1" fontAlgn="base" hangingPunct="1">
        <a:spcBef>
          <a:spcPct val="20000"/>
        </a:spcBef>
        <a:spcAft>
          <a:spcPct val="0"/>
        </a:spcAft>
        <a:buClr>
          <a:schemeClr val="tx1"/>
        </a:buClr>
        <a:defRPr sz="4400" b="1">
          <a:solidFill>
            <a:srgbClr val="CC0000"/>
          </a:solidFill>
          <a:latin typeface="Arial" charset="0"/>
        </a:defRPr>
      </a:lvl6pPr>
      <a:lvl7pPr marL="1257300" indent="-342900" algn="l" rtl="0" eaLnBrk="1" fontAlgn="base" hangingPunct="1">
        <a:spcBef>
          <a:spcPct val="20000"/>
        </a:spcBef>
        <a:spcAft>
          <a:spcPct val="0"/>
        </a:spcAft>
        <a:buClr>
          <a:schemeClr val="tx1"/>
        </a:buClr>
        <a:defRPr sz="4400" b="1">
          <a:solidFill>
            <a:srgbClr val="CC0000"/>
          </a:solidFill>
          <a:latin typeface="Arial" charset="0"/>
        </a:defRPr>
      </a:lvl7pPr>
      <a:lvl8pPr marL="1714500" indent="-342900" algn="l" rtl="0" eaLnBrk="1" fontAlgn="base" hangingPunct="1">
        <a:spcBef>
          <a:spcPct val="20000"/>
        </a:spcBef>
        <a:spcAft>
          <a:spcPct val="0"/>
        </a:spcAft>
        <a:buClr>
          <a:schemeClr val="tx1"/>
        </a:buClr>
        <a:defRPr sz="4400" b="1">
          <a:solidFill>
            <a:srgbClr val="CC0000"/>
          </a:solidFill>
          <a:latin typeface="Arial" charset="0"/>
        </a:defRPr>
      </a:lvl8pPr>
      <a:lvl9pPr marL="2171700" indent="-342900" algn="l" rtl="0" eaLnBrk="1" fontAlgn="base" hangingPunct="1">
        <a:spcBef>
          <a:spcPct val="20000"/>
        </a:spcBef>
        <a:spcAft>
          <a:spcPct val="0"/>
        </a:spcAft>
        <a:buClr>
          <a:schemeClr val="tx1"/>
        </a:buClr>
        <a:defRPr sz="4400" b="1">
          <a:solidFill>
            <a:srgbClr val="CC0000"/>
          </a:solidFill>
          <a:latin typeface="Arial" charset="0"/>
        </a:defRPr>
      </a:lvl9pPr>
    </p:titleStyle>
    <p:bodyStyle>
      <a:lvl1pPr marL="342900" indent="-342900" algn="l" rtl="0" eaLnBrk="1" fontAlgn="base" hangingPunct="1">
        <a:spcBef>
          <a:spcPct val="20000"/>
        </a:spcBef>
        <a:spcAft>
          <a:spcPct val="0"/>
        </a:spcAft>
        <a:buClr>
          <a:srgbClr val="CC0000"/>
        </a:buClr>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rgbClr val="CC0000"/>
        </a:buClr>
        <a:buFont typeface="Arial" charset="0"/>
        <a:buChar char="–"/>
        <a:defRPr sz="2800" b="1">
          <a:solidFill>
            <a:schemeClr val="tx1"/>
          </a:solidFill>
          <a:latin typeface="+mn-lt"/>
          <a:ea typeface="ＭＳ Ｐゴシック" charset="-128"/>
        </a:defRPr>
      </a:lvl2pPr>
      <a:lvl3pPr marL="1143000" indent="-228600" algn="l" rtl="0" eaLnBrk="1" fontAlgn="base" hangingPunct="1">
        <a:spcBef>
          <a:spcPct val="20000"/>
        </a:spcBef>
        <a:spcAft>
          <a:spcPct val="0"/>
        </a:spcAft>
        <a:buClr>
          <a:srgbClr val="CC0000"/>
        </a:buClr>
        <a:buChar char="•"/>
        <a:defRPr sz="2400" b="1">
          <a:solidFill>
            <a:schemeClr val="tx1"/>
          </a:solidFill>
          <a:latin typeface="+mn-lt"/>
          <a:ea typeface="ＭＳ Ｐゴシック" charset="-128"/>
        </a:defRPr>
      </a:lvl3pPr>
      <a:lvl4pPr marL="1600200" indent="-228600" algn="l" rtl="0" eaLnBrk="1" fontAlgn="base" hangingPunct="1">
        <a:spcBef>
          <a:spcPct val="20000"/>
        </a:spcBef>
        <a:spcAft>
          <a:spcPct val="0"/>
        </a:spcAft>
        <a:buClr>
          <a:srgbClr val="CC0000"/>
        </a:buClr>
        <a:buFont typeface="Arial" charset="0"/>
        <a:buChar char="–"/>
        <a:defRPr sz="2000" b="1">
          <a:solidFill>
            <a:schemeClr val="tx1"/>
          </a:solidFill>
          <a:latin typeface="+mn-lt"/>
          <a:ea typeface="ＭＳ Ｐゴシック" charset="-128"/>
        </a:defRPr>
      </a:lvl4pPr>
      <a:lvl5pPr marL="2057400" indent="-228600" algn="l" rtl="0" eaLnBrk="1" fontAlgn="base" hangingPunct="1">
        <a:spcBef>
          <a:spcPct val="20000"/>
        </a:spcBef>
        <a:spcAft>
          <a:spcPct val="0"/>
        </a:spcAft>
        <a:buClr>
          <a:srgbClr val="CC0000"/>
        </a:buClr>
        <a:buFont typeface="Arial" charset="0"/>
        <a:buChar char="»"/>
        <a:defRPr sz="2000" b="1">
          <a:solidFill>
            <a:schemeClr val="tx1"/>
          </a:solidFill>
          <a:latin typeface="+mn-lt"/>
          <a:ea typeface="ＭＳ Ｐゴシック" charset="-128"/>
        </a:defRPr>
      </a:lvl5pPr>
      <a:lvl6pPr marL="2514600" indent="-228600" algn="l" rtl="0" eaLnBrk="1" fontAlgn="base" hangingPunct="1">
        <a:spcBef>
          <a:spcPct val="20000"/>
        </a:spcBef>
        <a:spcAft>
          <a:spcPct val="0"/>
        </a:spcAft>
        <a:buClr>
          <a:srgbClr val="CC0000"/>
        </a:buClr>
        <a:buFont typeface="Arial" charset="0"/>
        <a:buChar char="»"/>
        <a:defRPr sz="2000" b="1">
          <a:solidFill>
            <a:schemeClr val="tx1"/>
          </a:solidFill>
          <a:latin typeface="+mn-lt"/>
          <a:ea typeface="ＭＳ Ｐゴシック" charset="-128"/>
        </a:defRPr>
      </a:lvl6pPr>
      <a:lvl7pPr marL="2971800" indent="-228600" algn="l" rtl="0" eaLnBrk="1" fontAlgn="base" hangingPunct="1">
        <a:spcBef>
          <a:spcPct val="20000"/>
        </a:spcBef>
        <a:spcAft>
          <a:spcPct val="0"/>
        </a:spcAft>
        <a:buClr>
          <a:srgbClr val="CC0000"/>
        </a:buClr>
        <a:buFont typeface="Arial" charset="0"/>
        <a:buChar char="»"/>
        <a:defRPr sz="2000" b="1">
          <a:solidFill>
            <a:schemeClr val="tx1"/>
          </a:solidFill>
          <a:latin typeface="+mn-lt"/>
          <a:ea typeface="ＭＳ Ｐゴシック" charset="-128"/>
        </a:defRPr>
      </a:lvl7pPr>
      <a:lvl8pPr marL="3429000" indent="-228600" algn="l" rtl="0" eaLnBrk="1" fontAlgn="base" hangingPunct="1">
        <a:spcBef>
          <a:spcPct val="20000"/>
        </a:spcBef>
        <a:spcAft>
          <a:spcPct val="0"/>
        </a:spcAft>
        <a:buClr>
          <a:srgbClr val="CC0000"/>
        </a:buClr>
        <a:buFont typeface="Arial" charset="0"/>
        <a:buChar char="»"/>
        <a:defRPr sz="2000" b="1">
          <a:solidFill>
            <a:schemeClr val="tx1"/>
          </a:solidFill>
          <a:latin typeface="+mn-lt"/>
          <a:ea typeface="ＭＳ Ｐゴシック" charset="-128"/>
        </a:defRPr>
      </a:lvl8pPr>
      <a:lvl9pPr marL="3886200" indent="-228600" algn="l" rtl="0" eaLnBrk="1" fontAlgn="base" hangingPunct="1">
        <a:spcBef>
          <a:spcPct val="20000"/>
        </a:spcBef>
        <a:spcAft>
          <a:spcPct val="0"/>
        </a:spcAft>
        <a:buClr>
          <a:srgbClr val="CC0000"/>
        </a:buClr>
        <a:buFont typeface="Arial" charset="0"/>
        <a:buChar char="»"/>
        <a:defRPr sz="20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VSEPR Notes &amp; Lab</a:t>
            </a:r>
            <a:endParaRPr lang="en-US" dirty="0"/>
          </a:p>
        </p:txBody>
      </p:sp>
      <p:sp>
        <p:nvSpPr>
          <p:cNvPr id="3" name="Subtitle 2"/>
          <p:cNvSpPr>
            <a:spLocks noGrp="1"/>
          </p:cNvSpPr>
          <p:nvPr>
            <p:ph type="subTitle" idx="1"/>
          </p:nvPr>
        </p:nvSpPr>
        <p:spPr/>
        <p:txBody>
          <a:bodyPr/>
          <a:lstStyle/>
          <a:p>
            <a:r>
              <a:rPr lang="en-US" dirty="0" smtClean="0"/>
              <a:t>GT Chemistry 12/15/14</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Linear</a:t>
            </a:r>
            <a:endParaRPr lang="en-US"/>
          </a:p>
        </p:txBody>
      </p:sp>
      <p:sp>
        <p:nvSpPr>
          <p:cNvPr id="7171" name="Rectangle 3"/>
          <p:cNvSpPr>
            <a:spLocks noGrp="1" noChangeArrowheads="1"/>
          </p:cNvSpPr>
          <p:nvPr>
            <p:ph sz="quarter" idx="1"/>
          </p:nvPr>
        </p:nvSpPr>
        <p:spPr>
          <a:xfrm>
            <a:off x="305470" y="1589567"/>
            <a:ext cx="4190330" cy="4572000"/>
          </a:xfrm>
        </p:spPr>
        <p:txBody>
          <a:bodyPr>
            <a:normAutofit/>
          </a:bodyPr>
          <a:lstStyle/>
          <a:p>
            <a:r>
              <a:rPr lang="en-US" sz="2800" dirty="0" smtClean="0"/>
              <a:t>Only 2 atoms in the molecule or if there are only 2 bonds on the central atom </a:t>
            </a:r>
          </a:p>
          <a:p>
            <a:r>
              <a:rPr lang="en-US" sz="2800" dirty="0" smtClean="0"/>
              <a:t>Bond angle = 180°</a:t>
            </a:r>
          </a:p>
          <a:p>
            <a:endParaRPr lang="en-US" sz="2800" dirty="0"/>
          </a:p>
        </p:txBody>
      </p:sp>
      <p:pic>
        <p:nvPicPr>
          <p:cNvPr id="15" name="Content Placeholder 14"/>
          <p:cNvPicPr>
            <a:picLocks noGrp="1" noChangeAspect="1"/>
          </p:cNvPicPr>
          <p:nvPr>
            <p:ph sz="quarter" idx="2"/>
          </p:nvPr>
        </p:nvPicPr>
        <p:blipFill>
          <a:blip r:embed="rId3"/>
          <a:srcRect t="-6497" b="-6497"/>
          <a:stretch>
            <a:fillRect/>
          </a:stretch>
        </p:blipFill>
        <p:spPr>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Trigonal Planar</a:t>
            </a:r>
          </a:p>
        </p:txBody>
      </p:sp>
      <p:sp>
        <p:nvSpPr>
          <p:cNvPr id="8195" name="Rectangle 3"/>
          <p:cNvSpPr>
            <a:spLocks noGrp="1" noChangeArrowheads="1"/>
          </p:cNvSpPr>
          <p:nvPr>
            <p:ph type="body" idx="1"/>
          </p:nvPr>
        </p:nvSpPr>
        <p:spPr>
          <a:xfrm>
            <a:off x="381000" y="1417638"/>
            <a:ext cx="8534400" cy="4708525"/>
          </a:xfrm>
        </p:spPr>
        <p:txBody>
          <a:bodyPr/>
          <a:lstStyle/>
          <a:p>
            <a:pPr eaLnBrk="1" hangingPunct="1">
              <a:buFontTx/>
              <a:buNone/>
            </a:pPr>
            <a:r>
              <a:rPr lang="en-US" dirty="0"/>
              <a:t>	Three bonds around the central atom</a:t>
            </a:r>
          </a:p>
          <a:p>
            <a:pPr eaLnBrk="1" hangingPunct="1">
              <a:buFontTx/>
              <a:buNone/>
            </a:pPr>
            <a:r>
              <a:rPr lang="en-US" dirty="0"/>
              <a:t>	Bond angle = 120</a:t>
            </a:r>
            <a:r>
              <a:rPr lang="en-US" dirty="0" smtClean="0">
                <a:ea typeface="Arial" charset="0"/>
                <a:cs typeface="Arial" charset="0"/>
              </a:rPr>
              <a:t>°</a:t>
            </a:r>
          </a:p>
          <a:p>
            <a:pPr eaLnBrk="1" hangingPunct="1">
              <a:buFontTx/>
              <a:buNone/>
            </a:pPr>
            <a:r>
              <a:rPr lang="en-US" dirty="0" smtClean="0">
                <a:ea typeface="Arial" charset="0"/>
                <a:cs typeface="Arial" charset="0"/>
              </a:rPr>
              <a:t>	ex. BH</a:t>
            </a:r>
            <a:r>
              <a:rPr lang="en-US" baseline="-25000" dirty="0" smtClean="0">
                <a:ea typeface="Arial" charset="0"/>
                <a:cs typeface="Arial" charset="0"/>
              </a:rPr>
              <a:t>3</a:t>
            </a:r>
            <a:r>
              <a:rPr lang="en-US" dirty="0" smtClean="0">
                <a:ea typeface="Arial" charset="0"/>
                <a:cs typeface="Arial" charset="0"/>
              </a:rPr>
              <a:t> </a:t>
            </a:r>
          </a:p>
          <a:p>
            <a:pPr eaLnBrk="1" hangingPunct="1"/>
            <a:endParaRPr lang="en-US" dirty="0"/>
          </a:p>
        </p:txBody>
      </p:sp>
      <p:pic>
        <p:nvPicPr>
          <p:cNvPr id="8196" name="Picture 4" descr="TrigonalPlanar"/>
          <p:cNvPicPr>
            <a:picLocks noChangeAspect="1" noChangeArrowheads="1"/>
          </p:cNvPicPr>
          <p:nvPr/>
        </p:nvPicPr>
        <p:blipFill>
          <a:blip r:embed="rId3"/>
          <a:srcRect/>
          <a:stretch>
            <a:fillRect/>
          </a:stretch>
        </p:blipFill>
        <p:spPr bwMode="auto">
          <a:xfrm>
            <a:off x="457200" y="3459163"/>
            <a:ext cx="4343400" cy="2849562"/>
          </a:xfrm>
          <a:prstGeom prst="rect">
            <a:avLst/>
          </a:prstGeom>
          <a:noFill/>
          <a:ln w="9525">
            <a:noFill/>
            <a:miter lim="800000"/>
            <a:headEnd/>
            <a:tailEnd/>
          </a:ln>
        </p:spPr>
      </p:pic>
      <p:pic>
        <p:nvPicPr>
          <p:cNvPr id="8197" name="Picture 5"/>
          <p:cNvPicPr>
            <a:picLocks noChangeAspect="1" noChangeArrowheads="1"/>
          </p:cNvPicPr>
          <p:nvPr/>
        </p:nvPicPr>
        <p:blipFill>
          <a:blip r:embed="rId4"/>
          <a:srcRect/>
          <a:stretch>
            <a:fillRect/>
          </a:stretch>
        </p:blipFill>
        <p:spPr bwMode="auto">
          <a:xfrm>
            <a:off x="4959350" y="2209800"/>
            <a:ext cx="3498850" cy="4106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Tetrahedral</a:t>
            </a:r>
          </a:p>
        </p:txBody>
      </p:sp>
      <p:sp>
        <p:nvSpPr>
          <p:cNvPr id="9219" name="Rectangle 3"/>
          <p:cNvSpPr>
            <a:spLocks noGrp="1" noChangeArrowheads="1"/>
          </p:cNvSpPr>
          <p:nvPr>
            <p:ph type="body" idx="1"/>
          </p:nvPr>
        </p:nvSpPr>
        <p:spPr/>
        <p:txBody>
          <a:bodyPr/>
          <a:lstStyle/>
          <a:p>
            <a:pPr eaLnBrk="1" hangingPunct="1">
              <a:buFontTx/>
              <a:buNone/>
            </a:pPr>
            <a:r>
              <a:rPr lang="en-US" dirty="0"/>
              <a:t>	Four bonds around the central atom.</a:t>
            </a:r>
          </a:p>
          <a:p>
            <a:pPr eaLnBrk="1" hangingPunct="1">
              <a:buFontTx/>
              <a:buNone/>
            </a:pPr>
            <a:r>
              <a:rPr lang="en-US" dirty="0"/>
              <a:t>	Bond angle = 109.5</a:t>
            </a:r>
            <a:r>
              <a:rPr lang="en-US" dirty="0">
                <a:ea typeface="Arial" charset="0"/>
                <a:cs typeface="Arial" charset="0"/>
              </a:rPr>
              <a:t>°</a:t>
            </a:r>
            <a:endParaRPr lang="en-US" dirty="0"/>
          </a:p>
          <a:p>
            <a:pPr eaLnBrk="1" hangingPunct="1"/>
            <a:endParaRPr lang="en-US" dirty="0"/>
          </a:p>
        </p:txBody>
      </p:sp>
      <p:pic>
        <p:nvPicPr>
          <p:cNvPr id="9220" name="Picture 4" descr="FG08_18"/>
          <p:cNvPicPr>
            <a:picLocks noChangeAspect="1" noChangeArrowheads="1"/>
          </p:cNvPicPr>
          <p:nvPr/>
        </p:nvPicPr>
        <p:blipFill>
          <a:blip r:embed="rId3"/>
          <a:srcRect/>
          <a:stretch>
            <a:fillRect/>
          </a:stretch>
        </p:blipFill>
        <p:spPr bwMode="auto">
          <a:xfrm>
            <a:off x="152400" y="3265488"/>
            <a:ext cx="4953000" cy="3384550"/>
          </a:xfrm>
          <a:prstGeom prst="rect">
            <a:avLst/>
          </a:prstGeom>
          <a:noFill/>
          <a:ln w="9525">
            <a:noFill/>
            <a:miter lim="800000"/>
            <a:headEnd/>
            <a:tailEnd/>
          </a:ln>
        </p:spPr>
      </p:pic>
      <p:pic>
        <p:nvPicPr>
          <p:cNvPr id="9221" name="Picture 5"/>
          <p:cNvPicPr>
            <a:picLocks noChangeAspect="1" noChangeArrowheads="1"/>
          </p:cNvPicPr>
          <p:nvPr/>
        </p:nvPicPr>
        <p:blipFill>
          <a:blip r:embed="rId4"/>
          <a:srcRect/>
          <a:stretch>
            <a:fillRect/>
          </a:stretch>
        </p:blipFill>
        <p:spPr bwMode="auto">
          <a:xfrm>
            <a:off x="5416550" y="2301875"/>
            <a:ext cx="3117850" cy="409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Trigonal Bipyramidal</a:t>
            </a:r>
          </a:p>
        </p:txBody>
      </p:sp>
      <p:sp>
        <p:nvSpPr>
          <p:cNvPr id="46083" name="Content Placeholder 2"/>
          <p:cNvSpPr>
            <a:spLocks noGrp="1"/>
          </p:cNvSpPr>
          <p:nvPr>
            <p:ph idx="1"/>
          </p:nvPr>
        </p:nvSpPr>
        <p:spPr/>
        <p:txBody>
          <a:bodyPr/>
          <a:lstStyle/>
          <a:p>
            <a:pPr eaLnBrk="1" hangingPunct="1"/>
            <a:r>
              <a:rPr lang="en-US" dirty="0" smtClean="0"/>
              <a:t>Five bonds around the central atom</a:t>
            </a:r>
          </a:p>
          <a:p>
            <a:pPr eaLnBrk="1" hangingPunct="1"/>
            <a:r>
              <a:rPr lang="en-US" dirty="0" smtClean="0"/>
              <a:t>Lone Pairs: 0</a:t>
            </a:r>
          </a:p>
          <a:p>
            <a:pPr eaLnBrk="1" hangingPunct="1"/>
            <a:r>
              <a:rPr lang="en-US" dirty="0" smtClean="0"/>
              <a:t>Bond Angle: 120</a:t>
            </a:r>
            <a:r>
              <a:rPr lang="en-US" baseline="30000" dirty="0" smtClean="0"/>
              <a:t>o</a:t>
            </a:r>
            <a:r>
              <a:rPr lang="en-US" dirty="0" smtClean="0"/>
              <a:t> and 90</a:t>
            </a:r>
            <a:r>
              <a:rPr lang="en-US" baseline="30000" dirty="0" smtClean="0"/>
              <a:t>o</a:t>
            </a:r>
          </a:p>
        </p:txBody>
      </p:sp>
      <p:pic>
        <p:nvPicPr>
          <p:cNvPr id="46084" name="Picture 3"/>
          <p:cNvPicPr>
            <a:picLocks noChangeAspect="1"/>
          </p:cNvPicPr>
          <p:nvPr/>
        </p:nvPicPr>
        <p:blipFill>
          <a:blip r:embed="rId2"/>
          <a:srcRect/>
          <a:stretch>
            <a:fillRect/>
          </a:stretch>
        </p:blipFill>
        <p:spPr bwMode="auto">
          <a:xfrm>
            <a:off x="5911850" y="2854325"/>
            <a:ext cx="2679700" cy="3035300"/>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161251" y="3385968"/>
            <a:ext cx="5750599" cy="397958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Octahedral</a:t>
            </a:r>
          </a:p>
        </p:txBody>
      </p:sp>
      <p:sp>
        <p:nvSpPr>
          <p:cNvPr id="47107" name="Content Placeholder 2"/>
          <p:cNvSpPr>
            <a:spLocks noGrp="1"/>
          </p:cNvSpPr>
          <p:nvPr>
            <p:ph idx="1"/>
          </p:nvPr>
        </p:nvSpPr>
        <p:spPr>
          <a:xfrm>
            <a:off x="0" y="1629398"/>
            <a:ext cx="8534400" cy="4525963"/>
          </a:xfrm>
        </p:spPr>
        <p:txBody>
          <a:bodyPr/>
          <a:lstStyle/>
          <a:p>
            <a:pPr eaLnBrk="1" hangingPunct="1"/>
            <a:r>
              <a:rPr lang="en-US" dirty="0" smtClean="0"/>
              <a:t>Description:6 </a:t>
            </a:r>
          </a:p>
          <a:p>
            <a:pPr eaLnBrk="1" hangingPunct="1"/>
            <a:r>
              <a:rPr lang="en-US" dirty="0" smtClean="0"/>
              <a:t>Lone Pairs: 0</a:t>
            </a:r>
          </a:p>
          <a:p>
            <a:pPr eaLnBrk="1" hangingPunct="1"/>
            <a:r>
              <a:rPr lang="en-US" dirty="0" smtClean="0"/>
              <a:t>Bond Angle: 90</a:t>
            </a:r>
            <a:r>
              <a:rPr lang="en-US" baseline="30000" dirty="0" smtClean="0"/>
              <a:t>0</a:t>
            </a:r>
          </a:p>
        </p:txBody>
      </p:sp>
      <p:pic>
        <p:nvPicPr>
          <p:cNvPr id="47108" name="Picture 3"/>
          <p:cNvPicPr>
            <a:picLocks noChangeAspect="1"/>
          </p:cNvPicPr>
          <p:nvPr/>
        </p:nvPicPr>
        <p:blipFill>
          <a:blip r:embed="rId2"/>
          <a:srcRect/>
          <a:stretch>
            <a:fillRect/>
          </a:stretch>
        </p:blipFill>
        <p:spPr bwMode="auto">
          <a:xfrm>
            <a:off x="5574889" y="113863"/>
            <a:ext cx="2755900" cy="2946400"/>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3656171" y="3060263"/>
            <a:ext cx="5487829" cy="379773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10242" name="Rectangle 3"/>
          <p:cNvSpPr>
            <a:spLocks noGrp="1" noChangeArrowheads="1"/>
          </p:cNvSpPr>
          <p:nvPr>
            <p:ph type="body" idx="1"/>
          </p:nvPr>
        </p:nvSpPr>
        <p:spPr>
          <a:xfrm>
            <a:off x="205824" y="1600200"/>
            <a:ext cx="7326890" cy="4525963"/>
          </a:xfrm>
        </p:spPr>
        <p:txBody>
          <a:bodyPr/>
          <a:lstStyle/>
          <a:p>
            <a:r>
              <a:rPr lang="en-US" dirty="0" smtClean="0"/>
              <a:t>So far we have only looked at the shapes if the electron pairs around the central atom are in bonds.  We can also have unshared electrons or lone pairs around the central atom.  Because they are not confined to a specific place due to bonding, they take up more space than bonded pairs.</a:t>
            </a:r>
            <a:endParaRPr lang="en-US" dirty="0"/>
          </a:p>
        </p:txBody>
      </p:sp>
      <p:pic>
        <p:nvPicPr>
          <p:cNvPr id="10243" name="Picture 4"/>
          <p:cNvPicPr>
            <a:picLocks noChangeAspect="1" noChangeArrowheads="1"/>
          </p:cNvPicPr>
          <p:nvPr/>
        </p:nvPicPr>
        <p:blipFill>
          <a:blip r:embed="rId3">
            <a:clrChange>
              <a:clrFrom>
                <a:srgbClr val="FFFFFF"/>
              </a:clrFrom>
              <a:clrTo>
                <a:srgbClr val="FFFFFF">
                  <a:alpha val="0"/>
                </a:srgbClr>
              </a:clrTo>
            </a:clrChange>
          </a:blip>
          <a:srcRect l="66667" t="1825" r="8109" b="64122"/>
          <a:stretch>
            <a:fillRect/>
          </a:stretch>
        </p:blipFill>
        <p:spPr bwMode="auto">
          <a:xfrm>
            <a:off x="6477000" y="4297363"/>
            <a:ext cx="24384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40854" y="152400"/>
            <a:ext cx="7445946" cy="792163"/>
          </a:xfrm>
        </p:spPr>
        <p:txBody>
          <a:bodyPr/>
          <a:lstStyle/>
          <a:p>
            <a:pPr eaLnBrk="1" hangingPunct="1"/>
            <a:r>
              <a:rPr lang="en-US" sz="3400" dirty="0" smtClean="0"/>
              <a:t>Variation </a:t>
            </a:r>
            <a:r>
              <a:rPr lang="en-US" sz="3400" dirty="0"/>
              <a:t>of </a:t>
            </a:r>
            <a:r>
              <a:rPr lang="en-US" sz="3400" dirty="0" err="1"/>
              <a:t>Trigonal</a:t>
            </a:r>
            <a:r>
              <a:rPr lang="en-US" sz="3400" dirty="0"/>
              <a:t> Planar</a:t>
            </a:r>
          </a:p>
        </p:txBody>
      </p:sp>
      <p:sp>
        <p:nvSpPr>
          <p:cNvPr id="11267" name="Rectangle 5"/>
          <p:cNvSpPr>
            <a:spLocks noGrp="1" noChangeArrowheads="1"/>
          </p:cNvSpPr>
          <p:nvPr>
            <p:ph type="body" sz="half" idx="2"/>
          </p:nvPr>
        </p:nvSpPr>
        <p:spPr>
          <a:xfrm>
            <a:off x="152400" y="1524000"/>
            <a:ext cx="3048000" cy="5334000"/>
          </a:xfrm>
        </p:spPr>
        <p:txBody>
          <a:bodyPr/>
          <a:lstStyle/>
          <a:p>
            <a:pPr eaLnBrk="1" hangingPunct="1">
              <a:buFontTx/>
              <a:buNone/>
            </a:pPr>
            <a:r>
              <a:rPr lang="en-US" sz="4400" b="1"/>
              <a:t>Bent</a:t>
            </a:r>
          </a:p>
          <a:p>
            <a:pPr eaLnBrk="1" hangingPunct="1"/>
            <a:r>
              <a:rPr lang="en-US"/>
              <a:t>Three electron regions around the central atom with one being a lone pair</a:t>
            </a:r>
          </a:p>
          <a:p>
            <a:pPr eaLnBrk="1" hangingPunct="1">
              <a:buFontTx/>
              <a:buNone/>
            </a:pPr>
            <a:r>
              <a:rPr lang="en-US"/>
              <a:t>	</a:t>
            </a:r>
          </a:p>
          <a:p>
            <a:pPr eaLnBrk="1" hangingPunct="1">
              <a:buFontTx/>
              <a:buNone/>
            </a:pPr>
            <a:r>
              <a:rPr lang="en-US"/>
              <a:t>Bond angle=</a:t>
            </a:r>
            <a:r>
              <a:rPr lang="en-US">
                <a:ea typeface="Arial" charset="0"/>
                <a:cs typeface="Arial" charset="0"/>
              </a:rPr>
              <a:t>116°</a:t>
            </a:r>
            <a:endParaRPr lang="en-US"/>
          </a:p>
        </p:txBody>
      </p:sp>
      <p:sp>
        <p:nvSpPr>
          <p:cNvPr id="11268" name="Rectangle 10"/>
          <p:cNvSpPr>
            <a:spLocks noChangeArrowheads="1"/>
          </p:cNvSpPr>
          <p:nvPr/>
        </p:nvSpPr>
        <p:spPr bwMode="auto">
          <a:xfrm>
            <a:off x="6781800" y="3886200"/>
            <a:ext cx="533400" cy="2286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11269" name="Picture 12"/>
          <p:cNvPicPr>
            <a:picLocks noChangeAspect="1" noChangeArrowheads="1"/>
          </p:cNvPicPr>
          <p:nvPr/>
        </p:nvPicPr>
        <p:blipFill>
          <a:blip r:embed="rId3"/>
          <a:srcRect/>
          <a:stretch>
            <a:fillRect/>
          </a:stretch>
        </p:blipFill>
        <p:spPr bwMode="auto">
          <a:xfrm>
            <a:off x="3276600" y="1447800"/>
            <a:ext cx="5867400" cy="406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err="1" smtClean="0"/>
              <a:t>Trigonal</a:t>
            </a:r>
            <a:r>
              <a:rPr lang="en-US" dirty="0" smtClean="0"/>
              <a:t> Pyramidal (Tetrahedral)</a:t>
            </a:r>
            <a:endParaRPr lang="en-US" dirty="0"/>
          </a:p>
        </p:txBody>
      </p:sp>
      <p:sp>
        <p:nvSpPr>
          <p:cNvPr id="12291" name="Rectangle 3"/>
          <p:cNvSpPr>
            <a:spLocks noGrp="1" noChangeArrowheads="1"/>
          </p:cNvSpPr>
          <p:nvPr>
            <p:ph sz="quarter" idx="1"/>
          </p:nvPr>
        </p:nvSpPr>
        <p:spPr>
          <a:xfrm>
            <a:off x="257238" y="1589567"/>
            <a:ext cx="3659562" cy="4572000"/>
          </a:xfrm>
        </p:spPr>
        <p:txBody>
          <a:bodyPr>
            <a:normAutofit fontScale="92500"/>
          </a:bodyPr>
          <a:lstStyle/>
          <a:p>
            <a:r>
              <a:rPr lang="en-US" sz="3600" dirty="0" smtClean="0"/>
              <a:t>Four electron regions around the central atom with one being a lone pair</a:t>
            </a:r>
          </a:p>
          <a:p>
            <a:r>
              <a:rPr lang="en-US" sz="3600" dirty="0" smtClean="0"/>
              <a:t>Bond angle = 107°</a:t>
            </a:r>
          </a:p>
          <a:p>
            <a:endParaRPr lang="en-US" sz="3600" dirty="0"/>
          </a:p>
        </p:txBody>
      </p:sp>
      <p:sp>
        <p:nvSpPr>
          <p:cNvPr id="12292" name="Rectangle 4"/>
          <p:cNvSpPr>
            <a:spLocks noGrp="1" noChangeArrowheads="1"/>
          </p:cNvSpPr>
          <p:nvPr>
            <p:ph sz="quarter" idx="2"/>
          </p:nvPr>
        </p:nvSpPr>
        <p:spPr/>
        <p:txBody>
          <a:bodyPr/>
          <a:lstStyle/>
          <a:p>
            <a:endParaRPr lang="en-US" smtClean="0"/>
          </a:p>
          <a:p>
            <a:endParaRPr lang="en-US" dirty="0"/>
          </a:p>
        </p:txBody>
      </p:sp>
      <p:sp>
        <p:nvSpPr>
          <p:cNvPr id="12296" name="Rectangle 8"/>
          <p:cNvSpPr>
            <a:spLocks noChangeArrowheads="1"/>
          </p:cNvSpPr>
          <p:nvPr/>
        </p:nvSpPr>
        <p:spPr bwMode="auto">
          <a:xfrm>
            <a:off x="6781800" y="3886200"/>
            <a:ext cx="533400" cy="2286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24" name="Picture 23"/>
          <p:cNvPicPr>
            <a:picLocks noChangeAspect="1"/>
          </p:cNvPicPr>
          <p:nvPr/>
        </p:nvPicPr>
        <p:blipFill>
          <a:blip r:embed="rId3"/>
          <a:stretch>
            <a:fillRect/>
          </a:stretch>
        </p:blipFill>
        <p:spPr>
          <a:xfrm>
            <a:off x="3916800" y="1784325"/>
            <a:ext cx="5227200" cy="362102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Bent (Tetrahedral)</a:t>
            </a:r>
            <a:endParaRPr lang="en-US" dirty="0"/>
          </a:p>
        </p:txBody>
      </p:sp>
      <p:sp>
        <p:nvSpPr>
          <p:cNvPr id="11" name="Content Placeholder 10"/>
          <p:cNvSpPr>
            <a:spLocks noGrp="1"/>
          </p:cNvSpPr>
          <p:nvPr>
            <p:ph sz="quarter" idx="1"/>
          </p:nvPr>
        </p:nvSpPr>
        <p:spPr>
          <a:xfrm>
            <a:off x="609600" y="1589567"/>
            <a:ext cx="2766646" cy="4572000"/>
          </a:xfrm>
        </p:spPr>
        <p:txBody>
          <a:bodyPr/>
          <a:lstStyle/>
          <a:p>
            <a:r>
              <a:rPr lang="en-US" dirty="0" smtClean="0"/>
              <a:t>Four electron regions around the central atom with 2 being lone pairs</a:t>
            </a:r>
          </a:p>
          <a:p>
            <a:r>
              <a:rPr lang="en-US" dirty="0" smtClean="0"/>
              <a:t>Bond angle = 105°</a:t>
            </a:r>
          </a:p>
          <a:p>
            <a:endParaRPr lang="en-US" dirty="0"/>
          </a:p>
        </p:txBody>
      </p:sp>
      <p:pic>
        <p:nvPicPr>
          <p:cNvPr id="16" name="Content Placeholder 15"/>
          <p:cNvPicPr>
            <a:picLocks noGrp="1" noChangeAspect="1"/>
          </p:cNvPicPr>
          <p:nvPr>
            <p:ph sz="quarter" idx="2"/>
          </p:nvPr>
        </p:nvPicPr>
        <p:blipFill>
          <a:blip r:embed="rId2"/>
          <a:srcRect t="-34916" b="-34916"/>
          <a:stretch>
            <a:fillRect/>
          </a:stretch>
        </p:blipFill>
        <p:spPr>
          <a:xfrm>
            <a:off x="3645986" y="535058"/>
            <a:ext cx="5374501" cy="6322942"/>
          </a:xfrm>
          <a:prstGeom prst="rect">
            <a:avLst/>
          </a:prstGeom>
        </p:spPr>
      </p:pic>
      <p:sp>
        <p:nvSpPr>
          <p:cNvPr id="17" name="Rectangle 16"/>
          <p:cNvSpPr/>
          <p:nvPr/>
        </p:nvSpPr>
        <p:spPr>
          <a:xfrm>
            <a:off x="4546600" y="4343400"/>
            <a:ext cx="622300" cy="368300"/>
          </a:xfrm>
          <a:prstGeom prst="rect">
            <a:avLst/>
          </a:prstGeom>
          <a:solidFill>
            <a:srgbClr val="59D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25963"/>
          </a:xfrm>
        </p:spPr>
        <p:txBody>
          <a:bodyPr/>
          <a:lstStyle/>
          <a:p>
            <a:r>
              <a:rPr lang="en-US" dirty="0" smtClean="0"/>
              <a:t>Hydrogen wants to be like the closest noble gas—which is?</a:t>
            </a:r>
          </a:p>
          <a:p>
            <a:r>
              <a:rPr lang="en-US" dirty="0" smtClean="0"/>
              <a:t>So, Hydrogen breaks the Octet Rule.</a:t>
            </a:r>
          </a:p>
          <a:p>
            <a:r>
              <a:rPr lang="en-US" dirty="0" smtClean="0"/>
              <a:t>Some other elements do, too.  </a:t>
            </a:r>
          </a:p>
          <a:p>
            <a:pPr lvl="1"/>
            <a:r>
              <a:rPr lang="en-US" dirty="0" smtClean="0"/>
              <a:t>Example: Boron – needs just 6 valence electrons</a:t>
            </a:r>
          </a:p>
          <a:p>
            <a:r>
              <a:rPr lang="en-US" dirty="0" smtClean="0"/>
              <a:t>However, MOST compounds DO follow the Octet Rule!</a:t>
            </a:r>
            <a:endParaRPr lang="en-US" dirty="0"/>
          </a:p>
        </p:txBody>
      </p:sp>
      <p:sp>
        <p:nvSpPr>
          <p:cNvPr id="3" name="Title 2"/>
          <p:cNvSpPr>
            <a:spLocks noGrp="1"/>
          </p:cNvSpPr>
          <p:nvPr>
            <p:ph type="title"/>
          </p:nvPr>
        </p:nvSpPr>
        <p:spPr/>
        <p:txBody>
          <a:bodyPr/>
          <a:lstStyle/>
          <a:p>
            <a:r>
              <a:rPr lang="en-US" dirty="0" smtClean="0"/>
              <a:t>Note!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a:t>
            </a:r>
            <a:endParaRPr lang="en-US" dirty="0"/>
          </a:p>
        </p:txBody>
      </p:sp>
      <p:sp>
        <p:nvSpPr>
          <p:cNvPr id="3" name="Content Placeholder 2"/>
          <p:cNvSpPr>
            <a:spLocks noGrp="1"/>
          </p:cNvSpPr>
          <p:nvPr>
            <p:ph idx="1"/>
          </p:nvPr>
        </p:nvSpPr>
        <p:spPr/>
        <p:txBody>
          <a:bodyPr/>
          <a:lstStyle/>
          <a:p>
            <a:r>
              <a:rPr lang="en-US" dirty="0" smtClean="0"/>
              <a:t>Draw Lewis structures for</a:t>
            </a:r>
          </a:p>
          <a:p>
            <a:pPr lvl="1"/>
            <a:r>
              <a:rPr lang="en-US" dirty="0" smtClean="0"/>
              <a:t>CH</a:t>
            </a:r>
            <a:r>
              <a:rPr lang="en-US" baseline="-25000" dirty="0" smtClean="0"/>
              <a:t>3</a:t>
            </a:r>
            <a:r>
              <a:rPr lang="en-US" dirty="0" smtClean="0"/>
              <a:t>Br</a:t>
            </a:r>
          </a:p>
          <a:p>
            <a:pPr lvl="1"/>
            <a:r>
              <a:rPr lang="en-US" dirty="0" smtClean="0"/>
              <a:t>NH</a:t>
            </a:r>
            <a:r>
              <a:rPr lang="en-US" baseline="-25000" dirty="0" smtClean="0"/>
              <a:t>3</a:t>
            </a:r>
            <a:endParaRPr lang="en-US" dirty="0" smtClean="0"/>
          </a:p>
          <a:p>
            <a:pPr lvl="1"/>
            <a:r>
              <a:rPr lang="en-US" dirty="0" err="1" smtClean="0"/>
              <a:t>HCl</a:t>
            </a:r>
            <a:r>
              <a:rPr lang="en-US" dirty="0" smtClean="0"/>
              <a:t> (that’s hydrogen chloride, not carbon/iodine)</a:t>
            </a:r>
          </a:p>
          <a:p>
            <a:pPr lvl="1"/>
            <a:r>
              <a:rPr lang="en-US" dirty="0" smtClean="0"/>
              <a:t>AlF</a:t>
            </a:r>
            <a:r>
              <a:rPr lang="en-US" baseline="-25000" dirty="0" smtClean="0"/>
              <a:t>3</a:t>
            </a:r>
            <a:r>
              <a:rPr lang="en-US" dirty="0" smtClean="0"/>
              <a:t> </a:t>
            </a:r>
          </a:p>
          <a:p>
            <a:r>
              <a:rPr lang="en-US" dirty="0" smtClean="0"/>
              <a:t>HW: Find an additional example for each molecular shape mentioned</a:t>
            </a:r>
            <a:r>
              <a:rPr lang="en-US" dirty="0" smtClean="0"/>
              <a:t> yesterday.</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descr="Table_12-4"/>
          <p:cNvPicPr>
            <a:picLocks noChangeAspect="1" noChangeArrowheads="1"/>
          </p:cNvPicPr>
          <p:nvPr/>
        </p:nvPicPr>
        <p:blipFill>
          <a:blip r:embed="rId2"/>
          <a:srcRect b="37245"/>
          <a:stretch>
            <a:fillRect/>
          </a:stretch>
        </p:blipFill>
        <p:spPr bwMode="auto">
          <a:xfrm>
            <a:off x="0" y="667227"/>
            <a:ext cx="9144000" cy="5560202"/>
          </a:xfrm>
          <a:prstGeom prst="rect">
            <a:avLst/>
          </a:prstGeom>
          <a:noFill/>
          <a:ln w="28575">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descr="Table_12-4"/>
          <p:cNvPicPr>
            <a:picLocks noChangeAspect="1" noChangeArrowheads="1"/>
          </p:cNvPicPr>
          <p:nvPr/>
        </p:nvPicPr>
        <p:blipFill>
          <a:blip r:embed="rId2"/>
          <a:srcRect t="63148"/>
          <a:stretch>
            <a:fillRect/>
          </a:stretch>
        </p:blipFill>
        <p:spPr bwMode="auto">
          <a:xfrm>
            <a:off x="0" y="1878665"/>
            <a:ext cx="9207228" cy="3287665"/>
          </a:xfrm>
          <a:prstGeom prst="rect">
            <a:avLst/>
          </a:prstGeom>
          <a:noFill/>
          <a:ln w="28575">
            <a:solidFill>
              <a:schemeClr val="bg2"/>
            </a:solidFill>
            <a:miter lim="800000"/>
            <a:headEnd/>
            <a:tailEnd/>
          </a:ln>
        </p:spPr>
      </p:pic>
      <p:pic>
        <p:nvPicPr>
          <p:cNvPr id="3" name="Picture 2" descr="Table_12-4"/>
          <p:cNvPicPr>
            <a:picLocks noChangeAspect="1" noChangeArrowheads="1"/>
          </p:cNvPicPr>
          <p:nvPr/>
        </p:nvPicPr>
        <p:blipFill>
          <a:blip r:embed="rId2"/>
          <a:srcRect b="82793"/>
          <a:stretch>
            <a:fillRect/>
          </a:stretch>
        </p:blipFill>
        <p:spPr bwMode="auto">
          <a:xfrm>
            <a:off x="-6356" y="388905"/>
            <a:ext cx="9144000" cy="1524550"/>
          </a:xfrm>
          <a:prstGeom prst="rect">
            <a:avLst/>
          </a:prstGeom>
          <a:noFill/>
          <a:ln w="28575">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fontAlgn="auto">
              <a:spcAft>
                <a:spcPts val="0"/>
              </a:spcAft>
              <a:defRPr/>
            </a:pPr>
            <a:r>
              <a:rPr lang="en-US" dirty="0" smtClean="0"/>
              <a:t>Molecular Shapes Lab</a:t>
            </a:r>
            <a:endParaRPr lang="en-US" dirty="0"/>
          </a:p>
        </p:txBody>
      </p:sp>
      <p:sp>
        <p:nvSpPr>
          <p:cNvPr id="5" name="Subtitle 4"/>
          <p:cNvSpPr>
            <a:spLocks noGrp="1"/>
          </p:cNvSpPr>
          <p:nvPr>
            <p:ph type="subTitle" idx="1"/>
          </p:nvPr>
        </p:nvSpPr>
        <p:spPr>
          <a:xfrm>
            <a:off x="658813" y="3217863"/>
            <a:ext cx="7826375" cy="860425"/>
          </a:xfrm>
        </p:spPr>
        <p:txBody>
          <a:bodyPr/>
          <a:lstStyle/>
          <a:p>
            <a:pPr fontAlgn="auto">
              <a:spcAft>
                <a:spcPts val="0"/>
              </a:spcAft>
              <a:defRPr/>
            </a:pP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Molecular Shapes Lab Directions</a:t>
            </a:r>
            <a:endParaRPr lang="en-US" dirty="0">
              <a:ea typeface="+mj-ea"/>
              <a:cs typeface="+mj-cs"/>
            </a:endParaRPr>
          </a:p>
        </p:txBody>
      </p:sp>
      <p:sp>
        <p:nvSpPr>
          <p:cNvPr id="49155" name="Content Placeholder 2"/>
          <p:cNvSpPr>
            <a:spLocks noGrp="1"/>
          </p:cNvSpPr>
          <p:nvPr>
            <p:ph idx="1"/>
          </p:nvPr>
        </p:nvSpPr>
        <p:spPr/>
        <p:txBody>
          <a:bodyPr/>
          <a:lstStyle/>
          <a:p>
            <a:pPr eaLnBrk="1" hangingPunct="1"/>
            <a:r>
              <a:rPr lang="en-US" b="0" dirty="0" smtClean="0"/>
              <a:t>Draw a Lewis Dot Structure for the molecule</a:t>
            </a:r>
          </a:p>
          <a:p>
            <a:pPr eaLnBrk="1" hangingPunct="1"/>
            <a:r>
              <a:rPr lang="en-US" b="0" dirty="0" smtClean="0"/>
              <a:t>Make a model using the kit and draw the shape on your paper</a:t>
            </a:r>
          </a:p>
          <a:p>
            <a:pPr eaLnBrk="1" hangingPunct="1"/>
            <a:r>
              <a:rPr lang="en-US" b="0" dirty="0" smtClean="0"/>
              <a:t>Write the shape name</a:t>
            </a:r>
          </a:p>
          <a:p>
            <a:pPr eaLnBrk="1" hangingPunct="1"/>
            <a:r>
              <a:rPr lang="en-US" b="0" dirty="0" smtClean="0"/>
              <a:t>Write the bond angle</a:t>
            </a:r>
          </a:p>
          <a:p>
            <a:pPr eaLnBrk="1" hangingPunct="1"/>
            <a:r>
              <a:rPr lang="en-US" b="0" dirty="0" smtClean="0"/>
              <a:t>Skip POLARITY for now, and we will come back to this part</a:t>
            </a:r>
          </a:p>
          <a:p>
            <a:pPr eaLnBrk="1" hangingPunct="1"/>
            <a:r>
              <a:rPr lang="en-US" b="0" dirty="0" smtClean="0"/>
              <a:t>Be careful with the kits, do not drop or lose pieces!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 – Mole Monday!</a:t>
            </a:r>
            <a:endParaRPr lang="en-US" dirty="0"/>
          </a:p>
        </p:txBody>
      </p:sp>
      <p:sp>
        <p:nvSpPr>
          <p:cNvPr id="3" name="Content Placeholder 2"/>
          <p:cNvSpPr>
            <a:spLocks noGrp="1"/>
          </p:cNvSpPr>
          <p:nvPr>
            <p:ph idx="1"/>
          </p:nvPr>
        </p:nvSpPr>
        <p:spPr/>
        <p:txBody>
          <a:bodyPr/>
          <a:lstStyle/>
          <a:p>
            <a:r>
              <a:rPr lang="en-US" dirty="0" smtClean="0"/>
              <a:t>How many formula units are there in 2.4 grams of lithium oxide?</a:t>
            </a:r>
          </a:p>
          <a:p>
            <a:r>
              <a:rPr lang="en-US" dirty="0" smtClean="0"/>
              <a:t>(oh, yeah, what’s the formula??)</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p:txBody>
          <a:bodyPr/>
          <a:lstStyle/>
          <a:p>
            <a:r>
              <a:rPr lang="en-US" dirty="0" smtClean="0"/>
              <a:t>IWBAT</a:t>
            </a:r>
          </a:p>
          <a:p>
            <a:pPr lvl="1"/>
            <a:r>
              <a:rPr lang="en-US" dirty="0" smtClean="0"/>
              <a:t>Create Lewis structures for simple covalent compounds</a:t>
            </a:r>
          </a:p>
          <a:p>
            <a:pPr lvl="1"/>
            <a:r>
              <a:rPr lang="en-US" dirty="0" smtClean="0"/>
              <a:t>Define VSEPR theory.</a:t>
            </a:r>
          </a:p>
          <a:p>
            <a:pPr lvl="1"/>
            <a:r>
              <a:rPr lang="en-US" dirty="0" smtClean="0"/>
              <a:t>Identify and construct molecular shapes – linear, </a:t>
            </a:r>
            <a:r>
              <a:rPr lang="en-US" dirty="0" err="1" smtClean="0"/>
              <a:t>trigonal</a:t>
            </a:r>
            <a:r>
              <a:rPr lang="en-US" dirty="0" smtClean="0"/>
              <a:t> planar, tetrahedral, bent (</a:t>
            </a:r>
            <a:r>
              <a:rPr lang="en-US" dirty="0" err="1" smtClean="0"/>
              <a:t>trigonal</a:t>
            </a:r>
            <a:r>
              <a:rPr lang="en-US" dirty="0" smtClean="0"/>
              <a:t> planar), </a:t>
            </a:r>
            <a:r>
              <a:rPr lang="en-US" dirty="0" err="1" smtClean="0"/>
              <a:t>trigonal</a:t>
            </a:r>
            <a:r>
              <a:rPr lang="en-US" dirty="0" smtClean="0"/>
              <a:t> pyramidal (tetrahedral), bent (tetrahedral)</a:t>
            </a:r>
          </a:p>
          <a:p>
            <a:pPr lvl="1">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Drill</a:t>
            </a:r>
            <a:endParaRPr lang="en-US" dirty="0" smtClean="0"/>
          </a:p>
          <a:p>
            <a:r>
              <a:rPr lang="en-US" dirty="0" smtClean="0"/>
              <a:t>STEM </a:t>
            </a:r>
            <a:r>
              <a:rPr lang="en-US" dirty="0" smtClean="0"/>
              <a:t>Fair Abstract </a:t>
            </a:r>
            <a:r>
              <a:rPr lang="en-US" dirty="0" smtClean="0"/>
              <a:t>discussion</a:t>
            </a:r>
          </a:p>
          <a:p>
            <a:r>
              <a:rPr lang="en-US" dirty="0" smtClean="0"/>
              <a:t>Molecular </a:t>
            </a:r>
            <a:r>
              <a:rPr lang="en-US" dirty="0" smtClean="0"/>
              <a:t>Geometry/VSEPR </a:t>
            </a:r>
            <a:r>
              <a:rPr lang="en-US" dirty="0" smtClean="0"/>
              <a:t>Notes?</a:t>
            </a:r>
          </a:p>
          <a:p>
            <a:r>
              <a:rPr lang="en-US" dirty="0" smtClean="0"/>
              <a:t>Molecular Shape Lab </a:t>
            </a:r>
            <a:r>
              <a:rPr lang="en-US" dirty="0" smtClean="0"/>
              <a:t>(continue)</a:t>
            </a:r>
            <a:endParaRPr lang="en-US" dirty="0" smtClean="0"/>
          </a:p>
          <a:p>
            <a:r>
              <a:rPr lang="en-US" dirty="0" smtClean="0"/>
              <a:t>Closure – Mole </a:t>
            </a:r>
            <a:r>
              <a:rPr lang="en-US" dirty="0" smtClean="0"/>
              <a:t>Monday!</a:t>
            </a:r>
            <a:r>
              <a:rPr lang="en-US" dirty="0" smtClean="0"/>
              <a:t>!! </a:t>
            </a:r>
            <a:r>
              <a:rPr lang="en-US" dirty="0" err="1" smtClean="0">
                <a:sym typeface="Wingdings"/>
              </a:rPr>
              <a:t></a:t>
            </a:r>
            <a:endParaRPr lang="en-US" dirty="0" smtClean="0">
              <a:sym typeface="Wingdings"/>
            </a:endParaRPr>
          </a:p>
          <a:p>
            <a:pPr lvl="1"/>
            <a:r>
              <a:rPr lang="en-US" dirty="0" smtClean="0"/>
              <a:t>(on a </a:t>
            </a:r>
            <a:r>
              <a:rPr lang="en-US" dirty="0" smtClean="0"/>
              <a:t>Tuesday </a:t>
            </a:r>
            <a:r>
              <a:rPr lang="en-US" dirty="0" err="1" smtClean="0">
                <a:sym typeface="Wingdings"/>
              </a:rPr>
              <a:t></a:t>
            </a:r>
            <a:r>
              <a:rPr lang="en-US" dirty="0" smtClean="0">
                <a:sym typeface="Wingdings"/>
              </a:rPr>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a:t>Molecular Geometry</a:t>
            </a:r>
          </a:p>
        </p:txBody>
      </p:sp>
      <p:sp>
        <p:nvSpPr>
          <p:cNvPr id="3075" name="Rectangle 3"/>
          <p:cNvSpPr>
            <a:spLocks noGrp="1" noChangeArrowheads="1"/>
          </p:cNvSpPr>
          <p:nvPr>
            <p:ph type="subTitle" idx="1"/>
          </p:nvPr>
        </p:nvSpPr>
        <p:spPr/>
        <p:txBody>
          <a:bodyPr/>
          <a:lstStyle/>
          <a:p>
            <a:pPr eaLnBrk="1" hangingPunct="1"/>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3600" dirty="0" smtClean="0"/>
              <a:t>What is molecular geometry?</a:t>
            </a:r>
            <a:endParaRPr lang="en-US" sz="3600" dirty="0"/>
          </a:p>
        </p:txBody>
      </p:sp>
      <p:sp>
        <p:nvSpPr>
          <p:cNvPr id="4099" name="Rectangle 3"/>
          <p:cNvSpPr>
            <a:spLocks noGrp="1" noChangeArrowheads="1"/>
          </p:cNvSpPr>
          <p:nvPr>
            <p:ph type="body" idx="1"/>
          </p:nvPr>
        </p:nvSpPr>
        <p:spPr/>
        <p:txBody>
          <a:bodyPr/>
          <a:lstStyle/>
          <a:p>
            <a:pPr eaLnBrk="1" hangingPunct="1"/>
            <a:r>
              <a:rPr lang="en-US" dirty="0" smtClean="0"/>
              <a:t>What does that sound like?</a:t>
            </a:r>
          </a:p>
          <a:p>
            <a:pPr eaLnBrk="1" hangingPunct="1"/>
            <a:r>
              <a:rPr lang="en-US" dirty="0" smtClean="0"/>
              <a:t>A </a:t>
            </a:r>
            <a:r>
              <a:rPr lang="en-US" dirty="0"/>
              <a:t>molecules properties are not only determined </a:t>
            </a:r>
            <a:r>
              <a:rPr lang="en-US" dirty="0" smtClean="0"/>
              <a:t>by</a:t>
            </a:r>
          </a:p>
          <a:p>
            <a:pPr lvl="1"/>
            <a:r>
              <a:rPr lang="en-US" dirty="0" smtClean="0"/>
              <a:t>what </a:t>
            </a:r>
            <a:r>
              <a:rPr lang="en-US" b="1" i="1" dirty="0"/>
              <a:t>atoms</a:t>
            </a:r>
            <a:r>
              <a:rPr lang="en-US" dirty="0"/>
              <a:t> are present (given in the formula)</a:t>
            </a:r>
            <a:r>
              <a:rPr lang="en-US" dirty="0" smtClean="0"/>
              <a:t> </a:t>
            </a:r>
          </a:p>
          <a:p>
            <a:pPr lvl="1"/>
            <a:r>
              <a:rPr lang="en-US" dirty="0" smtClean="0"/>
              <a:t>or </a:t>
            </a:r>
            <a:r>
              <a:rPr lang="en-US" dirty="0"/>
              <a:t>the </a:t>
            </a:r>
            <a:r>
              <a:rPr lang="en-US" b="1" i="1" dirty="0"/>
              <a:t>bonding</a:t>
            </a:r>
            <a:r>
              <a:rPr lang="en-US" dirty="0"/>
              <a:t> (given in the Lewis </a:t>
            </a:r>
            <a:r>
              <a:rPr lang="en-US" dirty="0" smtClean="0"/>
              <a:t>diagram) </a:t>
            </a:r>
          </a:p>
          <a:p>
            <a:pPr lvl="1"/>
            <a:r>
              <a:rPr lang="en-US" dirty="0" smtClean="0"/>
              <a:t>but </a:t>
            </a:r>
            <a:r>
              <a:rPr lang="en-US" dirty="0"/>
              <a:t>also by the </a:t>
            </a:r>
            <a:r>
              <a:rPr lang="en-US" b="1" i="1" dirty="0"/>
              <a:t>3D shape</a:t>
            </a:r>
            <a:r>
              <a:rPr lang="en-US" dirty="0"/>
              <a:t> of the molecule (given by the </a:t>
            </a:r>
            <a:r>
              <a:rPr lang="en-US" dirty="0" smtClean="0"/>
              <a:t>molecular </a:t>
            </a:r>
            <a:r>
              <a:rPr lang="en-US" dirty="0"/>
              <a:t>geometry)  </a:t>
            </a:r>
          </a:p>
          <a:p>
            <a:pPr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VSEPR</a:t>
            </a:r>
            <a:endParaRPr lang="en-US" dirty="0"/>
          </a:p>
        </p:txBody>
      </p:sp>
      <p:sp>
        <p:nvSpPr>
          <p:cNvPr id="5123" name="Rectangle 3"/>
          <p:cNvSpPr>
            <a:spLocks noGrp="1" noChangeArrowheads="1"/>
          </p:cNvSpPr>
          <p:nvPr>
            <p:ph type="body" idx="1"/>
          </p:nvPr>
        </p:nvSpPr>
        <p:spPr/>
        <p:txBody>
          <a:bodyPr/>
          <a:lstStyle/>
          <a:p>
            <a:pPr eaLnBrk="1" hangingPunct="1"/>
            <a:r>
              <a:rPr lang="en-US" dirty="0" smtClean="0"/>
              <a:t>What does VSEPR stand for?</a:t>
            </a:r>
          </a:p>
          <a:p>
            <a:pPr eaLnBrk="1" hangingPunct="1"/>
            <a:r>
              <a:rPr lang="en-US" dirty="0" smtClean="0"/>
              <a:t>Valence-Shell </a:t>
            </a:r>
            <a:r>
              <a:rPr lang="en-US" dirty="0"/>
              <a:t>E</a:t>
            </a:r>
            <a:r>
              <a:rPr lang="en-US" dirty="0" smtClean="0"/>
              <a:t>lectron-Pair </a:t>
            </a:r>
            <a:r>
              <a:rPr lang="en-US" dirty="0"/>
              <a:t>R</a:t>
            </a:r>
            <a:r>
              <a:rPr lang="en-US" dirty="0" smtClean="0"/>
              <a:t>epulsions</a:t>
            </a:r>
            <a:endParaRPr lang="en-US" dirty="0"/>
          </a:p>
          <a:p>
            <a:pPr eaLnBrk="1" hangingPunct="1"/>
            <a:endParaRPr lang="en-US" dirty="0"/>
          </a:p>
          <a:p>
            <a:pPr eaLnBrk="1" hangingPunct="1"/>
            <a:r>
              <a:rPr lang="en-US" dirty="0"/>
              <a:t>VSEPR theory – repulsions between sets of valence electrons around an atom cause electron pairs to be oriented </a:t>
            </a:r>
            <a:r>
              <a:rPr lang="en-US" b="1" dirty="0"/>
              <a:t>as far apart as possible </a:t>
            </a:r>
            <a:r>
              <a:rPr lang="en-US" dirty="0"/>
              <a:t>(in 3D space)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000" dirty="0" smtClean="0"/>
              <a:t>What does that mean?</a:t>
            </a:r>
            <a:endParaRPr lang="en-US" sz="3000" dirty="0"/>
          </a:p>
        </p:txBody>
      </p:sp>
      <p:sp>
        <p:nvSpPr>
          <p:cNvPr id="6147" name="Rectangle 3"/>
          <p:cNvSpPr>
            <a:spLocks noGrp="1" noChangeArrowheads="1"/>
          </p:cNvSpPr>
          <p:nvPr>
            <p:ph type="body" idx="1"/>
          </p:nvPr>
        </p:nvSpPr>
        <p:spPr/>
        <p:txBody>
          <a:bodyPr/>
          <a:lstStyle/>
          <a:p>
            <a:pPr eaLnBrk="1" hangingPunct="1"/>
            <a:r>
              <a:rPr lang="en-US" b="1" dirty="0"/>
              <a:t>VSEPR</a:t>
            </a:r>
            <a:r>
              <a:rPr lang="en-US" dirty="0"/>
              <a:t> explains why molecules have their shapes. </a:t>
            </a:r>
            <a:r>
              <a:rPr lang="en-US" dirty="0" smtClean="0"/>
              <a:t> </a:t>
            </a:r>
          </a:p>
          <a:p>
            <a:pPr eaLnBrk="1" hangingPunct="1"/>
            <a:r>
              <a:rPr lang="en-US" dirty="0" smtClean="0"/>
              <a:t>If </a:t>
            </a:r>
            <a:r>
              <a:rPr lang="en-US" dirty="0"/>
              <a:t>carbon has four atoms stuck to it (as in methane), these four atoms want to get as far away from each other as they can. </a:t>
            </a:r>
            <a:r>
              <a:rPr lang="en-US" dirty="0" smtClean="0"/>
              <a:t> </a:t>
            </a:r>
          </a:p>
          <a:p>
            <a:pPr eaLnBrk="1" hangingPunct="1"/>
            <a:r>
              <a:rPr lang="en-US" dirty="0" smtClean="0"/>
              <a:t>This </a:t>
            </a:r>
            <a:r>
              <a:rPr lang="en-US" dirty="0"/>
              <a:t>isn't because the atoms repel each other, it's because the </a:t>
            </a:r>
            <a:r>
              <a:rPr lang="en-US" b="1" dirty="0"/>
              <a:t>electrons </a:t>
            </a:r>
            <a:r>
              <a:rPr lang="en-US" dirty="0"/>
              <a:t>in the bonds repel each other.  That's the idea behind VSEPR.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VSEPR Notes</a:t>
            </a:r>
            <a:endParaRPr lang="en-US" dirty="0"/>
          </a:p>
        </p:txBody>
      </p:sp>
      <p:sp>
        <p:nvSpPr>
          <p:cNvPr id="3" name="Content Placeholder 2"/>
          <p:cNvSpPr>
            <a:spLocks noGrp="1"/>
          </p:cNvSpPr>
          <p:nvPr>
            <p:ph sz="quarter" idx="1"/>
          </p:nvPr>
        </p:nvSpPr>
        <p:spPr/>
        <p:txBody>
          <a:bodyPr/>
          <a:lstStyle/>
          <a:p>
            <a:r>
              <a:rPr lang="en-US" dirty="0" smtClean="0"/>
              <a:t>For the purposes of classifying shapes and molecular geometry, a single, double, or triple covalent bond will be considered to be </a:t>
            </a:r>
            <a:r>
              <a:rPr lang="en-US" b="1" dirty="0" smtClean="0"/>
              <a:t>one bond.</a:t>
            </a:r>
            <a:r>
              <a:rPr lang="en-US" dirty="0" smtClean="0"/>
              <a:t>  </a:t>
            </a:r>
          </a:p>
          <a:p>
            <a:r>
              <a:rPr lang="en-US" dirty="0" smtClean="0"/>
              <a:t>Think of it like this:</a:t>
            </a:r>
          </a:p>
          <a:p>
            <a:pPr lvl="1"/>
            <a:r>
              <a:rPr lang="en-US" dirty="0" smtClean="0"/>
              <a:t>single = 2 electrons shared</a:t>
            </a:r>
          </a:p>
          <a:p>
            <a:pPr lvl="1"/>
            <a:r>
              <a:rPr lang="en-US" dirty="0" smtClean="0"/>
              <a:t>double = 4 electrons shared</a:t>
            </a:r>
          </a:p>
          <a:p>
            <a:pPr lvl="1"/>
            <a:r>
              <a:rPr lang="en-US" dirty="0" smtClean="0"/>
              <a:t>triple = 6 electrons shared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hemistry">
  <a:themeElements>
    <a:clrScheme name="BeakersandTubes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akersandTubes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eakersandTubes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kersandTubes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kersandTubes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kersandTubes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kersandTubes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kersandTubes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kersandTubes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kersandTubes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kersandTubes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kersandTubes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kersandTubes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kersandTubes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Chemistry.thmx</Template>
  <TotalTime>483</TotalTime>
  <Words>703</Words>
  <Application>Microsoft Macintosh PowerPoint</Application>
  <PresentationFormat>On-screen Show (4:3)</PresentationFormat>
  <Paragraphs>100</Paragraphs>
  <Slides>24</Slides>
  <Notes>10</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Chemistry</vt:lpstr>
      <vt:lpstr>VSEPR Notes &amp; Lab</vt:lpstr>
      <vt:lpstr>Drill</vt:lpstr>
      <vt:lpstr>Objectives</vt:lpstr>
      <vt:lpstr>Agenda</vt:lpstr>
      <vt:lpstr>Molecular Geometry</vt:lpstr>
      <vt:lpstr>What is molecular geometry?</vt:lpstr>
      <vt:lpstr>VSEPR</vt:lpstr>
      <vt:lpstr>What does that mean?</vt:lpstr>
      <vt:lpstr>VSEPR Notes</vt:lpstr>
      <vt:lpstr>Linear</vt:lpstr>
      <vt:lpstr>Trigonal Planar</vt:lpstr>
      <vt:lpstr>Tetrahedral</vt:lpstr>
      <vt:lpstr>Trigonal Bipyramidal</vt:lpstr>
      <vt:lpstr>Octahedral</vt:lpstr>
      <vt:lpstr>Slide 15</vt:lpstr>
      <vt:lpstr>Variation of Trigonal Planar</vt:lpstr>
      <vt:lpstr>Trigonal Pyramidal (Tetrahedral)</vt:lpstr>
      <vt:lpstr>Bent (Tetrahedral)</vt:lpstr>
      <vt:lpstr>Note!</vt:lpstr>
      <vt:lpstr>Slide 20</vt:lpstr>
      <vt:lpstr>Slide 21</vt:lpstr>
      <vt:lpstr>Molecular Shapes Lab</vt:lpstr>
      <vt:lpstr>Molecular Shapes Lab Directions</vt:lpstr>
      <vt:lpstr>Closure – Mole Monday!</vt:lpstr>
    </vt:vector>
  </TitlesOfParts>
  <Company>HCPSS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VSEPR Notes &amp; Lab</dc:title>
  <dc:creator>Howard County Administrator</dc:creator>
  <cp:lastModifiedBy>Howard County Administrator</cp:lastModifiedBy>
  <cp:revision>5</cp:revision>
  <dcterms:created xsi:type="dcterms:W3CDTF">2014-12-16T12:02:29Z</dcterms:created>
  <dcterms:modified xsi:type="dcterms:W3CDTF">2014-12-16T19:38:26Z</dcterms:modified>
</cp:coreProperties>
</file>