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7"/>
  </p:notes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AF7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7" d="100"/>
          <a:sy n="87" d="100"/>
        </p:scale>
        <p:origin x="-96"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2B1EB-82A8-074E-B384-116A440028E3}" type="datetimeFigureOut">
              <a:rPr lang="en-US" smtClean="0"/>
              <a:t>12/16/14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EC406-120F-5D4A-B6BB-EF6440723C1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EC406-120F-5D4A-B6BB-EF6440723C17}"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1430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1600200"/>
            <a:ext cx="6400800" cy="762000"/>
          </a:xfrm>
          <a:noFill/>
        </p:spPr>
        <p:txBody>
          <a:bodyPr/>
          <a:lstStyle>
            <a:lvl1pPr marL="0" indent="0">
              <a:buFontTx/>
              <a:buNone/>
              <a:defRPr>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fld id="{0D527531-424B-5A45-BACA-391ED11033EF}" type="datetimeFigureOut">
              <a:rPr lang="en-US" smtClean="0"/>
              <a:pPr/>
              <a:t>12/16/14</a:t>
            </a:fld>
            <a:endParaRPr lang="en-US"/>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74B18DEA-EB79-7242-BD4F-25B9C8D6D1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954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fld id="{0D527531-424B-5A45-BACA-391ED11033EF}" type="datetimeFigureOut">
              <a:rPr lang="en-US" smtClean="0"/>
              <a:pPr/>
              <a:t>12/16/14</a:t>
            </a:fld>
            <a:endParaRPr lang="en-US"/>
          </a:p>
        </p:txBody>
      </p:sp>
      <p:sp>
        <p:nvSpPr>
          <p:cNvPr id="6" name="Rectangle 15"/>
          <p:cNvSpPr>
            <a:spLocks noGrp="1" noChangeArrowheads="1"/>
          </p:cNvSpPr>
          <p:nvPr>
            <p:ph type="ftr" sz="quarter" idx="11"/>
          </p:nvPr>
        </p:nvSpPr>
        <p:spPr>
          <a:ln/>
        </p:spPr>
        <p:txBody>
          <a:bodyPr/>
          <a:lstStyle>
            <a:lvl1pPr>
              <a:defRPr/>
            </a:lvl1pPr>
          </a:lstStyle>
          <a:p>
            <a:endParaRPr lang="en-US"/>
          </a:p>
        </p:txBody>
      </p:sp>
      <p:sp>
        <p:nvSpPr>
          <p:cNvPr id="7" name="Rectangle 16"/>
          <p:cNvSpPr>
            <a:spLocks noGrp="1" noChangeArrowheads="1"/>
          </p:cNvSpPr>
          <p:nvPr>
            <p:ph type="sldNum" sz="quarter" idx="12"/>
          </p:nvPr>
        </p:nvSpPr>
        <p:spPr>
          <a:ln/>
        </p:spPr>
        <p:txBody>
          <a:bodyPr/>
          <a:lstStyle>
            <a:lvl1pPr>
              <a:defRPr/>
            </a:lvl1pPr>
          </a:lstStyle>
          <a:p>
            <a:fld id="{74B18DEA-EB79-7242-BD4F-25B9C8D6D1F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57800" y="1981200"/>
            <a:ext cx="3810000" cy="4114800"/>
          </a:xfrm>
        </p:spPr>
        <p:txBody>
          <a:bodyPr/>
          <a:lstStyle/>
          <a:p>
            <a:pPr lvl="0"/>
            <a:r>
              <a:rPr lang="en-US" noProof="0" smtClean="0"/>
              <a:t>Click icon to add clip art</a:t>
            </a:r>
          </a:p>
        </p:txBody>
      </p:sp>
      <p:sp>
        <p:nvSpPr>
          <p:cNvPr id="5" name="Rectangle 14"/>
          <p:cNvSpPr>
            <a:spLocks noGrp="1" noChangeArrowheads="1"/>
          </p:cNvSpPr>
          <p:nvPr>
            <p:ph type="dt" sz="half" idx="10"/>
          </p:nvPr>
        </p:nvSpPr>
        <p:spPr>
          <a:ln/>
        </p:spPr>
        <p:txBody>
          <a:bodyPr/>
          <a:lstStyle>
            <a:lvl1pPr>
              <a:defRPr/>
            </a:lvl1pPr>
          </a:lstStyle>
          <a:p>
            <a:fld id="{0D527531-424B-5A45-BACA-391ED11033EF}" type="datetimeFigureOut">
              <a:rPr lang="en-US" smtClean="0"/>
              <a:pPr/>
              <a:t>12/16/14</a:t>
            </a:fld>
            <a:endParaRPr lang="en-US"/>
          </a:p>
        </p:txBody>
      </p:sp>
      <p:sp>
        <p:nvSpPr>
          <p:cNvPr id="6" name="Rectangle 15"/>
          <p:cNvSpPr>
            <a:spLocks noGrp="1" noChangeArrowheads="1"/>
          </p:cNvSpPr>
          <p:nvPr>
            <p:ph type="ftr" sz="quarter" idx="11"/>
          </p:nvPr>
        </p:nvSpPr>
        <p:spPr>
          <a:ln/>
        </p:spPr>
        <p:txBody>
          <a:bodyPr/>
          <a:lstStyle>
            <a:lvl1pPr>
              <a:defRPr/>
            </a:lvl1pPr>
          </a:lstStyle>
          <a:p>
            <a:endParaRPr lang="en-US"/>
          </a:p>
        </p:txBody>
      </p:sp>
      <p:sp>
        <p:nvSpPr>
          <p:cNvPr id="7" name="Rectangle 16"/>
          <p:cNvSpPr>
            <a:spLocks noGrp="1" noChangeArrowheads="1"/>
          </p:cNvSpPr>
          <p:nvPr>
            <p:ph type="sldNum" sz="quarter" idx="12"/>
          </p:nvPr>
        </p:nvSpPr>
        <p:spPr>
          <a:ln/>
        </p:spPr>
        <p:txBody>
          <a:bodyPr/>
          <a:lstStyle>
            <a:lvl1pPr>
              <a:defRPr/>
            </a:lvl1pPr>
          </a:lstStyle>
          <a:p>
            <a:fld id="{74B18DEA-EB79-7242-BD4F-25B9C8D6D1F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fld id="{0D527531-424B-5A45-BACA-391ED11033EF}" type="datetimeFigureOut">
              <a:rPr lang="en-US" smtClean="0"/>
              <a:pPr/>
              <a:t>12/16/14</a:t>
            </a:fld>
            <a:endParaRPr lang="en-US"/>
          </a:p>
        </p:txBody>
      </p:sp>
      <p:sp>
        <p:nvSpPr>
          <p:cNvPr id="6" name="Rectangle 15"/>
          <p:cNvSpPr>
            <a:spLocks noGrp="1" noChangeArrowheads="1"/>
          </p:cNvSpPr>
          <p:nvPr>
            <p:ph type="ftr" sz="quarter" idx="11"/>
          </p:nvPr>
        </p:nvSpPr>
        <p:spPr>
          <a:ln/>
        </p:spPr>
        <p:txBody>
          <a:bodyPr/>
          <a:lstStyle>
            <a:lvl1pPr>
              <a:defRPr/>
            </a:lvl1pPr>
          </a:lstStyle>
          <a:p>
            <a:endParaRPr lang="en-US"/>
          </a:p>
        </p:txBody>
      </p:sp>
      <p:sp>
        <p:nvSpPr>
          <p:cNvPr id="7" name="Rectangle 16"/>
          <p:cNvSpPr>
            <a:spLocks noGrp="1" noChangeArrowheads="1"/>
          </p:cNvSpPr>
          <p:nvPr>
            <p:ph type="sldNum" sz="quarter" idx="12"/>
          </p:nvPr>
        </p:nvSpPr>
        <p:spPr>
          <a:ln/>
        </p:spPr>
        <p:txBody>
          <a:bodyPr/>
          <a:lstStyle>
            <a:lvl1pPr>
              <a:defRPr/>
            </a:lvl1pPr>
          </a:lstStyle>
          <a:p>
            <a:fld id="{74B18DEA-EB79-7242-BD4F-25B9C8D6D1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noFill/>
        </p:spPr>
        <p:txBody>
          <a:bodyPr anchor="b"/>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527531-424B-5A45-BACA-391ED11033EF}" type="datetimeFigureOut">
              <a:rPr lang="en-US" smtClean="0"/>
              <a:pPr/>
              <a:t>12/16/14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4B18DEA-EB79-7242-BD4F-25B9C8D6D1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1295400" y="1676400"/>
            <a:ext cx="7162800" cy="4419600"/>
          </a:xfrm>
          <a:prstGeom prst="rect">
            <a:avLst/>
          </a:prstGeom>
          <a:solidFill>
            <a:srgbClr val="FCF298"/>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0D527531-424B-5A45-BACA-391ED11033EF}" type="datetimeFigureOut">
              <a:rPr lang="en-US" smtClean="0"/>
              <a:pPr/>
              <a:t>12/16/14</a:t>
            </a:fld>
            <a:endParaRPr lang="en-US"/>
          </a:p>
        </p:txBody>
      </p:sp>
      <p:sp>
        <p:nvSpPr>
          <p:cNvPr id="1029"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74B18DEA-EB79-7242-BD4F-25B9C8D6D1F3}"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charset="0"/>
        </a:defRPr>
      </a:lvl2pPr>
      <a:lvl3pPr algn="l" rtl="0" eaLnBrk="1" fontAlgn="base" hangingPunct="1">
        <a:spcBef>
          <a:spcPct val="0"/>
        </a:spcBef>
        <a:spcAft>
          <a:spcPct val="0"/>
        </a:spcAft>
        <a:defRPr sz="4000">
          <a:solidFill>
            <a:schemeClr val="tx2"/>
          </a:solidFill>
          <a:latin typeface="Arial Black" charset="0"/>
        </a:defRPr>
      </a:lvl3pPr>
      <a:lvl4pPr algn="l" rtl="0" eaLnBrk="1" fontAlgn="base" hangingPunct="1">
        <a:spcBef>
          <a:spcPct val="0"/>
        </a:spcBef>
        <a:spcAft>
          <a:spcPct val="0"/>
        </a:spcAft>
        <a:defRPr sz="4000">
          <a:solidFill>
            <a:schemeClr val="tx2"/>
          </a:solidFill>
          <a:latin typeface="Arial Black" charset="0"/>
        </a:defRPr>
      </a:lvl4pPr>
      <a:lvl5pPr algn="l" rtl="0" eaLnBrk="1" fontAlgn="base" hangingPunct="1">
        <a:spcBef>
          <a:spcPct val="0"/>
        </a:spcBef>
        <a:spcAft>
          <a:spcPct val="0"/>
        </a:spcAft>
        <a:defRPr sz="4000">
          <a:solidFill>
            <a:schemeClr val="tx2"/>
          </a:solidFill>
          <a:latin typeface="Arial Black" charset="0"/>
        </a:defRPr>
      </a:lvl5pPr>
      <a:lvl6pPr marL="457200" algn="l" rtl="0" eaLnBrk="1" fontAlgn="base" hangingPunct="1">
        <a:spcBef>
          <a:spcPct val="0"/>
        </a:spcBef>
        <a:spcAft>
          <a:spcPct val="0"/>
        </a:spcAft>
        <a:defRPr sz="4000">
          <a:solidFill>
            <a:schemeClr val="tx2"/>
          </a:solidFill>
          <a:latin typeface="Arial Black" charset="0"/>
        </a:defRPr>
      </a:lvl6pPr>
      <a:lvl7pPr marL="914400" algn="l" rtl="0" eaLnBrk="1" fontAlgn="base" hangingPunct="1">
        <a:spcBef>
          <a:spcPct val="0"/>
        </a:spcBef>
        <a:spcAft>
          <a:spcPct val="0"/>
        </a:spcAft>
        <a:defRPr sz="4000">
          <a:solidFill>
            <a:schemeClr val="tx2"/>
          </a:solidFill>
          <a:latin typeface="Arial Black" charset="0"/>
        </a:defRPr>
      </a:lvl7pPr>
      <a:lvl8pPr marL="1371600" algn="l" rtl="0" eaLnBrk="1" fontAlgn="base" hangingPunct="1">
        <a:spcBef>
          <a:spcPct val="0"/>
        </a:spcBef>
        <a:spcAft>
          <a:spcPct val="0"/>
        </a:spcAft>
        <a:defRPr sz="4000">
          <a:solidFill>
            <a:schemeClr val="tx2"/>
          </a:solidFill>
          <a:latin typeface="Arial Black" charset="0"/>
        </a:defRPr>
      </a:lvl8pPr>
      <a:lvl9pPr marL="1828800" algn="l" rtl="0" eaLnBrk="1" fontAlgn="base" hangingPunct="1">
        <a:spcBef>
          <a:spcPct val="0"/>
        </a:spcBef>
        <a:spcAft>
          <a:spcPct val="0"/>
        </a:spcAft>
        <a:defRPr sz="4000">
          <a:solidFill>
            <a:schemeClr val="tx2"/>
          </a:solidFill>
          <a:latin typeface="Arial Black" charset="0"/>
        </a:defRPr>
      </a:lvl9pPr>
    </p:titleStyle>
    <p:bodyStyle>
      <a:lvl1pPr marL="342900" indent="-342900" algn="l" rtl="0" eaLnBrk="1" fontAlgn="base" hangingPunct="1">
        <a:spcBef>
          <a:spcPct val="20000"/>
        </a:spcBef>
        <a:spcAft>
          <a:spcPct val="0"/>
        </a:spcAft>
        <a:buChar char="•"/>
        <a:defRPr sz="3200">
          <a:solidFill>
            <a:srgbClr val="542120"/>
          </a:solidFill>
          <a:latin typeface="+mn-lt"/>
          <a:ea typeface="+mn-ea"/>
          <a:cs typeface="+mn-cs"/>
        </a:defRPr>
      </a:lvl1pPr>
      <a:lvl2pPr marL="742950" indent="-285750" algn="l" rtl="0" eaLnBrk="1" fontAlgn="base" hangingPunct="1">
        <a:spcBef>
          <a:spcPct val="20000"/>
        </a:spcBef>
        <a:spcAft>
          <a:spcPct val="0"/>
        </a:spcAft>
        <a:buChar char="–"/>
        <a:defRPr sz="2800">
          <a:solidFill>
            <a:srgbClr val="542120"/>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542120"/>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542120"/>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542120"/>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utnu_6NmQ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Blood &amp; Forensic Serology</a:t>
            </a:r>
            <a:endParaRPr lang="en-US" dirty="0"/>
          </a:p>
        </p:txBody>
      </p:sp>
      <p:sp>
        <p:nvSpPr>
          <p:cNvPr id="3" name="Subtitle 2"/>
          <p:cNvSpPr>
            <a:spLocks noGrp="1"/>
          </p:cNvSpPr>
          <p:nvPr>
            <p:ph type="subTitle" idx="1"/>
          </p:nvPr>
        </p:nvSpPr>
        <p:spPr/>
        <p:txBody>
          <a:bodyPr/>
          <a:lstStyle/>
          <a:p>
            <a:r>
              <a:rPr lang="en-US" dirty="0" smtClean="0"/>
              <a:t>Forensic Science 12/15/14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rgbClr val="FFFFFF"/>
                </a:solidFill>
                <a:latin typeface="Times New Roman" pitchFamily="18" charset="0"/>
                <a:ea typeface="+mj-ea"/>
                <a:cs typeface="+mj-cs"/>
              </a:rPr>
              <a:t>How common is your blood type?</a:t>
            </a:r>
          </a:p>
        </p:txBody>
      </p:sp>
      <p:pic>
        <p:nvPicPr>
          <p:cNvPr id="7171" name="Picture 2"/>
          <p:cNvPicPr>
            <a:picLocks noChangeAspect="1" noChangeArrowheads="1"/>
          </p:cNvPicPr>
          <p:nvPr/>
        </p:nvPicPr>
        <p:blipFill>
          <a:blip r:embed="rId2"/>
          <a:srcRect l="9241" t="53763" r="59677" b="15323"/>
          <a:stretch>
            <a:fillRect/>
          </a:stretch>
        </p:blipFill>
        <p:spPr bwMode="auto">
          <a:xfrm>
            <a:off x="966788" y="1524000"/>
            <a:ext cx="7110412" cy="4419600"/>
          </a:xfrm>
          <a:prstGeom prst="rect">
            <a:avLst/>
          </a:prstGeom>
          <a:noFill/>
          <a:ln w="9525">
            <a:noFill/>
            <a:miter lim="800000"/>
            <a:headEnd/>
            <a:tailEnd/>
          </a:ln>
        </p:spPr>
      </p:pic>
      <p:sp>
        <p:nvSpPr>
          <p:cNvPr id="10" name="TextBox 9"/>
          <p:cNvSpPr txBox="1">
            <a:spLocks noChangeArrowheads="1"/>
          </p:cNvSpPr>
          <p:nvPr/>
        </p:nvSpPr>
        <p:spPr bwMode="auto">
          <a:xfrm>
            <a:off x="7729538" y="2133600"/>
            <a:ext cx="1143000" cy="523875"/>
          </a:xfrm>
          <a:prstGeom prst="rect">
            <a:avLst/>
          </a:prstGeom>
          <a:solidFill>
            <a:srgbClr val="FFFF00"/>
          </a:solidFill>
          <a:ln w="9525">
            <a:noFill/>
            <a:miter lim="800000"/>
            <a:headEnd/>
            <a:tailEnd/>
          </a:ln>
        </p:spPr>
        <p:txBody>
          <a:bodyPr>
            <a:prstTxWarp prst="textNoShape">
              <a:avLst/>
            </a:prstTxWarp>
            <a:spAutoFit/>
          </a:bodyPr>
          <a:lstStyle/>
          <a:p>
            <a:pPr algn="ctr"/>
            <a:r>
              <a:rPr lang="en-US" sz="2800" dirty="0">
                <a:solidFill>
                  <a:schemeClr val="bg2"/>
                </a:solidFill>
                <a:latin typeface="Times New Roman" charset="0"/>
                <a:ea typeface="Times New Roman" charset="0"/>
                <a:cs typeface="Times New Roman" charset="0"/>
              </a:rPr>
              <a:t>46.1%</a:t>
            </a:r>
          </a:p>
        </p:txBody>
      </p:sp>
      <p:sp>
        <p:nvSpPr>
          <p:cNvPr id="11" name="TextBox 10"/>
          <p:cNvSpPr txBox="1">
            <a:spLocks noChangeArrowheads="1"/>
          </p:cNvSpPr>
          <p:nvPr/>
        </p:nvSpPr>
        <p:spPr bwMode="auto">
          <a:xfrm>
            <a:off x="7729538" y="3124200"/>
            <a:ext cx="1143000" cy="523875"/>
          </a:xfrm>
          <a:prstGeom prst="rect">
            <a:avLst/>
          </a:prstGeom>
          <a:solidFill>
            <a:srgbClr val="FFFF00"/>
          </a:solidFill>
          <a:ln w="9525">
            <a:noFill/>
            <a:miter lim="800000"/>
            <a:headEnd/>
            <a:tailEnd/>
          </a:ln>
        </p:spPr>
        <p:txBody>
          <a:bodyPr>
            <a:prstTxWarp prst="textNoShape">
              <a:avLst/>
            </a:prstTxWarp>
            <a:spAutoFit/>
          </a:bodyPr>
          <a:lstStyle/>
          <a:p>
            <a:pPr algn="ctr"/>
            <a:r>
              <a:rPr lang="en-US" sz="2800">
                <a:solidFill>
                  <a:schemeClr val="bg2"/>
                </a:solidFill>
                <a:latin typeface="Times New Roman" charset="0"/>
                <a:ea typeface="Times New Roman" charset="0"/>
                <a:cs typeface="Times New Roman" charset="0"/>
              </a:rPr>
              <a:t>38.8%</a:t>
            </a:r>
          </a:p>
        </p:txBody>
      </p:sp>
      <p:sp>
        <p:nvSpPr>
          <p:cNvPr id="12" name="TextBox 11"/>
          <p:cNvSpPr txBox="1">
            <a:spLocks noChangeArrowheads="1"/>
          </p:cNvSpPr>
          <p:nvPr/>
        </p:nvSpPr>
        <p:spPr bwMode="auto">
          <a:xfrm>
            <a:off x="7729538" y="3962400"/>
            <a:ext cx="1143000" cy="523875"/>
          </a:xfrm>
          <a:prstGeom prst="rect">
            <a:avLst/>
          </a:prstGeom>
          <a:solidFill>
            <a:srgbClr val="FFFF00"/>
          </a:solidFill>
          <a:ln w="9525">
            <a:noFill/>
            <a:miter lim="800000"/>
            <a:headEnd/>
            <a:tailEnd/>
          </a:ln>
        </p:spPr>
        <p:txBody>
          <a:bodyPr>
            <a:prstTxWarp prst="textNoShape">
              <a:avLst/>
            </a:prstTxWarp>
            <a:spAutoFit/>
          </a:bodyPr>
          <a:lstStyle/>
          <a:p>
            <a:pPr algn="ctr"/>
            <a:r>
              <a:rPr lang="en-US" sz="2800">
                <a:solidFill>
                  <a:schemeClr val="bg2"/>
                </a:solidFill>
                <a:latin typeface="Times New Roman" charset="0"/>
                <a:ea typeface="Times New Roman" charset="0"/>
                <a:cs typeface="Times New Roman" charset="0"/>
              </a:rPr>
              <a:t>11.1%</a:t>
            </a:r>
          </a:p>
        </p:txBody>
      </p:sp>
      <p:sp>
        <p:nvSpPr>
          <p:cNvPr id="13" name="TextBox 12"/>
          <p:cNvSpPr txBox="1">
            <a:spLocks noChangeArrowheads="1"/>
          </p:cNvSpPr>
          <p:nvPr/>
        </p:nvSpPr>
        <p:spPr bwMode="auto">
          <a:xfrm>
            <a:off x="7729538" y="4876800"/>
            <a:ext cx="1143000" cy="523875"/>
          </a:xfrm>
          <a:prstGeom prst="rect">
            <a:avLst/>
          </a:prstGeom>
          <a:solidFill>
            <a:srgbClr val="FFFF00"/>
          </a:solidFill>
          <a:ln w="9525">
            <a:noFill/>
            <a:miter lim="800000"/>
            <a:headEnd/>
            <a:tailEnd/>
          </a:ln>
        </p:spPr>
        <p:txBody>
          <a:bodyPr>
            <a:prstTxWarp prst="textNoShape">
              <a:avLst/>
            </a:prstTxWarp>
            <a:spAutoFit/>
          </a:bodyPr>
          <a:lstStyle/>
          <a:p>
            <a:pPr algn="ctr"/>
            <a:r>
              <a:rPr lang="en-US" sz="2800">
                <a:solidFill>
                  <a:schemeClr val="bg2"/>
                </a:solidFill>
                <a:latin typeface="Times New Roman" charset="0"/>
                <a:ea typeface="Times New Roman" charset="0"/>
                <a:cs typeface="Times New Roman" charset="0"/>
              </a:rPr>
              <a:t>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rgbClr val="FFFFFF"/>
                </a:solidFill>
                <a:latin typeface="Times New Roman" pitchFamily="18" charset="0"/>
                <a:ea typeface="+mj-ea"/>
                <a:cs typeface="+mj-cs"/>
              </a:rPr>
              <a:t>Blood Transfusions</a:t>
            </a:r>
          </a:p>
        </p:txBody>
      </p:sp>
      <p:sp>
        <p:nvSpPr>
          <p:cNvPr id="8195" name="TextBox 4"/>
          <p:cNvSpPr txBox="1">
            <a:spLocks noChangeArrowheads="1"/>
          </p:cNvSpPr>
          <p:nvPr/>
        </p:nvSpPr>
        <p:spPr bwMode="auto">
          <a:xfrm>
            <a:off x="228600" y="762000"/>
            <a:ext cx="8610600" cy="1938992"/>
          </a:xfrm>
          <a:prstGeom prst="rect">
            <a:avLst/>
          </a:prstGeom>
          <a:solidFill>
            <a:srgbClr val="FAF7A4"/>
          </a:solidFill>
          <a:ln w="9525">
            <a:noFill/>
            <a:miter lim="800000"/>
            <a:headEnd/>
            <a:tailEnd/>
          </a:ln>
        </p:spPr>
        <p:txBody>
          <a:bodyPr wrap="square">
            <a:prstTxWarp prst="textNoShape">
              <a:avLst/>
            </a:prstTxWarp>
            <a:spAutoFit/>
          </a:bodyPr>
          <a:lstStyle/>
          <a:p>
            <a:pPr algn="just"/>
            <a:r>
              <a:rPr lang="en-US" sz="2400" dirty="0">
                <a:solidFill>
                  <a:srgbClr val="000000"/>
                </a:solidFill>
                <a:latin typeface="Times New Roman" charset="0"/>
                <a:ea typeface="Times New Roman" charset="0"/>
                <a:cs typeface="Times New Roman" charset="0"/>
              </a:rPr>
              <a:t>A </a:t>
            </a:r>
            <a:r>
              <a:rPr lang="en-US" sz="2400" b="1" dirty="0">
                <a:solidFill>
                  <a:srgbClr val="000000"/>
                </a:solidFill>
                <a:latin typeface="Times New Roman" charset="0"/>
                <a:ea typeface="Times New Roman" charset="0"/>
                <a:cs typeface="Times New Roman" charset="0"/>
              </a:rPr>
              <a:t>blood transfusion </a:t>
            </a:r>
            <a:r>
              <a:rPr lang="en-US" sz="2400" dirty="0">
                <a:solidFill>
                  <a:srgbClr val="000000"/>
                </a:solidFill>
                <a:latin typeface="Times New Roman" charset="0"/>
                <a:ea typeface="Times New Roman" charset="0"/>
                <a:cs typeface="Times New Roman" charset="0"/>
              </a:rPr>
              <a:t>is a procedure in which blood is given to a patient through an intravenous (IV) line in one of the blood vessels. Blood transfusions are done to replace blood lost during surgery or a serious injury. A transfusion also may be done if a person’s body can't make blood properly because of an illness</a:t>
            </a:r>
            <a:r>
              <a:rPr lang="en-US" sz="2400" dirty="0" smtClean="0">
                <a:solidFill>
                  <a:srgbClr val="000000"/>
                </a:solidFill>
                <a:latin typeface="Times New Roman" charset="0"/>
                <a:ea typeface="Times New Roman" charset="0"/>
                <a:cs typeface="Times New Roman" charset="0"/>
              </a:rPr>
              <a:t>.</a:t>
            </a:r>
          </a:p>
        </p:txBody>
      </p:sp>
      <p:sp>
        <p:nvSpPr>
          <p:cNvPr id="8196"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pSp>
        <p:nvGrpSpPr>
          <p:cNvPr id="3" name="Group 1"/>
          <p:cNvGrpSpPr>
            <a:grpSpLocks noChangeAspect="1"/>
          </p:cNvGrpSpPr>
          <p:nvPr/>
        </p:nvGrpSpPr>
        <p:grpSpPr bwMode="auto">
          <a:xfrm>
            <a:off x="4572000" y="2743200"/>
            <a:ext cx="3733800" cy="3763963"/>
            <a:chOff x="1200" y="1260"/>
            <a:chExt cx="3690" cy="3720"/>
          </a:xfrm>
        </p:grpSpPr>
        <p:sp>
          <p:nvSpPr>
            <p:cNvPr id="8202" name="AutoShape 21"/>
            <p:cNvSpPr>
              <a:spLocks noChangeAspect="1" noChangeArrowheads="1" noTextEdit="1"/>
            </p:cNvSpPr>
            <p:nvPr/>
          </p:nvSpPr>
          <p:spPr bwMode="auto">
            <a:xfrm>
              <a:off x="1200" y="1260"/>
              <a:ext cx="3690" cy="3720"/>
            </a:xfrm>
            <a:prstGeom prst="rect">
              <a:avLst/>
            </a:prstGeom>
            <a:noFill/>
            <a:ln w="9525">
              <a:noFill/>
              <a:miter lim="800000"/>
              <a:headEnd/>
              <a:tailEnd/>
            </a:ln>
          </p:spPr>
          <p:txBody>
            <a:bodyPr>
              <a:prstTxWarp prst="textNoShape">
                <a:avLst/>
              </a:prstTxWarp>
            </a:bodyPr>
            <a:lstStyle/>
            <a:p>
              <a:endParaRPr lang="en-US">
                <a:solidFill>
                  <a:srgbClr val="FFFFFF"/>
                </a:solidFill>
              </a:endParaRPr>
            </a:p>
          </p:txBody>
        </p:sp>
        <p:grpSp>
          <p:nvGrpSpPr>
            <p:cNvPr id="5" name="Group 2"/>
            <p:cNvGrpSpPr>
              <a:grpSpLocks/>
            </p:cNvGrpSpPr>
            <p:nvPr/>
          </p:nvGrpSpPr>
          <p:grpSpPr bwMode="auto">
            <a:xfrm>
              <a:off x="1498" y="1470"/>
              <a:ext cx="3039" cy="3165"/>
              <a:chOff x="1498" y="1470"/>
              <a:chExt cx="3039" cy="3165"/>
            </a:xfrm>
          </p:grpSpPr>
          <p:grpSp>
            <p:nvGrpSpPr>
              <p:cNvPr id="6" name="Group 14"/>
              <p:cNvGrpSpPr>
                <a:grpSpLocks/>
              </p:cNvGrpSpPr>
              <p:nvPr/>
            </p:nvGrpSpPr>
            <p:grpSpPr bwMode="auto">
              <a:xfrm>
                <a:off x="1498" y="2550"/>
                <a:ext cx="3039" cy="855"/>
                <a:chOff x="1108" y="2595"/>
                <a:chExt cx="3039" cy="855"/>
              </a:xfrm>
            </p:grpSpPr>
            <p:grpSp>
              <p:nvGrpSpPr>
                <p:cNvPr id="7" name="Group 18"/>
                <p:cNvGrpSpPr>
                  <a:grpSpLocks/>
                </p:cNvGrpSpPr>
                <p:nvPr/>
              </p:nvGrpSpPr>
              <p:grpSpPr bwMode="auto">
                <a:xfrm>
                  <a:off x="1108" y="2595"/>
                  <a:ext cx="856" cy="855"/>
                  <a:chOff x="1108" y="2295"/>
                  <a:chExt cx="856" cy="855"/>
                </a:xfrm>
              </p:grpSpPr>
              <p:sp>
                <p:nvSpPr>
                  <p:cNvPr id="20500" name="Oval 20"/>
                  <p:cNvSpPr>
                    <a:spLocks noChangeArrowheads="1"/>
                  </p:cNvSpPr>
                  <p:nvPr/>
                </p:nvSpPr>
                <p:spPr bwMode="auto">
                  <a:xfrm>
                    <a:off x="1108"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solidFill>
                        <a:srgbClr val="FFFFFF"/>
                      </a:solidFill>
                    </a:endParaRPr>
                  </a:p>
                </p:txBody>
              </p:sp>
              <p:sp>
                <p:nvSpPr>
                  <p:cNvPr id="2" name="WordArt 19"/>
                  <p:cNvSpPr>
                    <a:spLocks noChangeArrowheads="1" noChangeShapeType="1" noTextEdit="1"/>
                  </p:cNvSpPr>
                  <p:nvPr/>
                </p:nvSpPr>
                <p:spPr bwMode="auto">
                  <a:xfrm>
                    <a:off x="1335" y="244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Cooper Black"/>
                        <a:ea typeface="Cooper Black"/>
                        <a:cs typeface="Cooper Black"/>
                      </a:rPr>
                      <a:t>A</a:t>
                    </a:r>
                  </a:p>
                </p:txBody>
              </p:sp>
            </p:grpSp>
            <p:grpSp>
              <p:nvGrpSpPr>
                <p:cNvPr id="8" name="Group 15"/>
                <p:cNvGrpSpPr>
                  <a:grpSpLocks/>
                </p:cNvGrpSpPr>
                <p:nvPr/>
              </p:nvGrpSpPr>
              <p:grpSpPr bwMode="auto">
                <a:xfrm>
                  <a:off x="3291" y="2595"/>
                  <a:ext cx="856" cy="855"/>
                  <a:chOff x="2363" y="2295"/>
                  <a:chExt cx="856" cy="855"/>
                </a:xfrm>
              </p:grpSpPr>
              <p:sp>
                <p:nvSpPr>
                  <p:cNvPr id="20497" name="Oval 17"/>
                  <p:cNvSpPr>
                    <a:spLocks noChangeArrowheads="1"/>
                  </p:cNvSpPr>
                  <p:nvPr/>
                </p:nvSpPr>
                <p:spPr bwMode="auto">
                  <a:xfrm>
                    <a:off x="2361"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solidFill>
                        <a:srgbClr val="FFFFFF"/>
                      </a:solidFill>
                    </a:endParaRPr>
                  </a:p>
                </p:txBody>
              </p:sp>
              <p:sp>
                <p:nvSpPr>
                  <p:cNvPr id="8219" name="WordArt 16"/>
                  <p:cNvSpPr>
                    <a:spLocks noChangeArrowheads="1" noChangeShapeType="1" noTextEdit="1"/>
                  </p:cNvSpPr>
                  <p:nvPr/>
                </p:nvSpPr>
                <p:spPr bwMode="auto">
                  <a:xfrm>
                    <a:off x="2620" y="2462"/>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Cooper Black"/>
                        <a:ea typeface="Cooper Black"/>
                        <a:cs typeface="Cooper Black"/>
                      </a:rPr>
                      <a:t>B</a:t>
                    </a:r>
                  </a:p>
                </p:txBody>
              </p:sp>
            </p:grpSp>
          </p:grpSp>
          <p:grpSp>
            <p:nvGrpSpPr>
              <p:cNvPr id="9" name="Group 11"/>
              <p:cNvGrpSpPr>
                <a:grpSpLocks/>
              </p:cNvGrpSpPr>
              <p:nvPr/>
            </p:nvGrpSpPr>
            <p:grpSpPr bwMode="auto">
              <a:xfrm>
                <a:off x="2590" y="1470"/>
                <a:ext cx="856" cy="855"/>
                <a:chOff x="1724" y="1305"/>
                <a:chExt cx="856" cy="855"/>
              </a:xfrm>
            </p:grpSpPr>
            <p:sp>
              <p:nvSpPr>
                <p:cNvPr id="20493" name="Oval 13"/>
                <p:cNvSpPr>
                  <a:spLocks noChangeArrowheads="1"/>
                </p:cNvSpPr>
                <p:nvPr/>
              </p:nvSpPr>
              <p:spPr bwMode="auto">
                <a:xfrm>
                  <a:off x="1724" y="130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solidFill>
                      <a:srgbClr val="FFFFFF"/>
                    </a:solidFill>
                  </a:endParaRPr>
                </a:p>
              </p:txBody>
            </p:sp>
            <p:sp>
              <p:nvSpPr>
                <p:cNvPr id="8215" name="WordArt 12"/>
                <p:cNvSpPr>
                  <a:spLocks noChangeArrowheads="1" noChangeShapeType="1" noTextEdit="1"/>
                </p:cNvSpPr>
                <p:nvPr/>
              </p:nvSpPr>
              <p:spPr bwMode="auto">
                <a:xfrm rot="367396">
                  <a:off x="1951" y="145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Cooper Black"/>
                      <a:ea typeface="Cooper Black"/>
                      <a:cs typeface="Cooper Black"/>
                    </a:rPr>
                    <a:t>O</a:t>
                  </a:r>
                </a:p>
              </p:txBody>
            </p:sp>
          </p:grpSp>
          <p:grpSp>
            <p:nvGrpSpPr>
              <p:cNvPr id="10" name="Group 8"/>
              <p:cNvGrpSpPr>
                <a:grpSpLocks/>
              </p:cNvGrpSpPr>
              <p:nvPr/>
            </p:nvGrpSpPr>
            <p:grpSpPr bwMode="auto">
              <a:xfrm>
                <a:off x="2589" y="3780"/>
                <a:ext cx="856" cy="855"/>
                <a:chOff x="1747" y="3285"/>
                <a:chExt cx="856" cy="855"/>
              </a:xfrm>
            </p:grpSpPr>
            <p:sp>
              <p:nvSpPr>
                <p:cNvPr id="20490" name="Oval 10"/>
                <p:cNvSpPr>
                  <a:spLocks noChangeArrowheads="1"/>
                </p:cNvSpPr>
                <p:nvPr/>
              </p:nvSpPr>
              <p:spPr bwMode="auto">
                <a:xfrm>
                  <a:off x="1745" y="328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solidFill>
                      <a:srgbClr val="FFFFFF"/>
                    </a:solidFill>
                  </a:endParaRPr>
                </a:p>
              </p:txBody>
            </p:sp>
            <p:sp>
              <p:nvSpPr>
                <p:cNvPr id="8213" name="WordArt 9"/>
                <p:cNvSpPr>
                  <a:spLocks noChangeArrowheads="1" noChangeShapeType="1" noTextEdit="1"/>
                </p:cNvSpPr>
                <p:nvPr/>
              </p:nvSpPr>
              <p:spPr bwMode="auto">
                <a:xfrm>
                  <a:off x="1884" y="3437"/>
                  <a:ext cx="606"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Cooper Black"/>
                      <a:ea typeface="Cooper Black"/>
                      <a:cs typeface="Cooper Black"/>
                    </a:rPr>
                    <a:t>AB</a:t>
                  </a:r>
                </a:p>
              </p:txBody>
            </p:sp>
          </p:grpSp>
          <p:cxnSp>
            <p:nvCxnSpPr>
              <p:cNvPr id="8207" name="AutoShape 7"/>
              <p:cNvCxnSpPr>
                <a:cxnSpLocks noChangeShapeType="1"/>
              </p:cNvCxnSpPr>
              <p:nvPr/>
            </p:nvCxnSpPr>
            <p:spPr bwMode="auto">
              <a:xfrm flipH="1">
                <a:off x="3017" y="2340"/>
                <a:ext cx="13" cy="1410"/>
              </a:xfrm>
              <a:prstGeom prst="straightConnector1">
                <a:avLst/>
              </a:prstGeom>
              <a:noFill/>
              <a:ln w="38100">
                <a:solidFill>
                  <a:srgbClr val="000000"/>
                </a:solidFill>
                <a:round/>
                <a:headEnd/>
                <a:tailEnd type="triangle" w="med" len="med"/>
              </a:ln>
            </p:spPr>
          </p:cxnSp>
          <p:cxnSp>
            <p:nvCxnSpPr>
              <p:cNvPr id="8208" name="AutoShape 6"/>
              <p:cNvCxnSpPr>
                <a:cxnSpLocks noChangeShapeType="1"/>
              </p:cNvCxnSpPr>
              <p:nvPr/>
            </p:nvCxnSpPr>
            <p:spPr bwMode="auto">
              <a:xfrm flipH="1">
                <a:off x="2229" y="2230"/>
                <a:ext cx="486" cy="415"/>
              </a:xfrm>
              <a:prstGeom prst="straightConnector1">
                <a:avLst/>
              </a:prstGeom>
              <a:noFill/>
              <a:ln w="38100">
                <a:solidFill>
                  <a:srgbClr val="000000"/>
                </a:solidFill>
                <a:round/>
                <a:headEnd/>
                <a:tailEnd type="triangle" w="med" len="med"/>
              </a:ln>
            </p:spPr>
          </p:cxnSp>
          <p:cxnSp>
            <p:nvCxnSpPr>
              <p:cNvPr id="8209" name="AutoShape 5"/>
              <p:cNvCxnSpPr>
                <a:cxnSpLocks noChangeShapeType="1"/>
              </p:cNvCxnSpPr>
              <p:nvPr/>
            </p:nvCxnSpPr>
            <p:spPr bwMode="auto">
              <a:xfrm>
                <a:off x="3321" y="2230"/>
                <a:ext cx="485" cy="415"/>
              </a:xfrm>
              <a:prstGeom prst="straightConnector1">
                <a:avLst/>
              </a:prstGeom>
              <a:noFill/>
              <a:ln w="38100">
                <a:solidFill>
                  <a:srgbClr val="000000"/>
                </a:solidFill>
                <a:round/>
                <a:headEnd/>
                <a:tailEnd type="triangle" w="med" len="med"/>
              </a:ln>
            </p:spPr>
          </p:cxnSp>
          <p:cxnSp>
            <p:nvCxnSpPr>
              <p:cNvPr id="8210" name="AutoShape 4"/>
              <p:cNvCxnSpPr>
                <a:cxnSpLocks noChangeShapeType="1"/>
              </p:cNvCxnSpPr>
              <p:nvPr/>
            </p:nvCxnSpPr>
            <p:spPr bwMode="auto">
              <a:xfrm>
                <a:off x="2240" y="3355"/>
                <a:ext cx="486" cy="565"/>
              </a:xfrm>
              <a:prstGeom prst="straightConnector1">
                <a:avLst/>
              </a:prstGeom>
              <a:noFill/>
              <a:ln w="38100">
                <a:solidFill>
                  <a:srgbClr val="000000"/>
                </a:solidFill>
                <a:round/>
                <a:headEnd/>
                <a:tailEnd type="triangle" w="med" len="med"/>
              </a:ln>
            </p:spPr>
          </p:cxnSp>
          <p:cxnSp>
            <p:nvCxnSpPr>
              <p:cNvPr id="8211" name="AutoShape 3"/>
              <p:cNvCxnSpPr>
                <a:cxnSpLocks noChangeShapeType="1"/>
              </p:cNvCxnSpPr>
              <p:nvPr/>
            </p:nvCxnSpPr>
            <p:spPr bwMode="auto">
              <a:xfrm flipH="1">
                <a:off x="3332" y="3355"/>
                <a:ext cx="485" cy="565"/>
              </a:xfrm>
              <a:prstGeom prst="straightConnector1">
                <a:avLst/>
              </a:prstGeom>
              <a:noFill/>
              <a:ln w="38100">
                <a:solidFill>
                  <a:srgbClr val="000000"/>
                </a:solidFill>
                <a:round/>
                <a:headEnd/>
                <a:tailEnd type="triangle" w="med" len="med"/>
              </a:ln>
            </p:spPr>
          </p:cxnSp>
        </p:grpSp>
      </p:grpSp>
      <p:sp>
        <p:nvSpPr>
          <p:cNvPr id="8198" name="TextBox 26"/>
          <p:cNvSpPr txBox="1">
            <a:spLocks noChangeArrowheads="1"/>
          </p:cNvSpPr>
          <p:nvPr/>
        </p:nvSpPr>
        <p:spPr bwMode="auto">
          <a:xfrm>
            <a:off x="228600" y="2741786"/>
            <a:ext cx="4343400" cy="3785652"/>
          </a:xfrm>
          <a:prstGeom prst="rect">
            <a:avLst/>
          </a:prstGeom>
          <a:solidFill>
            <a:srgbClr val="FAF7A4"/>
          </a:solidFill>
          <a:ln w="9525">
            <a:noFill/>
            <a:miter lim="800000"/>
            <a:headEnd/>
            <a:tailEnd/>
          </a:ln>
        </p:spPr>
        <p:txBody>
          <a:bodyPr wrap="square">
            <a:prstTxWarp prst="textNoShape">
              <a:avLst/>
            </a:prstTxWarp>
            <a:spAutoFit/>
          </a:bodyPr>
          <a:lstStyle/>
          <a:p>
            <a:pPr algn="just"/>
            <a:r>
              <a:rPr lang="en-US" sz="2000" b="1" dirty="0">
                <a:solidFill>
                  <a:srgbClr val="000000"/>
                </a:solidFill>
                <a:latin typeface="Times New Roman" charset="0"/>
                <a:ea typeface="Times New Roman" charset="0"/>
                <a:cs typeface="Times New Roman" charset="0"/>
              </a:rPr>
              <a:t>Who can give you blood?</a:t>
            </a:r>
          </a:p>
          <a:p>
            <a:pPr algn="just"/>
            <a:endParaRPr lang="en-US" sz="2000" b="1" dirty="0">
              <a:solidFill>
                <a:srgbClr val="000000"/>
              </a:solidFill>
              <a:latin typeface="Times New Roman" charset="0"/>
              <a:ea typeface="Times New Roman" charset="0"/>
              <a:cs typeface="Times New Roman" charset="0"/>
            </a:endParaRPr>
          </a:p>
          <a:p>
            <a:pPr algn="just"/>
            <a:r>
              <a:rPr lang="en-US" sz="2000" dirty="0">
                <a:solidFill>
                  <a:srgbClr val="000000"/>
                </a:solidFill>
                <a:latin typeface="Times New Roman" charset="0"/>
                <a:ea typeface="Times New Roman" charset="0"/>
                <a:cs typeface="Times New Roman" charset="0"/>
              </a:rPr>
              <a:t>People with </a:t>
            </a:r>
            <a:r>
              <a:rPr lang="en-US" sz="2000" b="1" dirty="0">
                <a:solidFill>
                  <a:srgbClr val="000000"/>
                </a:solidFill>
                <a:latin typeface="Times New Roman" charset="0"/>
                <a:ea typeface="Times New Roman" charset="0"/>
                <a:cs typeface="Times New Roman" charset="0"/>
              </a:rPr>
              <a:t>TYPE O </a:t>
            </a:r>
            <a:r>
              <a:rPr lang="en-US" sz="2000" dirty="0">
                <a:solidFill>
                  <a:srgbClr val="000000"/>
                </a:solidFill>
                <a:latin typeface="Times New Roman" charset="0"/>
                <a:ea typeface="Times New Roman" charset="0"/>
                <a:cs typeface="Times New Roman" charset="0"/>
              </a:rPr>
              <a:t>blood are called </a:t>
            </a:r>
            <a:r>
              <a:rPr lang="en-US" sz="2000" b="1" dirty="0">
                <a:solidFill>
                  <a:srgbClr val="000000"/>
                </a:solidFill>
                <a:latin typeface="Times New Roman" charset="0"/>
                <a:ea typeface="Times New Roman" charset="0"/>
                <a:cs typeface="Times New Roman" charset="0"/>
              </a:rPr>
              <a:t>Universal Donors, </a:t>
            </a:r>
            <a:r>
              <a:rPr lang="en-US" sz="2000" dirty="0">
                <a:solidFill>
                  <a:srgbClr val="000000"/>
                </a:solidFill>
                <a:latin typeface="Times New Roman" charset="0"/>
                <a:ea typeface="Times New Roman" charset="0"/>
                <a:cs typeface="Times New Roman" charset="0"/>
              </a:rPr>
              <a:t>because they can give blood to any blood type.</a:t>
            </a:r>
          </a:p>
          <a:p>
            <a:pPr algn="just"/>
            <a:endParaRPr lang="en-US" sz="2000" dirty="0">
              <a:solidFill>
                <a:srgbClr val="000000"/>
              </a:solidFill>
              <a:latin typeface="Times New Roman" charset="0"/>
              <a:ea typeface="Times New Roman" charset="0"/>
              <a:cs typeface="Times New Roman" charset="0"/>
            </a:endParaRPr>
          </a:p>
          <a:p>
            <a:pPr algn="just"/>
            <a:r>
              <a:rPr lang="en-US" sz="2000" dirty="0">
                <a:solidFill>
                  <a:srgbClr val="000000"/>
                </a:solidFill>
                <a:latin typeface="Times New Roman" charset="0"/>
                <a:ea typeface="Times New Roman" charset="0"/>
                <a:cs typeface="Times New Roman" charset="0"/>
              </a:rPr>
              <a:t>People with </a:t>
            </a:r>
            <a:r>
              <a:rPr lang="en-US" sz="2000" b="1" dirty="0">
                <a:solidFill>
                  <a:srgbClr val="000000"/>
                </a:solidFill>
                <a:latin typeface="Times New Roman" charset="0"/>
                <a:ea typeface="Times New Roman" charset="0"/>
                <a:cs typeface="Times New Roman" charset="0"/>
              </a:rPr>
              <a:t>TYPE AB </a:t>
            </a:r>
            <a:r>
              <a:rPr lang="en-US" sz="2000" dirty="0">
                <a:solidFill>
                  <a:srgbClr val="000000"/>
                </a:solidFill>
                <a:latin typeface="Times New Roman" charset="0"/>
                <a:ea typeface="Times New Roman" charset="0"/>
                <a:cs typeface="Times New Roman" charset="0"/>
              </a:rPr>
              <a:t>blood are called </a:t>
            </a:r>
            <a:r>
              <a:rPr lang="en-US" sz="2000" b="1" dirty="0">
                <a:solidFill>
                  <a:srgbClr val="000000"/>
                </a:solidFill>
                <a:latin typeface="Times New Roman" charset="0"/>
                <a:ea typeface="Times New Roman" charset="0"/>
                <a:cs typeface="Times New Roman" charset="0"/>
              </a:rPr>
              <a:t>Universal Recipients, </a:t>
            </a:r>
            <a:r>
              <a:rPr lang="en-US" sz="2000" dirty="0">
                <a:solidFill>
                  <a:srgbClr val="000000"/>
                </a:solidFill>
                <a:latin typeface="Times New Roman" charset="0"/>
                <a:ea typeface="Times New Roman" charset="0"/>
                <a:cs typeface="Times New Roman" charset="0"/>
              </a:rPr>
              <a:t>because they can receive any blood type.</a:t>
            </a:r>
          </a:p>
          <a:p>
            <a:endParaRPr lang="en-US" sz="2000" dirty="0">
              <a:solidFill>
                <a:srgbClr val="000000"/>
              </a:solidFill>
              <a:latin typeface="Times New Roman" charset="0"/>
              <a:ea typeface="Times New Roman" charset="0"/>
              <a:cs typeface="Times New Roman" charset="0"/>
            </a:endParaRPr>
          </a:p>
          <a:p>
            <a:r>
              <a:rPr lang="en-US" sz="2000" b="1" dirty="0" err="1">
                <a:solidFill>
                  <a:srgbClr val="000000"/>
                </a:solidFill>
                <a:latin typeface="Times New Roman" charset="0"/>
                <a:ea typeface="Times New Roman" charset="0"/>
                <a:cs typeface="Times New Roman" charset="0"/>
              </a:rPr>
              <a:t>Rh</a:t>
            </a:r>
            <a:r>
              <a:rPr lang="en-US" sz="2000" b="1" dirty="0">
                <a:solidFill>
                  <a:srgbClr val="000000"/>
                </a:solidFill>
                <a:latin typeface="Times New Roman" charset="0"/>
                <a:ea typeface="Times New Roman" charset="0"/>
                <a:cs typeface="Times New Roman" charset="0"/>
              </a:rPr>
              <a:t> + </a:t>
            </a:r>
            <a:r>
              <a:rPr lang="en-US" sz="2000" b="1" dirty="0" err="1">
                <a:solidFill>
                  <a:srgbClr val="000000"/>
                </a:solidFill>
                <a:latin typeface="Times New Roman" charset="0"/>
                <a:ea typeface="Times New Roman" charset="0"/>
                <a:cs typeface="Times New Roman" charset="0"/>
                <a:sym typeface="Wingdings" charset="2"/>
              </a:rPr>
              <a:t></a:t>
            </a:r>
            <a:r>
              <a:rPr lang="en-US" sz="2000" b="1" dirty="0">
                <a:solidFill>
                  <a:srgbClr val="000000"/>
                </a:solidFill>
                <a:latin typeface="Times New Roman" charset="0"/>
                <a:ea typeface="Times New Roman" charset="0"/>
                <a:cs typeface="Times New Roman" charset="0"/>
              </a:rPr>
              <a:t> Can receive + or -    </a:t>
            </a:r>
          </a:p>
          <a:p>
            <a:r>
              <a:rPr lang="en-US" sz="2000" b="1" dirty="0" err="1">
                <a:solidFill>
                  <a:srgbClr val="000000"/>
                </a:solidFill>
                <a:latin typeface="Times New Roman" charset="0"/>
                <a:ea typeface="Times New Roman" charset="0"/>
                <a:cs typeface="Times New Roman" charset="0"/>
              </a:rPr>
              <a:t>Rh</a:t>
            </a:r>
            <a:r>
              <a:rPr lang="en-US" sz="2000" b="1" dirty="0">
                <a:solidFill>
                  <a:srgbClr val="000000"/>
                </a:solidFill>
                <a:latin typeface="Times New Roman" charset="0"/>
                <a:ea typeface="Times New Roman" charset="0"/>
                <a:cs typeface="Times New Roman" charset="0"/>
              </a:rPr>
              <a:t> - </a:t>
            </a:r>
            <a:r>
              <a:rPr lang="en-US" sz="2000" b="1" dirty="0" err="1">
                <a:solidFill>
                  <a:srgbClr val="000000"/>
                </a:solidFill>
                <a:latin typeface="Times New Roman" charset="0"/>
                <a:ea typeface="Times New Roman" charset="0"/>
                <a:cs typeface="Times New Roman" charset="0"/>
                <a:sym typeface="Wingdings" charset="2"/>
              </a:rPr>
              <a:t></a:t>
            </a:r>
            <a:r>
              <a:rPr lang="en-US" sz="2000" b="1" dirty="0">
                <a:solidFill>
                  <a:srgbClr val="000000"/>
                </a:solidFill>
                <a:latin typeface="Times New Roman" charset="0"/>
                <a:ea typeface="Times New Roman" charset="0"/>
                <a:cs typeface="Times New Roman" charset="0"/>
              </a:rPr>
              <a:t> Can only receive -</a:t>
            </a:r>
            <a:endParaRPr lang="en-US" sz="2000" dirty="0">
              <a:solidFill>
                <a:srgbClr val="000000"/>
              </a:solidFill>
              <a:latin typeface="Times New Roman" charset="0"/>
              <a:ea typeface="Times New Roman" charset="0"/>
              <a:cs typeface="Times New Roman" charset="0"/>
            </a:endParaRPr>
          </a:p>
        </p:txBody>
      </p:sp>
      <p:sp>
        <p:nvSpPr>
          <p:cNvPr id="8199" name="TextBox 27"/>
          <p:cNvSpPr txBox="1">
            <a:spLocks noChangeArrowheads="1"/>
          </p:cNvSpPr>
          <p:nvPr/>
        </p:nvSpPr>
        <p:spPr bwMode="auto">
          <a:xfrm>
            <a:off x="6858000" y="2898253"/>
            <a:ext cx="2334986" cy="400110"/>
          </a:xfrm>
          <a:prstGeom prst="rect">
            <a:avLst/>
          </a:prstGeom>
          <a:noFill/>
          <a:ln w="9525">
            <a:noFill/>
            <a:miter lim="800000"/>
            <a:headEnd/>
            <a:tailEnd/>
          </a:ln>
        </p:spPr>
        <p:txBody>
          <a:bodyPr wrap="square">
            <a:prstTxWarp prst="textNoShape">
              <a:avLst/>
            </a:prstTxWarp>
            <a:spAutoFit/>
          </a:bodyPr>
          <a:lstStyle/>
          <a:p>
            <a:r>
              <a:rPr lang="en-US" sz="2000" b="1" dirty="0">
                <a:latin typeface="Times New Roman" charset="0"/>
                <a:ea typeface="Times New Roman" charset="0"/>
                <a:cs typeface="Times New Roman" charset="0"/>
              </a:rPr>
              <a:t>Universal Donor</a:t>
            </a:r>
          </a:p>
        </p:txBody>
      </p:sp>
      <p:sp>
        <p:nvSpPr>
          <p:cNvPr id="8200" name="TextBox 28"/>
          <p:cNvSpPr txBox="1">
            <a:spLocks noChangeArrowheads="1"/>
          </p:cNvSpPr>
          <p:nvPr/>
        </p:nvSpPr>
        <p:spPr bwMode="auto">
          <a:xfrm>
            <a:off x="6629400" y="6019800"/>
            <a:ext cx="2514600" cy="400110"/>
          </a:xfrm>
          <a:prstGeom prst="rect">
            <a:avLst/>
          </a:prstGeom>
          <a:noFill/>
          <a:ln w="9525">
            <a:noFill/>
            <a:miter lim="800000"/>
            <a:headEnd/>
            <a:tailEnd/>
          </a:ln>
        </p:spPr>
        <p:txBody>
          <a:bodyPr wrap="square">
            <a:prstTxWarp prst="textNoShape">
              <a:avLst/>
            </a:prstTxWarp>
            <a:spAutoFit/>
          </a:bodyPr>
          <a:lstStyle/>
          <a:p>
            <a:r>
              <a:rPr lang="en-US" sz="2000" b="1" dirty="0">
                <a:latin typeface="Times New Roman" charset="0"/>
                <a:ea typeface="Times New Roman" charset="0"/>
                <a:cs typeface="Times New Roman" charset="0"/>
              </a:rPr>
              <a:t>Universal Recipient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dirty="0" err="1">
                <a:solidFill>
                  <a:srgbClr val="FFFFFF"/>
                </a:solidFill>
                <a:latin typeface="Times New Roman" charset="0"/>
              </a:rPr>
              <a:t>Rh</a:t>
            </a:r>
            <a:r>
              <a:rPr lang="en-US" b="1" dirty="0">
                <a:solidFill>
                  <a:srgbClr val="FFFFFF"/>
                </a:solidFill>
                <a:latin typeface="Times New Roman" charset="0"/>
              </a:rPr>
              <a:t> Factors</a:t>
            </a:r>
          </a:p>
        </p:txBody>
      </p:sp>
      <p:sp>
        <p:nvSpPr>
          <p:cNvPr id="9219" name="Rectangle 3"/>
          <p:cNvSpPr>
            <a:spLocks noGrp="1" noChangeArrowheads="1"/>
          </p:cNvSpPr>
          <p:nvPr>
            <p:ph type="body" idx="1"/>
          </p:nvPr>
        </p:nvSpPr>
        <p:spPr>
          <a:xfrm>
            <a:off x="228600" y="990600"/>
            <a:ext cx="6248400" cy="4953000"/>
          </a:xfrm>
        </p:spPr>
        <p:txBody>
          <a:bodyPr/>
          <a:lstStyle/>
          <a:p>
            <a:pPr algn="just" eaLnBrk="1" hangingPunct="1">
              <a:lnSpc>
                <a:spcPct val="90000"/>
              </a:lnSpc>
            </a:pPr>
            <a:r>
              <a:rPr lang="en-US" sz="2400">
                <a:latin typeface="Times New Roman" charset="0"/>
              </a:rPr>
              <a:t>Scientists sometimes study </a:t>
            </a:r>
            <a:r>
              <a:rPr lang="en-US" sz="2400" b="1">
                <a:latin typeface="Times New Roman" charset="0"/>
              </a:rPr>
              <a:t>Rhesus</a:t>
            </a:r>
            <a:r>
              <a:rPr lang="en-US" sz="2400">
                <a:latin typeface="Times New Roman" charset="0"/>
              </a:rPr>
              <a:t> </a:t>
            </a:r>
            <a:r>
              <a:rPr lang="en-US" sz="2400" b="1">
                <a:latin typeface="Times New Roman" charset="0"/>
              </a:rPr>
              <a:t>monkeys</a:t>
            </a:r>
            <a:r>
              <a:rPr lang="en-US" sz="2400">
                <a:latin typeface="Times New Roman" charset="0"/>
              </a:rPr>
              <a:t> to learn more about the human anatomy because there are certain similarities between the two species. While studying Rhesus monkeys, a certain blood protein was discovered. This protein is also present in the blood of some people. Other people, however, do not have the protein. </a:t>
            </a:r>
          </a:p>
          <a:p>
            <a:pPr algn="just" eaLnBrk="1" hangingPunct="1">
              <a:lnSpc>
                <a:spcPct val="90000"/>
              </a:lnSpc>
            </a:pPr>
            <a:r>
              <a:rPr lang="en-US" sz="2400">
                <a:latin typeface="Times New Roman" charset="0"/>
              </a:rPr>
              <a:t>The presence of the protein, or lack of it, is referred to as the Rh (for </a:t>
            </a:r>
            <a:r>
              <a:rPr lang="en-US" sz="2400" b="1">
                <a:latin typeface="Times New Roman" charset="0"/>
              </a:rPr>
              <a:t>Rhesus</a:t>
            </a:r>
            <a:r>
              <a:rPr lang="en-US" sz="2400">
                <a:latin typeface="Times New Roman" charset="0"/>
              </a:rPr>
              <a:t>) factor. </a:t>
            </a:r>
          </a:p>
          <a:p>
            <a:pPr algn="just" eaLnBrk="1" hangingPunct="1">
              <a:lnSpc>
                <a:spcPct val="90000"/>
              </a:lnSpc>
            </a:pPr>
            <a:r>
              <a:rPr lang="en-US" sz="2400">
                <a:latin typeface="Times New Roman" charset="0"/>
              </a:rPr>
              <a:t>If your blood does contain the protein, your blood is said to be Rh </a:t>
            </a:r>
            <a:r>
              <a:rPr lang="en-US" sz="2400" b="1">
                <a:latin typeface="Times New Roman" charset="0"/>
              </a:rPr>
              <a:t>positive</a:t>
            </a:r>
            <a:r>
              <a:rPr lang="en-US" sz="2400">
                <a:latin typeface="Times New Roman" charset="0"/>
              </a:rPr>
              <a:t> (Rh+). If your blood does not contain the protein, your blood is said to be Rh </a:t>
            </a:r>
            <a:r>
              <a:rPr lang="en-US" sz="2400" b="1">
                <a:latin typeface="Times New Roman" charset="0"/>
              </a:rPr>
              <a:t>negative</a:t>
            </a:r>
            <a:r>
              <a:rPr lang="en-US" sz="2400">
                <a:latin typeface="Times New Roman" charset="0"/>
              </a:rPr>
              <a:t> (Rh-). </a:t>
            </a:r>
          </a:p>
          <a:p>
            <a:pPr eaLnBrk="1" hangingPunct="1">
              <a:lnSpc>
                <a:spcPct val="90000"/>
              </a:lnSpc>
            </a:pPr>
            <a:endParaRPr lang="en-US" sz="2400">
              <a:latin typeface="Times New Roman" charset="0"/>
            </a:endParaRPr>
          </a:p>
        </p:txBody>
      </p:sp>
      <p:sp>
        <p:nvSpPr>
          <p:cNvPr id="9220" name="Text Box 4"/>
          <p:cNvSpPr txBox="1">
            <a:spLocks noChangeArrowheads="1"/>
          </p:cNvSpPr>
          <p:nvPr/>
        </p:nvSpPr>
        <p:spPr bwMode="auto">
          <a:xfrm>
            <a:off x="6781800" y="3962400"/>
            <a:ext cx="2133600" cy="2062093"/>
          </a:xfrm>
          <a:prstGeom prst="rect">
            <a:avLst/>
          </a:prstGeom>
          <a:noFill/>
          <a:ln w="9525">
            <a:noFill/>
            <a:miter lim="800000"/>
            <a:headEnd/>
            <a:tailEnd/>
          </a:ln>
        </p:spPr>
        <p:txBody>
          <a:bodyPr lIns="91428" tIns="45715" rIns="91428" bIns="45715">
            <a:prstTxWarp prst="textNoShape">
              <a:avLst/>
            </a:prstTxWarp>
            <a:spAutoFit/>
          </a:bodyPr>
          <a:lstStyle/>
          <a:p>
            <a:pPr algn="ctr">
              <a:spcBef>
                <a:spcPct val="50000"/>
              </a:spcBef>
            </a:pPr>
            <a:r>
              <a:rPr lang="en-US" sz="3200" dirty="0">
                <a:latin typeface="Cooper Black" charset="0"/>
              </a:rPr>
              <a:t>A+  A-</a:t>
            </a:r>
            <a:br>
              <a:rPr lang="en-US" sz="3200" dirty="0">
                <a:latin typeface="Cooper Black" charset="0"/>
              </a:rPr>
            </a:br>
            <a:r>
              <a:rPr lang="en-US" sz="3200" dirty="0">
                <a:latin typeface="Cooper Black" charset="0"/>
              </a:rPr>
              <a:t>B+  B-</a:t>
            </a:r>
            <a:br>
              <a:rPr lang="en-US" sz="3200" dirty="0">
                <a:latin typeface="Cooper Black" charset="0"/>
              </a:rPr>
            </a:br>
            <a:r>
              <a:rPr lang="en-US" sz="3200" dirty="0">
                <a:latin typeface="Cooper Black" charset="0"/>
              </a:rPr>
              <a:t>AB+ AB-</a:t>
            </a:r>
            <a:br>
              <a:rPr lang="en-US" sz="3200" dirty="0">
                <a:latin typeface="Cooper Black" charset="0"/>
              </a:rPr>
            </a:br>
            <a:r>
              <a:rPr lang="en-US" sz="3200" dirty="0">
                <a:latin typeface="Cooper Black" charset="0"/>
              </a:rPr>
              <a:t>O+  O-</a:t>
            </a:r>
          </a:p>
        </p:txBody>
      </p:sp>
      <p:sp>
        <p:nvSpPr>
          <p:cNvPr id="9221" name="Text Box 5"/>
          <p:cNvSpPr txBox="1">
            <a:spLocks noChangeArrowheads="1"/>
          </p:cNvSpPr>
          <p:nvPr/>
        </p:nvSpPr>
        <p:spPr bwMode="auto">
          <a:xfrm>
            <a:off x="304800" y="6400800"/>
            <a:ext cx="6553200" cy="274638"/>
          </a:xfrm>
          <a:prstGeom prst="rect">
            <a:avLst/>
          </a:prstGeom>
          <a:noFill/>
          <a:ln w="9525">
            <a:noFill/>
            <a:miter lim="800000"/>
            <a:headEnd/>
            <a:tailEnd/>
          </a:ln>
        </p:spPr>
        <p:txBody>
          <a:bodyPr lIns="91428" tIns="45715" rIns="91428" bIns="45715">
            <a:prstTxWarp prst="textNoShape">
              <a:avLst/>
            </a:prstTxWarp>
            <a:spAutoFit/>
          </a:bodyPr>
          <a:lstStyle/>
          <a:p>
            <a:pPr algn="ctr">
              <a:spcBef>
                <a:spcPct val="50000"/>
              </a:spcBef>
            </a:pPr>
            <a:r>
              <a:rPr lang="en-US" sz="1200"/>
              <a:t>http://www.fi.edu/biosci/blood/rh.html</a:t>
            </a:r>
          </a:p>
        </p:txBody>
      </p:sp>
      <p:pic>
        <p:nvPicPr>
          <p:cNvPr id="9222" name="Picture 7"/>
          <p:cNvPicPr>
            <a:picLocks noChangeAspect="1" noChangeArrowheads="1"/>
          </p:cNvPicPr>
          <p:nvPr/>
        </p:nvPicPr>
        <p:blipFill>
          <a:blip r:embed="rId2"/>
          <a:srcRect/>
          <a:stretch>
            <a:fillRect/>
          </a:stretch>
        </p:blipFill>
        <p:spPr bwMode="auto">
          <a:xfrm>
            <a:off x="6705600" y="990600"/>
            <a:ext cx="2119313"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dirty="0">
                <a:solidFill>
                  <a:srgbClr val="FFFFFF"/>
                </a:solidFill>
                <a:latin typeface="Times New Roman" charset="0"/>
              </a:rPr>
              <a:t>Blood Evidence</a:t>
            </a:r>
          </a:p>
        </p:txBody>
      </p:sp>
      <p:sp>
        <p:nvSpPr>
          <p:cNvPr id="10243" name="Rectangle 3"/>
          <p:cNvSpPr>
            <a:spLocks noGrp="1" noChangeArrowheads="1"/>
          </p:cNvSpPr>
          <p:nvPr>
            <p:ph type="body" idx="1"/>
          </p:nvPr>
        </p:nvSpPr>
        <p:spPr>
          <a:xfrm>
            <a:off x="457200" y="990600"/>
            <a:ext cx="8382000" cy="5334000"/>
          </a:xfrm>
        </p:spPr>
        <p:txBody>
          <a:bodyPr/>
          <a:lstStyle/>
          <a:p>
            <a:r>
              <a:rPr lang="en-US" sz="2800" b="1" u="sng">
                <a:latin typeface="Times New Roman" charset="0"/>
                <a:ea typeface="Times New Roman" charset="0"/>
                <a:cs typeface="Times New Roman" charset="0"/>
              </a:rPr>
              <a:t>Blood samples </a:t>
            </a:r>
            <a:r>
              <a:rPr lang="en-US" sz="2800">
                <a:latin typeface="Times New Roman" charset="0"/>
                <a:ea typeface="Times New Roman" charset="0"/>
                <a:cs typeface="Times New Roman" charset="0"/>
              </a:rPr>
              <a:t>– Can be analyzed to determine </a:t>
            </a:r>
            <a:r>
              <a:rPr lang="en-US" sz="2800" b="1">
                <a:latin typeface="Times New Roman" charset="0"/>
                <a:ea typeface="Times New Roman" charset="0"/>
                <a:cs typeface="Times New Roman" charset="0"/>
              </a:rPr>
              <a:t>blood type </a:t>
            </a:r>
            <a:r>
              <a:rPr lang="en-US" sz="2800">
                <a:latin typeface="Times New Roman" charset="0"/>
                <a:ea typeface="Times New Roman" charset="0"/>
                <a:cs typeface="Times New Roman" charset="0"/>
              </a:rPr>
              <a:t>and</a:t>
            </a:r>
            <a:r>
              <a:rPr lang="en-US" sz="2800" b="1">
                <a:latin typeface="Times New Roman" charset="0"/>
                <a:ea typeface="Times New Roman" charset="0"/>
                <a:cs typeface="Times New Roman" charset="0"/>
              </a:rPr>
              <a:t> DNA, </a:t>
            </a:r>
            <a:r>
              <a:rPr lang="en-US" sz="2800">
                <a:latin typeface="Times New Roman" charset="0"/>
                <a:ea typeface="Times New Roman" charset="0"/>
                <a:cs typeface="Times New Roman" charset="0"/>
              </a:rPr>
              <a:t>which can be matched to possible suspects.</a:t>
            </a:r>
          </a:p>
          <a:p>
            <a:endParaRPr lang="en-US" sz="2800">
              <a:latin typeface="Times New Roman" charset="0"/>
              <a:ea typeface="Times New Roman" charset="0"/>
              <a:cs typeface="Times New Roman" charset="0"/>
            </a:endParaRPr>
          </a:p>
          <a:p>
            <a:r>
              <a:rPr lang="en-US" sz="2800" b="1" u="sng">
                <a:latin typeface="Times New Roman" charset="0"/>
                <a:ea typeface="Times New Roman" charset="0"/>
                <a:cs typeface="Times New Roman" charset="0"/>
              </a:rPr>
              <a:t>Blood droplets </a:t>
            </a:r>
            <a:r>
              <a:rPr lang="en-US" sz="2800">
                <a:latin typeface="Times New Roman" charset="0"/>
                <a:ea typeface="Times New Roman" charset="0"/>
                <a:cs typeface="Times New Roman" charset="0"/>
              </a:rPr>
              <a:t>– Can be analyzed to give clues to the location of a </a:t>
            </a:r>
            <a:r>
              <a:rPr lang="en-US" sz="2800" b="1">
                <a:latin typeface="Times New Roman" charset="0"/>
                <a:ea typeface="Times New Roman" charset="0"/>
                <a:cs typeface="Times New Roman" charset="0"/>
              </a:rPr>
              <a:t>crime, </a:t>
            </a:r>
            <a:r>
              <a:rPr lang="en-US" sz="2800">
                <a:latin typeface="Times New Roman" charset="0"/>
                <a:ea typeface="Times New Roman" charset="0"/>
                <a:cs typeface="Times New Roman" charset="0"/>
              </a:rPr>
              <a:t>movement of a </a:t>
            </a:r>
            <a:r>
              <a:rPr lang="en-US" sz="2800" b="1">
                <a:latin typeface="Times New Roman" charset="0"/>
                <a:ea typeface="Times New Roman" charset="0"/>
                <a:cs typeface="Times New Roman" charset="0"/>
              </a:rPr>
              <a:t>victim, </a:t>
            </a:r>
            <a:r>
              <a:rPr lang="en-US" sz="2800">
                <a:latin typeface="Times New Roman" charset="0"/>
                <a:ea typeface="Times New Roman" charset="0"/>
                <a:cs typeface="Times New Roman" charset="0"/>
              </a:rPr>
              <a:t>and type of </a:t>
            </a:r>
            <a:r>
              <a:rPr lang="en-US" sz="2800" b="1">
                <a:latin typeface="Times New Roman" charset="0"/>
                <a:ea typeface="Times New Roman" charset="0"/>
                <a:cs typeface="Times New Roman" charset="0"/>
              </a:rPr>
              <a:t>weapon.</a:t>
            </a:r>
          </a:p>
          <a:p>
            <a:endParaRPr lang="en-US" sz="2800">
              <a:latin typeface="Times New Roman" charset="0"/>
              <a:ea typeface="Times New Roman" charset="0"/>
              <a:cs typeface="Times New Roman" charset="0"/>
            </a:endParaRPr>
          </a:p>
          <a:p>
            <a:r>
              <a:rPr lang="en-US" sz="2800" b="1" u="sng">
                <a:latin typeface="Times New Roman" charset="0"/>
                <a:ea typeface="Times New Roman" charset="0"/>
                <a:cs typeface="Times New Roman" charset="0"/>
              </a:rPr>
              <a:t>Blood spatter </a:t>
            </a:r>
            <a:r>
              <a:rPr lang="en-US" sz="2800">
                <a:latin typeface="Times New Roman" charset="0"/>
                <a:ea typeface="Times New Roman" charset="0"/>
                <a:cs typeface="Times New Roman" charset="0"/>
              </a:rPr>
              <a:t>– Can be analyzed to determine </a:t>
            </a:r>
            <a:r>
              <a:rPr lang="en-US" sz="2800" b="1">
                <a:latin typeface="Times New Roman" charset="0"/>
                <a:ea typeface="Times New Roman" charset="0"/>
                <a:cs typeface="Times New Roman" charset="0"/>
              </a:rPr>
              <a:t>patterns </a:t>
            </a:r>
            <a:r>
              <a:rPr lang="en-US" sz="2800">
                <a:latin typeface="Times New Roman" charset="0"/>
                <a:ea typeface="Times New Roman" charset="0"/>
                <a:cs typeface="Times New Roman" charset="0"/>
              </a:rPr>
              <a:t>that give investigators clues to how a crime might</a:t>
            </a:r>
            <a:r>
              <a:rPr lang="en-US" sz="2800" b="1">
                <a:latin typeface="Times New Roman" charset="0"/>
                <a:ea typeface="Times New Roman" charset="0"/>
                <a:cs typeface="Times New Roman" charset="0"/>
              </a:rPr>
              <a:t> </a:t>
            </a:r>
            <a:r>
              <a:rPr lang="en-US" sz="2800">
                <a:latin typeface="Times New Roman" charset="0"/>
                <a:ea typeface="Times New Roman" charset="0"/>
                <a:cs typeface="Times New Roman" charset="0"/>
              </a:rPr>
              <a:t>have happened.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 website for links</a:t>
            </a:r>
          </a:p>
          <a:p>
            <a:r>
              <a:rPr lang="en-US" dirty="0" smtClean="0"/>
              <a:t>Game answers go on notes </a:t>
            </a:r>
            <a:r>
              <a:rPr lang="en-US" dirty="0" smtClean="0"/>
              <a:t>sheet</a:t>
            </a:r>
          </a:p>
          <a:p>
            <a:r>
              <a:rPr lang="en-US" dirty="0" smtClean="0"/>
              <a:t>Done?  Continue with the “Forensics of Blood” Article</a:t>
            </a:r>
            <a:endParaRPr lang="en-US" dirty="0" smtClean="0"/>
          </a:p>
        </p:txBody>
      </p:sp>
      <p:sp>
        <p:nvSpPr>
          <p:cNvPr id="3" name="Title 2"/>
          <p:cNvSpPr>
            <a:spLocks noGrp="1"/>
          </p:cNvSpPr>
          <p:nvPr>
            <p:ph type="title"/>
          </p:nvPr>
        </p:nvSpPr>
        <p:spPr/>
        <p:txBody>
          <a:bodyPr>
            <a:normAutofit/>
          </a:bodyPr>
          <a:lstStyle/>
          <a:p>
            <a:r>
              <a:rPr lang="en-US" dirty="0" smtClean="0"/>
              <a:t>Blood Typing Game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p:txBody>
          <a:bodyPr/>
          <a:lstStyle/>
          <a:p>
            <a:r>
              <a:rPr lang="en-US" dirty="0" smtClean="0"/>
              <a:t>Start a new sheet for Closures.</a:t>
            </a:r>
          </a:p>
          <a:p>
            <a:r>
              <a:rPr lang="en-US" dirty="0" smtClean="0"/>
              <a:t>A </a:t>
            </a:r>
            <a:r>
              <a:rPr lang="en-US" dirty="0" smtClean="0"/>
              <a:t>person has type AB- blood.  What </a:t>
            </a:r>
            <a:r>
              <a:rPr lang="en-US" b="1" i="1" dirty="0" smtClean="0"/>
              <a:t>types </a:t>
            </a:r>
            <a:r>
              <a:rPr lang="en-US" dirty="0" smtClean="0"/>
              <a:t>of blood can </a:t>
            </a:r>
            <a:r>
              <a:rPr lang="en-US" dirty="0" err="1" smtClean="0"/>
              <a:t>s</a:t>
            </a:r>
            <a:r>
              <a:rPr lang="en-US" dirty="0" smtClean="0"/>
              <a:t>/he get in a transfusion?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a:t>
            </a:r>
            <a:endParaRPr lang="en-US" dirty="0"/>
          </a:p>
        </p:txBody>
      </p:sp>
      <p:sp>
        <p:nvSpPr>
          <p:cNvPr id="3" name="Content Placeholder 2"/>
          <p:cNvSpPr>
            <a:spLocks noGrp="1"/>
          </p:cNvSpPr>
          <p:nvPr>
            <p:ph idx="1"/>
          </p:nvPr>
        </p:nvSpPr>
        <p:spPr/>
        <p:txBody>
          <a:bodyPr/>
          <a:lstStyle/>
          <a:p>
            <a:r>
              <a:rPr lang="en-US" dirty="0" smtClean="0"/>
              <a:t>What is blood made of?</a:t>
            </a:r>
          </a:p>
          <a:p>
            <a:r>
              <a:rPr lang="en-US" dirty="0" smtClean="0"/>
              <a:t>Which type of blood cell does NOT contain DNA?</a:t>
            </a:r>
          </a:p>
          <a:p>
            <a:endParaRPr lang="en-US" dirty="0" smtClean="0"/>
          </a:p>
          <a:p>
            <a:r>
              <a:rPr lang="en-US" dirty="0" smtClean="0"/>
              <a:t>HW: Finish “Forensics of Blood” article and 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676399"/>
            <a:ext cx="7162800" cy="4449001"/>
          </a:xfrm>
        </p:spPr>
        <p:txBody>
          <a:bodyPr/>
          <a:lstStyle/>
          <a:p>
            <a:r>
              <a:rPr lang="en-US" sz="2800" dirty="0" smtClean="0"/>
              <a:t>IWBAT</a:t>
            </a:r>
          </a:p>
          <a:p>
            <a:pPr lvl="1"/>
            <a:r>
              <a:rPr lang="en-US" sz="2400" dirty="0" smtClean="0"/>
              <a:t>Distinguish between the A-B-O antigens and antibodies found for the four </a:t>
            </a:r>
            <a:r>
              <a:rPr lang="en-US" sz="2400" dirty="0" err="1" smtClean="0"/>
              <a:t>bloodtypes</a:t>
            </a:r>
            <a:r>
              <a:rPr lang="en-US" sz="2400" dirty="0" smtClean="0"/>
              <a:t>: A, B, AB, and O.</a:t>
            </a:r>
          </a:p>
          <a:p>
            <a:pPr lvl="1"/>
            <a:r>
              <a:rPr lang="en-US" sz="2400" dirty="0" smtClean="0"/>
              <a:t>Explain why agglutination occurs.</a:t>
            </a:r>
          </a:p>
          <a:p>
            <a:r>
              <a:rPr lang="en-US" sz="2800" dirty="0" smtClean="0"/>
              <a:t>NOTE:</a:t>
            </a:r>
            <a:endParaRPr lang="en-US" sz="2800" dirty="0" smtClean="0"/>
          </a:p>
          <a:p>
            <a:pPr lvl="1"/>
            <a:r>
              <a:rPr lang="en-US" sz="2400" dirty="0" smtClean="0"/>
              <a:t>DNA lab – moved until after Winter Break</a:t>
            </a:r>
            <a:endParaRPr lang="en-US" sz="2400"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Drill</a:t>
            </a:r>
          </a:p>
          <a:p>
            <a:r>
              <a:rPr lang="en-US" dirty="0" smtClean="0"/>
              <a:t>Blood Song</a:t>
            </a:r>
          </a:p>
          <a:p>
            <a:r>
              <a:rPr lang="en-US" dirty="0" smtClean="0"/>
              <a:t>Blood Notes</a:t>
            </a:r>
          </a:p>
          <a:p>
            <a:r>
              <a:rPr lang="en-US" dirty="0" smtClean="0"/>
              <a:t>Blood Typing </a:t>
            </a:r>
            <a:r>
              <a:rPr lang="en-US" dirty="0" smtClean="0"/>
              <a:t>Game</a:t>
            </a:r>
          </a:p>
          <a:p>
            <a:r>
              <a:rPr lang="en-US" dirty="0" smtClean="0"/>
              <a:t>Closure</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song about blood</a:t>
            </a:r>
            <a:endParaRPr lang="en-US" dirty="0"/>
          </a:p>
        </p:txBody>
      </p:sp>
      <p:sp>
        <p:nvSpPr>
          <p:cNvPr id="3" name="Content Placeholder 2"/>
          <p:cNvSpPr>
            <a:spLocks noGrp="1"/>
          </p:cNvSpPr>
          <p:nvPr>
            <p:ph idx="1"/>
          </p:nvPr>
        </p:nvSpPr>
        <p:spPr/>
        <p:txBody>
          <a:bodyPr/>
          <a:lstStyle/>
          <a:p>
            <a:r>
              <a:rPr lang="en-US" dirty="0" smtClean="0">
                <a:hlinkClick r:id="rId2"/>
              </a:rPr>
              <a:t>The Bloodmobile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What makes up our blood?</a:t>
            </a:r>
            <a:endParaRPr lang="en-US"/>
          </a:p>
        </p:txBody>
      </p:sp>
      <p:sp>
        <p:nvSpPr>
          <p:cNvPr id="3075" name="Rectangle 3"/>
          <p:cNvSpPr>
            <a:spLocks noGrp="1" noChangeArrowheads="1"/>
          </p:cNvSpPr>
          <p:nvPr>
            <p:ph type="body" idx="1"/>
          </p:nvPr>
        </p:nvSpPr>
        <p:spPr>
          <a:xfrm>
            <a:off x="0" y="1676400"/>
            <a:ext cx="9144000" cy="5181600"/>
          </a:xfrm>
        </p:spPr>
        <p:txBody>
          <a:bodyPr/>
          <a:lstStyle/>
          <a:p>
            <a:r>
              <a:rPr lang="en-US" sz="2400" dirty="0" smtClean="0"/>
              <a:t>RED BLOOD CELLS (Erythrocytes) – The most abundant cells in our blood; they are produced in the bone marrow and contain a protein called hemoglobin that carries oxygen to our cells.</a:t>
            </a:r>
          </a:p>
          <a:p>
            <a:r>
              <a:rPr lang="en-US" sz="2400" dirty="0" smtClean="0"/>
              <a:t>WHITE BLOOD CELLS (Leukocytes) – They are part of the immune system and destroy infectious agents called pathogens. </a:t>
            </a:r>
          </a:p>
          <a:p>
            <a:r>
              <a:rPr lang="en-US" sz="2400" dirty="0" smtClean="0"/>
              <a:t>PLASMA – This is the yellowish liquid portion of blood that contains electrolytes, nutrients and vitamins, hormones, clotting factors, and proteins such as antibodies to fight infection. </a:t>
            </a:r>
          </a:p>
          <a:p>
            <a:r>
              <a:rPr lang="en-US" sz="2400" dirty="0" smtClean="0"/>
              <a:t>PLATELETS (</a:t>
            </a:r>
            <a:r>
              <a:rPr lang="en-US" sz="2400" dirty="0" err="1" smtClean="0"/>
              <a:t>Thrombocytes</a:t>
            </a:r>
            <a:r>
              <a:rPr lang="en-US" sz="2400" dirty="0" smtClean="0"/>
              <a:t>) – The clotting factors that are carried in the plasma; they clot together in a process called coagulation to seal a wound and prevent a loss of blood.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0"/>
            <a:ext cx="7162800" cy="990600"/>
          </a:xfrm>
        </p:spPr>
        <p:txBody>
          <a:bodyPr/>
          <a:lstStyle/>
          <a:p>
            <a:r>
              <a:rPr lang="en-US" dirty="0" smtClean="0"/>
              <a:t>Blood Facts</a:t>
            </a:r>
            <a:endParaRPr lang="en-US" dirty="0"/>
          </a:p>
        </p:txBody>
      </p:sp>
      <p:sp>
        <p:nvSpPr>
          <p:cNvPr id="7" name="Text Box 4"/>
          <p:cNvSpPr txBox="1">
            <a:spLocks noGrp="1" noChangeArrowheads="1"/>
          </p:cNvSpPr>
          <p:nvPr>
            <p:ph idx="1"/>
          </p:nvPr>
        </p:nvSpPr>
        <p:spPr>
          <a:xfrm>
            <a:off x="762000" y="990600"/>
            <a:ext cx="8382000" cy="5105400"/>
          </a:xfrm>
        </p:spPr>
        <p:txBody>
          <a:bodyPr/>
          <a:lstStyle/>
          <a:p>
            <a:r>
              <a:rPr lang="en-US" sz="2600" dirty="0" smtClean="0"/>
              <a:t>The average adult has about FIVE liters of blood inside of their body, which makes up 7-8% of their body weight.</a:t>
            </a:r>
          </a:p>
          <a:p>
            <a:r>
              <a:rPr lang="en-US" sz="2600" dirty="0" smtClean="0"/>
              <a:t>Blood is living tissue that carries oxygen and nutrients to all parts of the body, and carries carbon dioxide and other waste products back to the lungs, kidneys and liver for disposal. It also fights against infection and helps heal wounds, so we can stay healthy. </a:t>
            </a:r>
          </a:p>
          <a:p>
            <a:r>
              <a:rPr lang="en-US" sz="2600" dirty="0" smtClean="0"/>
              <a:t>There are about one billion red blood cells in two to three drops of blood. For every 600 red blood cells, there are about 40 platelets and one white cell. </a:t>
            </a:r>
            <a:endParaRPr lang="en-US" sz="2600" dirty="0"/>
          </a:p>
        </p:txBody>
      </p:sp>
      <p:sp>
        <p:nvSpPr>
          <p:cNvPr id="4100" name="Text Box 5"/>
          <p:cNvSpPr txBox="1">
            <a:spLocks noChangeArrowheads="1"/>
          </p:cNvSpPr>
          <p:nvPr/>
        </p:nvSpPr>
        <p:spPr bwMode="auto">
          <a:xfrm>
            <a:off x="762000" y="6477000"/>
            <a:ext cx="7772400" cy="274638"/>
          </a:xfrm>
          <a:prstGeom prst="rect">
            <a:avLst/>
          </a:prstGeom>
          <a:noFill/>
          <a:ln w="9525">
            <a:noFill/>
            <a:miter lim="800000"/>
            <a:headEnd/>
            <a:tailEnd/>
          </a:ln>
        </p:spPr>
        <p:txBody>
          <a:bodyPr lIns="91428" tIns="45715" rIns="91428" bIns="45715">
            <a:prstTxWarp prst="textNoShape">
              <a:avLst/>
            </a:prstTxWarp>
            <a:spAutoFit/>
          </a:bodyPr>
          <a:lstStyle/>
          <a:p>
            <a:pPr algn="ctr">
              <a:spcBef>
                <a:spcPct val="50000"/>
              </a:spcBef>
            </a:pPr>
            <a:r>
              <a:rPr lang="en-US" sz="1200"/>
              <a:t>http://www.bloodbankofalaska.org/about_blood/index.html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2"/>
          <a:srcRect/>
          <a:stretch>
            <a:fillRect/>
          </a:stretch>
        </p:blipFill>
        <p:spPr bwMode="auto">
          <a:xfrm>
            <a:off x="7391400" y="4800600"/>
            <a:ext cx="1050925" cy="1503363"/>
          </a:xfrm>
          <a:prstGeom prst="rect">
            <a:avLst/>
          </a:prstGeom>
          <a:noFill/>
          <a:ln w="9525">
            <a:noFill/>
            <a:miter lim="800000"/>
            <a:headEnd/>
            <a:tailEnd/>
          </a:ln>
        </p:spPr>
      </p:pic>
      <p:sp>
        <p:nvSpPr>
          <p:cNvPr id="5123" name="Rectangle 2"/>
          <p:cNvSpPr>
            <a:spLocks noGrp="1" noChangeArrowheads="1"/>
          </p:cNvSpPr>
          <p:nvPr>
            <p:ph type="title"/>
          </p:nvPr>
        </p:nvSpPr>
        <p:spPr>
          <a:xfrm>
            <a:off x="0" y="0"/>
            <a:ext cx="9144000" cy="792163"/>
          </a:xfrm>
          <a:solidFill>
            <a:srgbClr val="A50021"/>
          </a:solidFill>
        </p:spPr>
        <p:txBody>
          <a:bodyPr/>
          <a:lstStyle/>
          <a:p>
            <a:pPr eaLnBrk="1" hangingPunct="1"/>
            <a:r>
              <a:rPr lang="en-US" sz="3600" b="1" dirty="0">
                <a:solidFill>
                  <a:schemeClr val="tx1"/>
                </a:solidFill>
                <a:latin typeface="Times New Roman" charset="0"/>
              </a:rPr>
              <a:t>Genetics of Blood Types</a:t>
            </a:r>
          </a:p>
        </p:txBody>
      </p:sp>
      <p:sp>
        <p:nvSpPr>
          <p:cNvPr id="6147" name="Rectangle 3"/>
          <p:cNvSpPr>
            <a:spLocks noGrp="1" noChangeArrowheads="1"/>
          </p:cNvSpPr>
          <p:nvPr>
            <p:ph type="body" idx="1"/>
          </p:nvPr>
        </p:nvSpPr>
        <p:spPr>
          <a:xfrm>
            <a:off x="457200" y="1066800"/>
            <a:ext cx="8229600" cy="3886200"/>
          </a:xfrm>
        </p:spPr>
        <p:txBody>
          <a:bodyPr/>
          <a:lstStyle/>
          <a:p>
            <a:pPr algn="just" eaLnBrk="1" hangingPunct="1">
              <a:lnSpc>
                <a:spcPct val="90000"/>
              </a:lnSpc>
            </a:pPr>
            <a:r>
              <a:rPr lang="en-US" sz="2800">
                <a:latin typeface="Times New Roman" charset="0"/>
              </a:rPr>
              <a:t>Your blood type is established before you are </a:t>
            </a:r>
            <a:r>
              <a:rPr lang="en-US" sz="2800" b="1">
                <a:latin typeface="Times New Roman" charset="0"/>
              </a:rPr>
              <a:t>BORN</a:t>
            </a:r>
            <a:r>
              <a:rPr lang="en-US" sz="2800">
                <a:latin typeface="Times New Roman" charset="0"/>
              </a:rPr>
              <a:t>, by specific </a:t>
            </a:r>
            <a:r>
              <a:rPr lang="en-US" sz="2800" b="1">
                <a:latin typeface="Times New Roman" charset="0"/>
              </a:rPr>
              <a:t>GENES</a:t>
            </a:r>
            <a:r>
              <a:rPr lang="en-US" sz="2800">
                <a:latin typeface="Times New Roman" charset="0"/>
              </a:rPr>
              <a:t> inherited from your parents. </a:t>
            </a:r>
          </a:p>
          <a:p>
            <a:pPr algn="just" eaLnBrk="1" hangingPunct="1">
              <a:lnSpc>
                <a:spcPct val="90000"/>
              </a:lnSpc>
            </a:pPr>
            <a:endParaRPr lang="en-US" sz="2800">
              <a:latin typeface="Times New Roman" charset="0"/>
            </a:endParaRPr>
          </a:p>
          <a:p>
            <a:pPr algn="just" eaLnBrk="1" hangingPunct="1">
              <a:lnSpc>
                <a:spcPct val="90000"/>
              </a:lnSpc>
            </a:pPr>
            <a:r>
              <a:rPr lang="en-US" sz="2800">
                <a:latin typeface="Times New Roman" charset="0"/>
              </a:rPr>
              <a:t>You inherit one gene from your </a:t>
            </a:r>
            <a:r>
              <a:rPr lang="en-US" sz="2800" b="1">
                <a:latin typeface="Times New Roman" charset="0"/>
              </a:rPr>
              <a:t>MOTHER</a:t>
            </a:r>
            <a:r>
              <a:rPr lang="en-US" sz="2800">
                <a:latin typeface="Times New Roman" charset="0"/>
              </a:rPr>
              <a:t> and one from your </a:t>
            </a:r>
            <a:r>
              <a:rPr lang="en-US" sz="2800" b="1">
                <a:latin typeface="Times New Roman" charset="0"/>
              </a:rPr>
              <a:t>FATHER.</a:t>
            </a:r>
          </a:p>
          <a:p>
            <a:pPr algn="just" eaLnBrk="1" hangingPunct="1">
              <a:lnSpc>
                <a:spcPct val="90000"/>
              </a:lnSpc>
            </a:pPr>
            <a:endParaRPr lang="en-US" sz="2800" b="1">
              <a:latin typeface="Times New Roman" charset="0"/>
            </a:endParaRPr>
          </a:p>
          <a:p>
            <a:pPr algn="just" eaLnBrk="1" hangingPunct="1">
              <a:lnSpc>
                <a:spcPct val="90000"/>
              </a:lnSpc>
            </a:pPr>
            <a:r>
              <a:rPr lang="en-US" sz="2800">
                <a:latin typeface="Times New Roman" charset="0"/>
              </a:rPr>
              <a:t>These genes determine your blood type by causing proteins called </a:t>
            </a:r>
            <a:r>
              <a:rPr lang="en-US" sz="2800" b="1">
                <a:latin typeface="Times New Roman" charset="0"/>
              </a:rPr>
              <a:t>AGGLUTINOGENS</a:t>
            </a:r>
            <a:r>
              <a:rPr lang="en-US" sz="2800">
                <a:latin typeface="Times New Roman" charset="0"/>
              </a:rPr>
              <a:t> to exist on the surface of all of your red blood cells.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dirty="0">
                <a:solidFill>
                  <a:srgbClr val="FFFFFF"/>
                </a:solidFill>
                <a:latin typeface="Times New Roman" charset="0"/>
              </a:rPr>
              <a:t>What are blood types?</a:t>
            </a:r>
          </a:p>
        </p:txBody>
      </p:sp>
      <p:grpSp>
        <p:nvGrpSpPr>
          <p:cNvPr id="2" name="Group 6"/>
          <p:cNvGrpSpPr>
            <a:grpSpLocks/>
          </p:cNvGrpSpPr>
          <p:nvPr/>
        </p:nvGrpSpPr>
        <p:grpSpPr bwMode="auto">
          <a:xfrm>
            <a:off x="688646" y="2841624"/>
            <a:ext cx="8145889" cy="3955056"/>
            <a:chOff x="720" y="1152"/>
            <a:chExt cx="4203" cy="2580"/>
          </a:xfrm>
        </p:grpSpPr>
        <p:pic>
          <p:nvPicPr>
            <p:cNvPr id="6152" name="Picture 4"/>
            <p:cNvPicPr>
              <a:picLocks noChangeAspect="1" noChangeArrowheads="1"/>
            </p:cNvPicPr>
            <p:nvPr/>
          </p:nvPicPr>
          <p:blipFill>
            <a:blip r:embed="rId2"/>
            <a:srcRect/>
            <a:stretch>
              <a:fillRect/>
            </a:stretch>
          </p:blipFill>
          <p:spPr bwMode="auto">
            <a:xfrm>
              <a:off x="720" y="1152"/>
              <a:ext cx="4203" cy="2450"/>
            </a:xfrm>
            <a:prstGeom prst="rect">
              <a:avLst/>
            </a:prstGeom>
            <a:noFill/>
            <a:ln w="9525">
              <a:noFill/>
              <a:miter lim="800000"/>
              <a:headEnd/>
              <a:tailEnd/>
            </a:ln>
          </p:spPr>
        </p:pic>
        <p:sp>
          <p:nvSpPr>
            <p:cNvPr id="6153" name="Text Box 5"/>
            <p:cNvSpPr txBox="1">
              <a:spLocks noChangeArrowheads="1"/>
            </p:cNvSpPr>
            <p:nvPr/>
          </p:nvSpPr>
          <p:spPr bwMode="auto">
            <a:xfrm>
              <a:off x="1334" y="3551"/>
              <a:ext cx="2976" cy="181"/>
            </a:xfrm>
            <a:prstGeom prst="rect">
              <a:avLst/>
            </a:prstGeom>
            <a:noFill/>
            <a:ln w="9525">
              <a:noFill/>
              <a:miter lim="800000"/>
              <a:headEnd/>
              <a:tailEnd/>
            </a:ln>
          </p:spPr>
          <p:txBody>
            <a:bodyPr wrap="square" lIns="91428" tIns="45715" rIns="91428" bIns="45715">
              <a:prstTxWarp prst="textNoShape">
                <a:avLst/>
              </a:prstTxWarp>
              <a:spAutoFit/>
            </a:bodyPr>
            <a:lstStyle/>
            <a:p>
              <a:pPr algn="ctr">
                <a:spcBef>
                  <a:spcPct val="50000"/>
                </a:spcBef>
              </a:pPr>
              <a:r>
                <a:rPr lang="en-US" sz="1200">
                  <a:latin typeface="Times New Roman" charset="0"/>
                </a:rPr>
                <a:t>http://learn.genetics.utah.edu/units/basics/blood/types.cfm</a:t>
              </a:r>
            </a:p>
          </p:txBody>
        </p:sp>
      </p:grpSp>
      <p:grpSp>
        <p:nvGrpSpPr>
          <p:cNvPr id="3" name="Group 20"/>
          <p:cNvGrpSpPr>
            <a:grpSpLocks/>
          </p:cNvGrpSpPr>
          <p:nvPr/>
        </p:nvGrpSpPr>
        <p:grpSpPr bwMode="auto">
          <a:xfrm>
            <a:off x="457200" y="1219200"/>
            <a:ext cx="8001000" cy="1622425"/>
            <a:chOff x="240" y="912"/>
            <a:chExt cx="5040" cy="1022"/>
          </a:xfrm>
        </p:grpSpPr>
        <p:sp>
          <p:nvSpPr>
            <p:cNvPr id="6150" name="Text Box 7"/>
            <p:cNvSpPr txBox="1">
              <a:spLocks noChangeArrowheads="1"/>
            </p:cNvSpPr>
            <p:nvPr/>
          </p:nvSpPr>
          <p:spPr bwMode="auto">
            <a:xfrm>
              <a:off x="240" y="1056"/>
              <a:ext cx="3312" cy="748"/>
            </a:xfrm>
            <a:prstGeom prst="rect">
              <a:avLst/>
            </a:prstGeom>
            <a:solidFill>
              <a:schemeClr val="bg1"/>
            </a:solidFill>
            <a:ln w="9525">
              <a:solidFill>
                <a:schemeClr val="bg1"/>
              </a:solidFill>
              <a:miter lim="800000"/>
              <a:headEnd/>
              <a:tailEnd/>
            </a:ln>
          </p:spPr>
          <p:txBody>
            <a:bodyPr lIns="91428" tIns="45715" rIns="91428" bIns="45715">
              <a:prstTxWarp prst="textNoShape">
                <a:avLst/>
              </a:prstTxWarp>
              <a:spAutoFit/>
            </a:bodyPr>
            <a:lstStyle/>
            <a:p>
              <a:pPr algn="just">
                <a:spcBef>
                  <a:spcPct val="50000"/>
                </a:spcBef>
              </a:pPr>
              <a:r>
                <a:rPr lang="en-US" sz="2400" dirty="0">
                  <a:latin typeface="Times New Roman" charset="0"/>
                </a:rPr>
                <a:t>There are 3 alleles or genes for blood type:  A, B, &amp; O. Since we have 2 genes, there are 6 possible combinations.</a:t>
              </a:r>
            </a:p>
          </p:txBody>
        </p:sp>
        <p:sp>
          <p:nvSpPr>
            <p:cNvPr id="6151" name="Text Box 8"/>
            <p:cNvSpPr txBox="1">
              <a:spLocks noChangeArrowheads="1"/>
            </p:cNvSpPr>
            <p:nvPr/>
          </p:nvSpPr>
          <p:spPr bwMode="auto">
            <a:xfrm>
              <a:off x="3744" y="912"/>
              <a:ext cx="1536" cy="1022"/>
            </a:xfrm>
            <a:prstGeom prst="rect">
              <a:avLst/>
            </a:prstGeom>
            <a:solidFill>
              <a:schemeClr val="bg1"/>
            </a:solidFill>
            <a:ln w="19050">
              <a:solidFill>
                <a:schemeClr val="tx1"/>
              </a:solidFill>
              <a:miter lim="800000"/>
              <a:headEnd/>
              <a:tailEnd/>
            </a:ln>
          </p:spPr>
          <p:txBody>
            <a:bodyPr lIns="91428" tIns="45715" rIns="91428" bIns="45715">
              <a:prstTxWarp prst="textNoShape">
                <a:avLst/>
              </a:prstTxWarp>
              <a:spAutoFit/>
            </a:bodyPr>
            <a:lstStyle/>
            <a:p>
              <a:pPr algn="ctr">
                <a:spcBef>
                  <a:spcPct val="50000"/>
                </a:spcBef>
              </a:pPr>
              <a:r>
                <a:rPr lang="en-US" b="1" dirty="0">
                  <a:latin typeface="Times New Roman" charset="0"/>
                </a:rPr>
                <a:t>Blood Types</a:t>
              </a:r>
            </a:p>
            <a:p>
              <a:pPr algn="ctr">
                <a:spcBef>
                  <a:spcPct val="50000"/>
                </a:spcBef>
              </a:pPr>
              <a:r>
                <a:rPr lang="en-US" b="1" dirty="0">
                  <a:latin typeface="Times New Roman" charset="0"/>
                </a:rPr>
                <a:t>AA or AO = Type A</a:t>
              </a:r>
              <a:br>
                <a:rPr lang="en-US" b="1" dirty="0">
                  <a:latin typeface="Times New Roman" charset="0"/>
                </a:rPr>
              </a:br>
              <a:r>
                <a:rPr lang="en-US" b="1" dirty="0">
                  <a:latin typeface="Times New Roman" charset="0"/>
                </a:rPr>
                <a:t>BB or BO = Type B</a:t>
              </a:r>
              <a:br>
                <a:rPr lang="en-US" b="1" dirty="0">
                  <a:latin typeface="Times New Roman" charset="0"/>
                </a:rPr>
              </a:br>
              <a:r>
                <a:rPr lang="en-US" b="1" dirty="0">
                  <a:latin typeface="Times New Roman" charset="0"/>
                </a:rPr>
                <a:t>OO = Type O</a:t>
              </a:r>
              <a:br>
                <a:rPr lang="en-US" b="1" dirty="0">
                  <a:latin typeface="Times New Roman" charset="0"/>
                </a:rPr>
              </a:br>
              <a:r>
                <a:rPr lang="en-US" b="1" dirty="0">
                  <a:latin typeface="Times New Roman" charset="0"/>
                </a:rPr>
                <a:t>AB = Type AB</a:t>
              </a:r>
            </a:p>
          </p:txBody>
        </p:sp>
      </p:grpSp>
      <p:sp>
        <p:nvSpPr>
          <p:cNvPr id="9" name="AutoShape 29"/>
          <p:cNvSpPr>
            <a:spLocks noChangeArrowheads="1"/>
          </p:cNvSpPr>
          <p:nvPr/>
        </p:nvSpPr>
        <p:spPr bwMode="auto">
          <a:xfrm>
            <a:off x="8229600" y="990600"/>
            <a:ext cx="457200" cy="457200"/>
          </a:xfrm>
          <a:prstGeom prst="star5">
            <a:avLst/>
          </a:prstGeom>
          <a:solidFill>
            <a:srgbClr val="FF0000"/>
          </a:solidFill>
          <a:ln w="9525">
            <a:solidFill>
              <a:srgbClr val="000000"/>
            </a:solidFill>
            <a:miter lim="800000"/>
            <a:headEnd/>
            <a:tailEnd/>
          </a:ln>
        </p:spPr>
        <p:txBody>
          <a:bodyPr/>
          <a:lstStyle/>
          <a:p>
            <a:pP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st Tub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Test Tubes.thmx</Template>
  <TotalTime>525</TotalTime>
  <Words>905</Words>
  <Application>Microsoft Macintosh PowerPoint</Application>
  <PresentationFormat>On-screen Show (4:3)</PresentationFormat>
  <Paragraphs>83</Paragraphs>
  <Slides>15</Slides>
  <Notes>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Test Tubes</vt:lpstr>
      <vt:lpstr>Intro to Blood &amp; Forensic Serology</vt:lpstr>
      <vt:lpstr>Drill</vt:lpstr>
      <vt:lpstr>Objectives</vt:lpstr>
      <vt:lpstr>Agenda</vt:lpstr>
      <vt:lpstr>A song about blood</vt:lpstr>
      <vt:lpstr>What makes up our blood?</vt:lpstr>
      <vt:lpstr>Blood Facts</vt:lpstr>
      <vt:lpstr>Genetics of Blood Types</vt:lpstr>
      <vt:lpstr>What are blood types?</vt:lpstr>
      <vt:lpstr>Slide 10</vt:lpstr>
      <vt:lpstr>Slide 11</vt:lpstr>
      <vt:lpstr>Rh Factors</vt:lpstr>
      <vt:lpstr>Blood Evidence</vt:lpstr>
      <vt:lpstr>Blood Typing Game</vt:lpstr>
      <vt:lpstr>Closure</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Blood &amp; Forensic Serology</dc:title>
  <dc:creator>Howard County Administrator</dc:creator>
  <cp:lastModifiedBy>Howard County Administrator</cp:lastModifiedBy>
  <cp:revision>4</cp:revision>
  <dcterms:created xsi:type="dcterms:W3CDTF">2014-12-16T12:02:15Z</dcterms:created>
  <dcterms:modified xsi:type="dcterms:W3CDTF">2014-12-16T20:36:00Z</dcterms:modified>
</cp:coreProperties>
</file>