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7"/>
  </p:notesMasterIdLst>
  <p:sldIdLst>
    <p:sldId id="256" r:id="rId2"/>
    <p:sldId id="257" r:id="rId3"/>
    <p:sldId id="259" r:id="rId4"/>
    <p:sldId id="260" r:id="rId5"/>
    <p:sldId id="271" r:id="rId6"/>
    <p:sldId id="263" r:id="rId7"/>
    <p:sldId id="264" r:id="rId8"/>
    <p:sldId id="265" r:id="rId9"/>
    <p:sldId id="266" r:id="rId10"/>
    <p:sldId id="267" r:id="rId11"/>
    <p:sldId id="268" r:id="rId12"/>
    <p:sldId id="269" r:id="rId13"/>
    <p:sldId id="270" r:id="rId14"/>
    <p:sldId id="273"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AF7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6" d="100"/>
          <a:sy n="96" d="100"/>
        </p:scale>
        <p:origin x="-70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204DE-1ED3-234C-BD48-1A9BEB839DEE}" type="datetimeFigureOut">
              <a:rPr lang="en-US" smtClean="0"/>
              <a:pPr/>
              <a:t>11/17/14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6D608F-2211-EB41-A997-C5B7CD5646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Discuss what they notice here!</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9DBD46-3725-CC4A-8EF7-97E32154E354}" type="slidenum">
              <a:rPr lang="en-US"/>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4800"/>
            <a:ext cx="7772400" cy="1143000"/>
          </a:xfrm>
        </p:spPr>
        <p:txBody>
          <a:bodyPr/>
          <a:lstStyle>
            <a:lvl1pP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85800" y="1600200"/>
            <a:ext cx="6400800" cy="762000"/>
          </a:xfrm>
          <a:noFill/>
        </p:spPr>
        <p:txBody>
          <a:bodyPr/>
          <a:lstStyle>
            <a:lvl1pPr marL="0" indent="0">
              <a:buFontTx/>
              <a:buNone/>
              <a:defRPr>
                <a:solidFill>
                  <a:schemeClr val="tx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fld id="{FF80BCC8-75E6-6440-B59D-07C159F49573}" type="datetimeFigureOut">
              <a:rPr lang="en-US" smtClean="0"/>
              <a:pPr/>
              <a:t>11/17/14</a:t>
            </a:fld>
            <a:endParaRPr lang="en-US"/>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CED80C4C-AFAA-7A4C-AA34-2714CCE5B1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F80BCC8-75E6-6440-B59D-07C159F49573}" type="datetimeFigureOut">
              <a:rPr lang="en-US" smtClean="0"/>
              <a:pPr/>
              <a:t>11/17/14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ED80C4C-AFAA-7A4C-AA34-2714CCE5B1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7907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457200"/>
            <a:ext cx="5219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F80BCC8-75E6-6440-B59D-07C159F49573}" type="datetimeFigureOut">
              <a:rPr lang="en-US" smtClean="0"/>
              <a:pPr/>
              <a:t>11/17/14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ED80C4C-AFAA-7A4C-AA34-2714CCE5B19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2954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257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fld id="{FF80BCC8-75E6-6440-B59D-07C159F49573}" type="datetimeFigureOut">
              <a:rPr lang="en-US" smtClean="0"/>
              <a:pPr/>
              <a:t>11/17/14</a:t>
            </a:fld>
            <a:endParaRPr lang="en-US"/>
          </a:p>
        </p:txBody>
      </p:sp>
      <p:sp>
        <p:nvSpPr>
          <p:cNvPr id="6" name="Rectangle 15"/>
          <p:cNvSpPr>
            <a:spLocks noGrp="1" noChangeArrowheads="1"/>
          </p:cNvSpPr>
          <p:nvPr>
            <p:ph type="ftr" sz="quarter" idx="11"/>
          </p:nvPr>
        </p:nvSpPr>
        <p:spPr>
          <a:ln/>
        </p:spPr>
        <p:txBody>
          <a:bodyPr/>
          <a:lstStyle>
            <a:lvl1pPr>
              <a:defRPr/>
            </a:lvl1pPr>
          </a:lstStyle>
          <a:p>
            <a:endParaRPr lang="en-US"/>
          </a:p>
        </p:txBody>
      </p:sp>
      <p:sp>
        <p:nvSpPr>
          <p:cNvPr id="7" name="Rectangle 16"/>
          <p:cNvSpPr>
            <a:spLocks noGrp="1" noChangeArrowheads="1"/>
          </p:cNvSpPr>
          <p:nvPr>
            <p:ph type="sldNum" sz="quarter" idx="12"/>
          </p:nvPr>
        </p:nvSpPr>
        <p:spPr>
          <a:ln/>
        </p:spPr>
        <p:txBody>
          <a:bodyPr/>
          <a:lstStyle>
            <a:lvl1pPr>
              <a:defRPr/>
            </a:lvl1pPr>
          </a:lstStyle>
          <a:p>
            <a:fld id="{CED80C4C-AFAA-7A4C-AA34-2714CCE5B19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95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57800" y="1981200"/>
            <a:ext cx="3810000" cy="4114800"/>
          </a:xfrm>
        </p:spPr>
        <p:txBody>
          <a:bodyPr/>
          <a:lstStyle/>
          <a:p>
            <a:pPr lvl="0"/>
            <a:r>
              <a:rPr lang="en-US" noProof="0" smtClean="0"/>
              <a:t>Click icon to add clip art</a:t>
            </a:r>
          </a:p>
        </p:txBody>
      </p:sp>
      <p:sp>
        <p:nvSpPr>
          <p:cNvPr id="5" name="Rectangle 14"/>
          <p:cNvSpPr>
            <a:spLocks noGrp="1" noChangeArrowheads="1"/>
          </p:cNvSpPr>
          <p:nvPr>
            <p:ph type="dt" sz="half" idx="10"/>
          </p:nvPr>
        </p:nvSpPr>
        <p:spPr>
          <a:ln/>
        </p:spPr>
        <p:txBody>
          <a:bodyPr/>
          <a:lstStyle>
            <a:lvl1pPr>
              <a:defRPr/>
            </a:lvl1pPr>
          </a:lstStyle>
          <a:p>
            <a:fld id="{FF80BCC8-75E6-6440-B59D-07C159F49573}" type="datetimeFigureOut">
              <a:rPr lang="en-US" smtClean="0"/>
              <a:pPr/>
              <a:t>11/17/14</a:t>
            </a:fld>
            <a:endParaRPr lang="en-US"/>
          </a:p>
        </p:txBody>
      </p:sp>
      <p:sp>
        <p:nvSpPr>
          <p:cNvPr id="6" name="Rectangle 15"/>
          <p:cNvSpPr>
            <a:spLocks noGrp="1" noChangeArrowheads="1"/>
          </p:cNvSpPr>
          <p:nvPr>
            <p:ph type="ftr" sz="quarter" idx="11"/>
          </p:nvPr>
        </p:nvSpPr>
        <p:spPr>
          <a:ln/>
        </p:spPr>
        <p:txBody>
          <a:bodyPr/>
          <a:lstStyle>
            <a:lvl1pPr>
              <a:defRPr/>
            </a:lvl1pPr>
          </a:lstStyle>
          <a:p>
            <a:endParaRPr lang="en-US"/>
          </a:p>
        </p:txBody>
      </p:sp>
      <p:sp>
        <p:nvSpPr>
          <p:cNvPr id="7" name="Rectangle 16"/>
          <p:cNvSpPr>
            <a:spLocks noGrp="1" noChangeArrowheads="1"/>
          </p:cNvSpPr>
          <p:nvPr>
            <p:ph type="sldNum" sz="quarter" idx="12"/>
          </p:nvPr>
        </p:nvSpPr>
        <p:spPr>
          <a:ln/>
        </p:spPr>
        <p:txBody>
          <a:bodyPr/>
          <a:lstStyle>
            <a:lvl1pPr>
              <a:defRPr/>
            </a:lvl1pPr>
          </a:lstStyle>
          <a:p>
            <a:fld id="{CED80C4C-AFAA-7A4C-AA34-2714CCE5B19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95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fld id="{FF80BCC8-75E6-6440-B59D-07C159F49573}" type="datetimeFigureOut">
              <a:rPr lang="en-US" smtClean="0"/>
              <a:pPr/>
              <a:t>11/17/14</a:t>
            </a:fld>
            <a:endParaRPr lang="en-US"/>
          </a:p>
        </p:txBody>
      </p:sp>
      <p:sp>
        <p:nvSpPr>
          <p:cNvPr id="6" name="Rectangle 15"/>
          <p:cNvSpPr>
            <a:spLocks noGrp="1" noChangeArrowheads="1"/>
          </p:cNvSpPr>
          <p:nvPr>
            <p:ph type="ftr" sz="quarter" idx="11"/>
          </p:nvPr>
        </p:nvSpPr>
        <p:spPr>
          <a:ln/>
        </p:spPr>
        <p:txBody>
          <a:bodyPr/>
          <a:lstStyle>
            <a:lvl1pPr>
              <a:defRPr/>
            </a:lvl1pPr>
          </a:lstStyle>
          <a:p>
            <a:endParaRPr lang="en-US"/>
          </a:p>
        </p:txBody>
      </p:sp>
      <p:sp>
        <p:nvSpPr>
          <p:cNvPr id="7" name="Rectangle 16"/>
          <p:cNvSpPr>
            <a:spLocks noGrp="1" noChangeArrowheads="1"/>
          </p:cNvSpPr>
          <p:nvPr>
            <p:ph type="sldNum" sz="quarter" idx="12"/>
          </p:nvPr>
        </p:nvSpPr>
        <p:spPr>
          <a:ln/>
        </p:spPr>
        <p:txBody>
          <a:bodyPr/>
          <a:lstStyle>
            <a:lvl1pPr>
              <a:defRPr/>
            </a:lvl1pPr>
          </a:lstStyle>
          <a:p>
            <a:fld id="{CED80C4C-AFAA-7A4C-AA34-2714CCE5B1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F80BCC8-75E6-6440-B59D-07C159F49573}" type="datetimeFigureOut">
              <a:rPr lang="en-US" smtClean="0"/>
              <a:pPr/>
              <a:t>11/17/14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ED80C4C-AFAA-7A4C-AA34-2714CCE5B1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noFill/>
        </p:spPr>
        <p:txBody>
          <a:bodyPr anchor="b"/>
          <a:lstStyle>
            <a:lvl1pPr marL="0" indent="0">
              <a:buNone/>
              <a:defRPr sz="2000">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F80BCC8-75E6-6440-B59D-07C159F49573}" type="datetimeFigureOut">
              <a:rPr lang="en-US" smtClean="0"/>
              <a:pPr/>
              <a:t>11/17/14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ED80C4C-AFAA-7A4C-AA34-2714CCE5B1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F80BCC8-75E6-6440-B59D-07C159F49573}" type="datetimeFigureOut">
              <a:rPr lang="en-US" smtClean="0"/>
              <a:pPr/>
              <a:t>11/17/14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ED80C4C-AFAA-7A4C-AA34-2714CCE5B1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F80BCC8-75E6-6440-B59D-07C159F49573}" type="datetimeFigureOut">
              <a:rPr lang="en-US" smtClean="0"/>
              <a:pPr/>
              <a:t>11/17/14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CED80C4C-AFAA-7A4C-AA34-2714CCE5B1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F80BCC8-75E6-6440-B59D-07C159F49573}" type="datetimeFigureOut">
              <a:rPr lang="en-US" smtClean="0"/>
              <a:pPr/>
              <a:t>11/17/14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CED80C4C-AFAA-7A4C-AA34-2714CCE5B1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F80BCC8-75E6-6440-B59D-07C159F49573}" type="datetimeFigureOut">
              <a:rPr lang="en-US" smtClean="0"/>
              <a:pPr/>
              <a:t>11/17/14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CED80C4C-AFAA-7A4C-AA34-2714CCE5B1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F80BCC8-75E6-6440-B59D-07C159F49573}" type="datetimeFigureOut">
              <a:rPr lang="en-US" smtClean="0"/>
              <a:pPr/>
              <a:t>11/17/14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ED80C4C-AFAA-7A4C-AA34-2714CCE5B1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F80BCC8-75E6-6440-B59D-07C159F49573}" type="datetimeFigureOut">
              <a:rPr lang="en-US" smtClean="0"/>
              <a:pPr/>
              <a:t>11/17/14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ED80C4C-AFAA-7A4C-AA34-2714CCE5B1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457200"/>
            <a:ext cx="71628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1295400" y="1676400"/>
            <a:ext cx="7162800" cy="4419600"/>
          </a:xfrm>
          <a:prstGeom prst="rect">
            <a:avLst/>
          </a:prstGeom>
          <a:solidFill>
            <a:srgbClr val="FCF298"/>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8" name="Rectangle 4"/>
          <p:cNvSpPr>
            <a:spLocks noGrp="1" noChangeArrowheads="1"/>
          </p:cNvSpPr>
          <p:nvPr>
            <p:ph type="dt" sz="half" idx="2"/>
          </p:nvPr>
        </p:nvSpPr>
        <p:spPr bwMode="auto">
          <a:xfrm>
            <a:off x="1295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FF80BCC8-75E6-6440-B59D-07C159F49573}" type="datetimeFigureOut">
              <a:rPr lang="en-US" smtClean="0"/>
              <a:pPr/>
              <a:t>11/17/14</a:t>
            </a:fld>
            <a:endParaRPr lang="en-US"/>
          </a:p>
        </p:txBody>
      </p:sp>
      <p:sp>
        <p:nvSpPr>
          <p:cNvPr id="1029" name="Rectangle 5"/>
          <p:cNvSpPr>
            <a:spLocks noGrp="1" noChangeArrowheads="1"/>
          </p:cNvSpPr>
          <p:nvPr>
            <p:ph type="ftr" sz="quarter" idx="3"/>
          </p:nvPr>
        </p:nvSpPr>
        <p:spPr bwMode="auto">
          <a:xfrm>
            <a:off x="3276600" y="6248400"/>
            <a:ext cx="31353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CED80C4C-AFAA-7A4C-AA34-2714CCE5B19D}"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charset="0"/>
        </a:defRPr>
      </a:lvl2pPr>
      <a:lvl3pPr algn="l" rtl="0" eaLnBrk="1" fontAlgn="base" hangingPunct="1">
        <a:spcBef>
          <a:spcPct val="0"/>
        </a:spcBef>
        <a:spcAft>
          <a:spcPct val="0"/>
        </a:spcAft>
        <a:defRPr sz="4000">
          <a:solidFill>
            <a:schemeClr val="tx2"/>
          </a:solidFill>
          <a:latin typeface="Arial Black" charset="0"/>
        </a:defRPr>
      </a:lvl3pPr>
      <a:lvl4pPr algn="l" rtl="0" eaLnBrk="1" fontAlgn="base" hangingPunct="1">
        <a:spcBef>
          <a:spcPct val="0"/>
        </a:spcBef>
        <a:spcAft>
          <a:spcPct val="0"/>
        </a:spcAft>
        <a:defRPr sz="4000">
          <a:solidFill>
            <a:schemeClr val="tx2"/>
          </a:solidFill>
          <a:latin typeface="Arial Black" charset="0"/>
        </a:defRPr>
      </a:lvl4pPr>
      <a:lvl5pPr algn="l" rtl="0" eaLnBrk="1" fontAlgn="base" hangingPunct="1">
        <a:spcBef>
          <a:spcPct val="0"/>
        </a:spcBef>
        <a:spcAft>
          <a:spcPct val="0"/>
        </a:spcAft>
        <a:defRPr sz="4000">
          <a:solidFill>
            <a:schemeClr val="tx2"/>
          </a:solidFill>
          <a:latin typeface="Arial Black" charset="0"/>
        </a:defRPr>
      </a:lvl5pPr>
      <a:lvl6pPr marL="457200" algn="l" rtl="0" eaLnBrk="1" fontAlgn="base" hangingPunct="1">
        <a:spcBef>
          <a:spcPct val="0"/>
        </a:spcBef>
        <a:spcAft>
          <a:spcPct val="0"/>
        </a:spcAft>
        <a:defRPr sz="4000">
          <a:solidFill>
            <a:schemeClr val="tx2"/>
          </a:solidFill>
          <a:latin typeface="Arial Black" charset="0"/>
        </a:defRPr>
      </a:lvl6pPr>
      <a:lvl7pPr marL="914400" algn="l" rtl="0" eaLnBrk="1" fontAlgn="base" hangingPunct="1">
        <a:spcBef>
          <a:spcPct val="0"/>
        </a:spcBef>
        <a:spcAft>
          <a:spcPct val="0"/>
        </a:spcAft>
        <a:defRPr sz="4000">
          <a:solidFill>
            <a:schemeClr val="tx2"/>
          </a:solidFill>
          <a:latin typeface="Arial Black" charset="0"/>
        </a:defRPr>
      </a:lvl7pPr>
      <a:lvl8pPr marL="1371600" algn="l" rtl="0" eaLnBrk="1" fontAlgn="base" hangingPunct="1">
        <a:spcBef>
          <a:spcPct val="0"/>
        </a:spcBef>
        <a:spcAft>
          <a:spcPct val="0"/>
        </a:spcAft>
        <a:defRPr sz="4000">
          <a:solidFill>
            <a:schemeClr val="tx2"/>
          </a:solidFill>
          <a:latin typeface="Arial Black" charset="0"/>
        </a:defRPr>
      </a:lvl8pPr>
      <a:lvl9pPr marL="1828800" algn="l" rtl="0" eaLnBrk="1" fontAlgn="base" hangingPunct="1">
        <a:spcBef>
          <a:spcPct val="0"/>
        </a:spcBef>
        <a:spcAft>
          <a:spcPct val="0"/>
        </a:spcAft>
        <a:defRPr sz="4000">
          <a:solidFill>
            <a:schemeClr val="tx2"/>
          </a:solidFill>
          <a:latin typeface="Arial Black" charset="0"/>
        </a:defRPr>
      </a:lvl9pPr>
    </p:titleStyle>
    <p:bodyStyle>
      <a:lvl1pPr marL="342900" indent="-342900" algn="l" rtl="0" eaLnBrk="1" fontAlgn="base" hangingPunct="1">
        <a:spcBef>
          <a:spcPct val="20000"/>
        </a:spcBef>
        <a:spcAft>
          <a:spcPct val="0"/>
        </a:spcAft>
        <a:buChar char="•"/>
        <a:defRPr sz="3200">
          <a:solidFill>
            <a:srgbClr val="542120"/>
          </a:solidFill>
          <a:latin typeface="+mn-lt"/>
          <a:ea typeface="+mn-ea"/>
          <a:cs typeface="+mn-cs"/>
        </a:defRPr>
      </a:lvl1pPr>
      <a:lvl2pPr marL="742950" indent="-285750" algn="l" rtl="0" eaLnBrk="1" fontAlgn="base" hangingPunct="1">
        <a:spcBef>
          <a:spcPct val="20000"/>
        </a:spcBef>
        <a:spcAft>
          <a:spcPct val="0"/>
        </a:spcAft>
        <a:buChar char="–"/>
        <a:defRPr sz="2800">
          <a:solidFill>
            <a:srgbClr val="542120"/>
          </a:solidFill>
          <a:latin typeface="+mn-lt"/>
          <a:ea typeface="ＭＳ Ｐゴシック" charset="-128"/>
        </a:defRPr>
      </a:lvl2pPr>
      <a:lvl3pPr marL="1143000" indent="-228600" algn="l" rtl="0" eaLnBrk="1" fontAlgn="base" hangingPunct="1">
        <a:spcBef>
          <a:spcPct val="20000"/>
        </a:spcBef>
        <a:spcAft>
          <a:spcPct val="0"/>
        </a:spcAft>
        <a:buChar char="•"/>
        <a:defRPr sz="2400">
          <a:solidFill>
            <a:srgbClr val="542120"/>
          </a:solidFill>
          <a:latin typeface="+mn-lt"/>
          <a:ea typeface="ＭＳ Ｐゴシック" charset="-128"/>
        </a:defRPr>
      </a:lvl3pPr>
      <a:lvl4pPr marL="1600200" indent="-228600" algn="l" rtl="0" eaLnBrk="1" fontAlgn="base" hangingPunct="1">
        <a:spcBef>
          <a:spcPct val="20000"/>
        </a:spcBef>
        <a:spcAft>
          <a:spcPct val="0"/>
        </a:spcAft>
        <a:buChar char="–"/>
        <a:defRPr sz="2000">
          <a:solidFill>
            <a:srgbClr val="542120"/>
          </a:solidFill>
          <a:latin typeface="+mn-lt"/>
          <a:ea typeface="ＭＳ Ｐゴシック" charset="-128"/>
        </a:defRPr>
      </a:lvl4pPr>
      <a:lvl5pPr marL="2057400" indent="-228600" algn="l" rtl="0" eaLnBrk="1" fontAlgn="base" hangingPunct="1">
        <a:spcBef>
          <a:spcPct val="20000"/>
        </a:spcBef>
        <a:spcAft>
          <a:spcPct val="0"/>
        </a:spcAft>
        <a:buChar char="»"/>
        <a:defRPr sz="2000">
          <a:solidFill>
            <a:srgbClr val="542120"/>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Advanced Periodic Trends</a:t>
            </a:r>
            <a:endParaRPr lang="en-US" dirty="0"/>
          </a:p>
        </p:txBody>
      </p:sp>
      <p:sp>
        <p:nvSpPr>
          <p:cNvPr id="3" name="Subtitle 2"/>
          <p:cNvSpPr>
            <a:spLocks noGrp="1"/>
          </p:cNvSpPr>
          <p:nvPr>
            <p:ph type="subTitle" idx="1"/>
          </p:nvPr>
        </p:nvSpPr>
        <p:spPr/>
        <p:txBody>
          <a:bodyPr/>
          <a:lstStyle/>
          <a:p>
            <a:r>
              <a:rPr lang="en-US" dirty="0" smtClean="0"/>
              <a:t>GT Chemistry 11/18/14</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Electron Affinity</a:t>
            </a:r>
            <a:endParaRPr lang="en-US" dirty="0">
              <a:ea typeface="+mj-ea"/>
              <a:cs typeface="+mj-cs"/>
            </a:endParaRPr>
          </a:p>
        </p:txBody>
      </p:sp>
      <p:sp>
        <p:nvSpPr>
          <p:cNvPr id="25603" name="Content Placeholder 2"/>
          <p:cNvSpPr>
            <a:spLocks noGrp="1"/>
          </p:cNvSpPr>
          <p:nvPr>
            <p:ph idx="1"/>
          </p:nvPr>
        </p:nvSpPr>
        <p:spPr>
          <a:xfrm>
            <a:off x="1295400" y="1676399"/>
            <a:ext cx="7162800" cy="4872353"/>
          </a:xfrm>
        </p:spPr>
        <p:txBody>
          <a:bodyPr/>
          <a:lstStyle/>
          <a:p>
            <a:pPr eaLnBrk="1" hangingPunct="1"/>
            <a:r>
              <a:rPr lang="en-US" dirty="0" smtClean="0"/>
              <a:t>Energy change that occurs when an an electron is removed from a negative ion</a:t>
            </a:r>
          </a:p>
          <a:p>
            <a:pPr eaLnBrk="1" hangingPunct="1"/>
            <a:r>
              <a:rPr lang="en-US" dirty="0" smtClean="0"/>
              <a:t>Across a period</a:t>
            </a:r>
          </a:p>
          <a:p>
            <a:pPr lvl="1" eaLnBrk="1" hangingPunct="1"/>
            <a:r>
              <a:rPr lang="en-US" dirty="0" smtClean="0"/>
              <a:t>Energy becomes larger (more energy is released)</a:t>
            </a:r>
          </a:p>
          <a:p>
            <a:pPr eaLnBrk="1" hangingPunct="1"/>
            <a:r>
              <a:rPr lang="en-US" dirty="0" smtClean="0"/>
              <a:t>Down a family</a:t>
            </a:r>
          </a:p>
          <a:p>
            <a:pPr lvl="1" eaLnBrk="1" hangingPunct="1"/>
            <a:r>
              <a:rPr lang="en-US" dirty="0" smtClean="0"/>
              <a:t>Energy becomes smaller down a family (less energy is released)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32290"/>
            <a:ext cx="7162800" cy="990600"/>
          </a:xfrm>
        </p:spPr>
        <p:txBody>
          <a:bodyPr/>
          <a:lstStyle/>
          <a:p>
            <a:pPr eaLnBrk="1" fontAlgn="auto" hangingPunct="1">
              <a:spcAft>
                <a:spcPts val="0"/>
              </a:spcAft>
              <a:defRPr/>
            </a:pPr>
            <a:r>
              <a:rPr lang="en-US" dirty="0" smtClean="0">
                <a:ea typeface="+mj-ea"/>
                <a:cs typeface="+mj-cs"/>
              </a:rPr>
              <a:t>Electron Affinity</a:t>
            </a:r>
            <a:endParaRPr lang="en-US" dirty="0">
              <a:ea typeface="+mj-ea"/>
              <a:cs typeface="+mj-cs"/>
            </a:endParaRPr>
          </a:p>
        </p:txBody>
      </p:sp>
      <p:pic>
        <p:nvPicPr>
          <p:cNvPr id="26627" name="Picture 3"/>
          <p:cNvPicPr>
            <a:picLocks noChangeAspect="1"/>
          </p:cNvPicPr>
          <p:nvPr/>
        </p:nvPicPr>
        <p:blipFill>
          <a:blip r:embed="rId2"/>
          <a:srcRect/>
          <a:stretch>
            <a:fillRect/>
          </a:stretch>
        </p:blipFill>
        <p:spPr bwMode="auto">
          <a:xfrm>
            <a:off x="852036" y="1057762"/>
            <a:ext cx="7203944" cy="5797873"/>
          </a:xfrm>
          <a:prstGeom prst="rect">
            <a:avLst/>
          </a:prstGeom>
          <a:solidFill>
            <a:srgbClr val="FAF7A4">
              <a:alpha val="73000"/>
            </a:srgbClr>
          </a:solid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Ionization Energy</a:t>
            </a:r>
            <a:endParaRPr lang="en-US" dirty="0"/>
          </a:p>
        </p:txBody>
      </p:sp>
      <p:sp>
        <p:nvSpPr>
          <p:cNvPr id="27651" name="Content Placeholder 2"/>
          <p:cNvSpPr>
            <a:spLocks noGrp="1"/>
          </p:cNvSpPr>
          <p:nvPr>
            <p:ph idx="1"/>
          </p:nvPr>
        </p:nvSpPr>
        <p:spPr/>
        <p:txBody>
          <a:bodyPr/>
          <a:lstStyle/>
          <a:p>
            <a:r>
              <a:rPr lang="en-US" dirty="0" smtClean="0"/>
              <a:t>Can there be more than one?  Why?</a:t>
            </a:r>
          </a:p>
          <a:p>
            <a:endParaRPr lang="en-US" dirty="0" smtClean="0"/>
          </a:p>
          <a:p>
            <a:r>
              <a:rPr lang="en-US" dirty="0" smtClean="0"/>
              <a:t>What we have talked about so far has been 1</a:t>
            </a:r>
            <a:r>
              <a:rPr lang="en-US" baseline="30000" dirty="0" smtClean="0"/>
              <a:t>st</a:t>
            </a:r>
            <a:r>
              <a:rPr lang="en-US" dirty="0" smtClean="0"/>
              <a:t> ionization energy</a:t>
            </a:r>
          </a:p>
          <a:p>
            <a:pPr lvl="1"/>
            <a:r>
              <a:rPr lang="en-US" dirty="0" smtClean="0"/>
              <a:t>There are actually as many ionization energies as there are electrons for an element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3" descr="c8Img5"/>
          <p:cNvPicPr>
            <a:picLocks noChangeAspect="1" noChangeArrowheads="1"/>
          </p:cNvPicPr>
          <p:nvPr/>
        </p:nvPicPr>
        <p:blipFill>
          <a:blip r:embed="rId3"/>
          <a:srcRect/>
          <a:stretch>
            <a:fillRect/>
          </a:stretch>
        </p:blipFill>
        <p:spPr bwMode="auto">
          <a:xfrm>
            <a:off x="-1" y="291060"/>
            <a:ext cx="9168255" cy="61121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sp>
        <p:nvSpPr>
          <p:cNvPr id="3" name="Content Placeholder 2"/>
          <p:cNvSpPr>
            <a:spLocks noGrp="1"/>
          </p:cNvSpPr>
          <p:nvPr>
            <p:ph idx="1"/>
          </p:nvPr>
        </p:nvSpPr>
        <p:spPr/>
        <p:txBody>
          <a:bodyPr/>
          <a:lstStyle/>
          <a:p>
            <a:r>
              <a:rPr lang="en-US" dirty="0" smtClean="0"/>
              <a:t>Today and tomorrow, you will be visiting the stations in the back of the room, and completing the problems that you can do. By the end of class on Wednesday, you should have them all done.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ea typeface="+mj-ea"/>
                <a:cs typeface="+mj-cs"/>
              </a:rPr>
              <a:t>Exit Ticket</a:t>
            </a:r>
            <a:endParaRPr lang="en-US" dirty="0">
              <a:solidFill>
                <a:schemeClr val="tx2">
                  <a:satMod val="200000"/>
                </a:schemeClr>
              </a:solidFill>
              <a:ea typeface="+mj-ea"/>
              <a:cs typeface="+mj-cs"/>
            </a:endParaRPr>
          </a:p>
        </p:txBody>
      </p:sp>
      <p:sp>
        <p:nvSpPr>
          <p:cNvPr id="31747" name="Content Placeholder 2"/>
          <p:cNvSpPr>
            <a:spLocks noGrp="1"/>
          </p:cNvSpPr>
          <p:nvPr>
            <p:ph idx="1"/>
          </p:nvPr>
        </p:nvSpPr>
        <p:spPr/>
        <p:txBody>
          <a:bodyPr/>
          <a:lstStyle/>
          <a:p>
            <a:pPr eaLnBrk="1" hangingPunct="1"/>
            <a:r>
              <a:rPr lang="en-US" smtClean="0"/>
              <a:t>For the following set of elements:</a:t>
            </a:r>
          </a:p>
          <a:p>
            <a:pPr algn="ctr" eaLnBrk="1" hangingPunct="1"/>
            <a:r>
              <a:rPr lang="en-US" b="1" smtClean="0"/>
              <a:t>Ba	Mg	O</a:t>
            </a:r>
          </a:p>
          <a:p>
            <a:pPr eaLnBrk="1" hangingPunct="1"/>
            <a:r>
              <a:rPr lang="en-US" b="1" smtClean="0"/>
              <a:t>Circle</a:t>
            </a:r>
            <a:r>
              <a:rPr lang="en-US" smtClean="0"/>
              <a:t> the element that has the smallest atomic radius</a:t>
            </a:r>
          </a:p>
          <a:p>
            <a:pPr eaLnBrk="1" hangingPunct="1"/>
            <a:r>
              <a:rPr lang="en-US" u="sng" smtClean="0"/>
              <a:t>Underline</a:t>
            </a:r>
            <a:r>
              <a:rPr lang="en-US" smtClean="0"/>
              <a:t> the element with the smallest ionization energy</a:t>
            </a:r>
          </a:p>
          <a:p>
            <a:pPr eaLnBrk="1" hangingPunct="1"/>
            <a:r>
              <a:rPr lang="en-US" b="1" smtClean="0"/>
              <a:t>Box</a:t>
            </a:r>
            <a:r>
              <a:rPr lang="en-US" smtClean="0"/>
              <a:t> the element with the greatest electronegativity value</a:t>
            </a:r>
          </a:p>
          <a:p>
            <a:pPr eaLnBrk="1" hangingPunct="1"/>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a:t>
            </a:r>
            <a:endParaRPr lang="en-US" dirty="0"/>
          </a:p>
        </p:txBody>
      </p:sp>
      <p:sp>
        <p:nvSpPr>
          <p:cNvPr id="6" name="Content Placeholder 2"/>
          <p:cNvSpPr>
            <a:spLocks noGrp="1"/>
          </p:cNvSpPr>
          <p:nvPr>
            <p:ph idx="1"/>
          </p:nvPr>
        </p:nvSpPr>
        <p:spPr/>
        <p:txBody>
          <a:bodyPr/>
          <a:lstStyle/>
          <a:p>
            <a:pPr eaLnBrk="1" hangingPunct="1"/>
            <a:r>
              <a:rPr lang="en-US" dirty="0" smtClean="0"/>
              <a:t>For the following set of elements:</a:t>
            </a:r>
          </a:p>
          <a:p>
            <a:pPr algn="ctr" eaLnBrk="1" hangingPunct="1">
              <a:buFont typeface="Wingdings 2" charset="2"/>
              <a:buNone/>
            </a:pPr>
            <a:r>
              <a:rPr lang="en-US" b="1" dirty="0" smtClean="0"/>
              <a:t>Ca		</a:t>
            </a:r>
            <a:r>
              <a:rPr lang="en-US" b="1" dirty="0" err="1" smtClean="0"/>
              <a:t>Sr</a:t>
            </a:r>
            <a:r>
              <a:rPr lang="en-US" b="1" dirty="0" smtClean="0"/>
              <a:t>		</a:t>
            </a:r>
            <a:r>
              <a:rPr lang="en-US" b="1" dirty="0" err="1" smtClean="0"/>
              <a:t>Ba</a:t>
            </a:r>
            <a:r>
              <a:rPr lang="en-US" b="1" dirty="0" smtClean="0"/>
              <a:t>		Ra</a:t>
            </a:r>
          </a:p>
          <a:p>
            <a:pPr lvl="1"/>
            <a:r>
              <a:rPr lang="en-US" b="1" dirty="0" smtClean="0"/>
              <a:t>Circle</a:t>
            </a:r>
            <a:r>
              <a:rPr lang="en-US" dirty="0" smtClean="0"/>
              <a:t> the element that has the smallest atomic radius</a:t>
            </a:r>
          </a:p>
          <a:p>
            <a:pPr lvl="1"/>
            <a:r>
              <a:rPr lang="en-US" u="sng" dirty="0" smtClean="0"/>
              <a:t>Underline</a:t>
            </a:r>
            <a:r>
              <a:rPr lang="en-US" dirty="0" smtClean="0"/>
              <a:t> the element with the smallest ionization energy</a:t>
            </a:r>
          </a:p>
          <a:p>
            <a:pPr lvl="1"/>
            <a:r>
              <a:rPr lang="en-US" b="1" dirty="0" smtClean="0"/>
              <a:t>Box</a:t>
            </a:r>
            <a:r>
              <a:rPr lang="en-US" dirty="0" smtClean="0"/>
              <a:t> the element with the greatest electronegativity value</a:t>
            </a:r>
          </a:p>
          <a:p>
            <a:pPr eaLnBrk="1" hangingPunct="1"/>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IWBAT</a:t>
            </a:r>
          </a:p>
          <a:p>
            <a:pPr lvl="1"/>
            <a:r>
              <a:rPr lang="en-US" dirty="0" smtClean="0"/>
              <a:t>Use the periodic trends to solve problems</a:t>
            </a:r>
          </a:p>
          <a:p>
            <a:pPr lvl="1"/>
            <a:r>
              <a:rPr lang="en-US" dirty="0" smtClean="0"/>
              <a:t>Define and use electron affinity, 2</a:t>
            </a:r>
            <a:r>
              <a:rPr lang="en-US" baseline="30000" dirty="0" smtClean="0"/>
              <a:t>nd</a:t>
            </a:r>
            <a:r>
              <a:rPr lang="en-US" dirty="0" smtClean="0"/>
              <a:t> and 3</a:t>
            </a:r>
            <a:r>
              <a:rPr lang="en-US" baseline="30000" dirty="0" smtClean="0"/>
              <a:t>rd</a:t>
            </a:r>
            <a:r>
              <a:rPr lang="en-US" dirty="0" smtClean="0"/>
              <a:t> ionization energy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a:t>
            </a:r>
            <a:r>
              <a:rPr lang="en-US" baseline="-25000" dirty="0" err="1" smtClean="0"/>
              <a:t>eff</a:t>
            </a:r>
            <a:r>
              <a:rPr lang="en-US" dirty="0" smtClean="0"/>
              <a:t> – why Atomic Radius has a strange trend…</a:t>
            </a:r>
            <a:endParaRPr lang="en-US" dirty="0"/>
          </a:p>
        </p:txBody>
      </p:sp>
      <p:sp>
        <p:nvSpPr>
          <p:cNvPr id="3" name="Content Placeholder 2"/>
          <p:cNvSpPr>
            <a:spLocks noGrp="1"/>
          </p:cNvSpPr>
          <p:nvPr>
            <p:ph idx="1"/>
          </p:nvPr>
        </p:nvSpPr>
        <p:spPr/>
        <p:txBody>
          <a:bodyPr/>
          <a:lstStyle/>
          <a:p>
            <a:r>
              <a:rPr lang="en-US" dirty="0" smtClean="0"/>
              <a:t>Let’s imagine a Bohr model of an atom.</a:t>
            </a:r>
          </a:p>
          <a:p>
            <a:r>
              <a:rPr lang="en-US" dirty="0" smtClean="0"/>
              <a:t>Let’s calculate the charge on one of the outermost electrons:</a:t>
            </a:r>
          </a:p>
          <a:p>
            <a:pPr lvl="1"/>
            <a:r>
              <a:rPr lang="en-US" dirty="0" smtClean="0"/>
              <a:t>Na vs. </a:t>
            </a:r>
            <a:r>
              <a:rPr lang="en-US" dirty="0" err="1" smtClean="0"/>
              <a:t>Cl</a:t>
            </a:r>
            <a:endParaRPr lang="en-US" dirty="0" smtClean="0"/>
          </a:p>
          <a:p>
            <a:pPr lvl="1"/>
            <a:r>
              <a:rPr lang="en-US" dirty="0" smtClean="0"/>
              <a:t>B vs. O</a:t>
            </a:r>
          </a:p>
          <a:p>
            <a:r>
              <a:rPr lang="en-US" dirty="0" smtClean="0"/>
              <a:t>Greater charge on non-metal!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ea typeface="+mj-ea"/>
                <a:cs typeface="+mj-cs"/>
              </a:rPr>
              <a:t>Atomic Radius</a:t>
            </a:r>
            <a:endParaRPr lang="en-US" dirty="0">
              <a:solidFill>
                <a:schemeClr val="tx2">
                  <a:satMod val="200000"/>
                </a:schemeClr>
              </a:solidFill>
              <a:ea typeface="+mj-ea"/>
              <a:cs typeface="+mj-cs"/>
            </a:endParaRPr>
          </a:p>
        </p:txBody>
      </p:sp>
      <p:pic>
        <p:nvPicPr>
          <p:cNvPr id="22531" name="Picture 3"/>
          <p:cNvPicPr>
            <a:picLocks noChangeAspect="1"/>
          </p:cNvPicPr>
          <p:nvPr/>
        </p:nvPicPr>
        <p:blipFill>
          <a:blip r:embed="rId2"/>
          <a:srcRect/>
          <a:stretch>
            <a:fillRect/>
          </a:stretch>
        </p:blipFill>
        <p:spPr bwMode="auto">
          <a:xfrm>
            <a:off x="-65088" y="1222853"/>
            <a:ext cx="9209088" cy="427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pPr>
              <a:defRPr/>
            </a:pPr>
            <a:endParaRPr lang="en-US"/>
          </a:p>
        </p:txBody>
      </p:sp>
      <p:sp>
        <p:nvSpPr>
          <p:cNvPr id="4" name="Title 3"/>
          <p:cNvSpPr>
            <a:spLocks noGrp="1"/>
          </p:cNvSpPr>
          <p:nvPr>
            <p:ph type="title"/>
          </p:nvPr>
        </p:nvSpPr>
        <p:spPr/>
        <p:txBody>
          <a:bodyPr/>
          <a:lstStyle/>
          <a:p>
            <a:pPr eaLnBrk="1" fontAlgn="auto" hangingPunct="1">
              <a:spcAft>
                <a:spcPts val="0"/>
              </a:spcAft>
              <a:defRPr/>
            </a:pPr>
            <a:r>
              <a:rPr lang="en-US" dirty="0" smtClean="0">
                <a:ea typeface="+mj-ea"/>
                <a:cs typeface="+mj-cs"/>
              </a:rPr>
              <a:t>Ionic Radius/Electron Affinity Notes</a:t>
            </a:r>
            <a:endParaRPr lang="en-US" dirty="0">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Ionic Radius</a:t>
            </a:r>
            <a:endParaRPr lang="en-US" dirty="0">
              <a:ea typeface="+mj-ea"/>
              <a:cs typeface="+mj-cs"/>
            </a:endParaRPr>
          </a:p>
        </p:txBody>
      </p:sp>
      <p:sp>
        <p:nvSpPr>
          <p:cNvPr id="22531" name="Content Placeholder 2"/>
          <p:cNvSpPr>
            <a:spLocks noGrp="1"/>
          </p:cNvSpPr>
          <p:nvPr>
            <p:ph idx="1"/>
          </p:nvPr>
        </p:nvSpPr>
        <p:spPr/>
        <p:txBody>
          <a:bodyPr/>
          <a:lstStyle/>
          <a:p>
            <a:pPr eaLnBrk="1" hangingPunct="1"/>
            <a:r>
              <a:rPr lang="en-US" smtClean="0"/>
              <a:t>When an atom gains or loses electrons the size of the radii change</a:t>
            </a:r>
          </a:p>
          <a:p>
            <a:pPr eaLnBrk="1" hangingPunct="1">
              <a:buFont typeface="Wingdings 2" charset="2"/>
              <a:buNone/>
            </a:pPr>
            <a:endParaRPr lang="en-US" smtClean="0"/>
          </a:p>
          <a:p>
            <a:pPr eaLnBrk="1" hangingPunct="1"/>
            <a:r>
              <a:rPr lang="en-US" smtClean="0"/>
              <a:t>Ionic radius is different for cations and anions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ea typeface="+mj-ea"/>
                <a:cs typeface="+mj-cs"/>
              </a:rPr>
              <a:t>Cation</a:t>
            </a:r>
            <a:endParaRPr lang="en-US" dirty="0">
              <a:ea typeface="+mj-ea"/>
              <a:cs typeface="+mj-cs"/>
            </a:endParaRPr>
          </a:p>
        </p:txBody>
      </p:sp>
      <p:sp>
        <p:nvSpPr>
          <p:cNvPr id="23555" name="Content Placeholder 2"/>
          <p:cNvSpPr>
            <a:spLocks noGrp="1"/>
          </p:cNvSpPr>
          <p:nvPr>
            <p:ph idx="1"/>
          </p:nvPr>
        </p:nvSpPr>
        <p:spPr/>
        <p:txBody>
          <a:bodyPr/>
          <a:lstStyle/>
          <a:p>
            <a:pPr eaLnBrk="1" hangingPunct="1"/>
            <a:r>
              <a:rPr lang="en-US" smtClean="0"/>
              <a:t>Example: Mg</a:t>
            </a:r>
            <a:r>
              <a:rPr lang="en-US" baseline="30000" smtClean="0"/>
              <a:t>2+</a:t>
            </a:r>
            <a:endParaRPr lang="en-US" smtClean="0"/>
          </a:p>
          <a:p>
            <a:pPr eaLnBrk="1" hangingPunct="1"/>
            <a:r>
              <a:rPr lang="en-US" smtClean="0"/>
              <a:t>Two electrons are removed</a:t>
            </a:r>
          </a:p>
          <a:p>
            <a:pPr eaLnBrk="1" hangingPunct="1"/>
            <a:r>
              <a:rPr lang="en-US" smtClean="0"/>
              <a:t>The radius gets smaller</a:t>
            </a:r>
          </a:p>
          <a:p>
            <a:pPr eaLnBrk="1" hangingPunct="1"/>
            <a:r>
              <a:rPr lang="en-US" smtClean="0"/>
              <a:t>Why?</a:t>
            </a:r>
          </a:p>
          <a:p>
            <a:pPr lvl="1" eaLnBrk="1" hangingPunct="1"/>
            <a:r>
              <a:rPr lang="en-US" smtClean="0"/>
              <a:t>Less repulsion between the electrons and the same number of protons in the nucleus pulls the electrons closer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Anion</a:t>
            </a:r>
            <a:endParaRPr lang="en-US" dirty="0">
              <a:ea typeface="+mj-ea"/>
              <a:cs typeface="+mj-cs"/>
            </a:endParaRPr>
          </a:p>
        </p:txBody>
      </p:sp>
      <p:sp>
        <p:nvSpPr>
          <p:cNvPr id="24579" name="Content Placeholder 2"/>
          <p:cNvSpPr>
            <a:spLocks noGrp="1"/>
          </p:cNvSpPr>
          <p:nvPr>
            <p:ph idx="1"/>
          </p:nvPr>
        </p:nvSpPr>
        <p:spPr/>
        <p:txBody>
          <a:bodyPr/>
          <a:lstStyle/>
          <a:p>
            <a:pPr eaLnBrk="1" hangingPunct="1"/>
            <a:r>
              <a:rPr lang="en-US" smtClean="0"/>
              <a:t>Example: Cl</a:t>
            </a:r>
            <a:r>
              <a:rPr lang="en-US" baseline="30000" smtClean="0"/>
              <a:t>1-</a:t>
            </a:r>
          </a:p>
          <a:p>
            <a:pPr eaLnBrk="1" hangingPunct="1"/>
            <a:r>
              <a:rPr lang="en-US" smtClean="0"/>
              <a:t>One electron is added</a:t>
            </a:r>
          </a:p>
          <a:p>
            <a:pPr eaLnBrk="1" hangingPunct="1"/>
            <a:r>
              <a:rPr lang="en-US" smtClean="0"/>
              <a:t>The radius gets larger</a:t>
            </a:r>
          </a:p>
          <a:p>
            <a:pPr eaLnBrk="1" hangingPunct="1"/>
            <a:r>
              <a:rPr lang="en-US" smtClean="0"/>
              <a:t>Why?</a:t>
            </a:r>
          </a:p>
          <a:p>
            <a:pPr lvl="1" eaLnBrk="1" hangingPunct="1"/>
            <a:r>
              <a:rPr lang="en-US" smtClean="0"/>
              <a:t>More repulsion between the electrons and the same number of protons in the nucleus spreads the electrons farther apart</a:t>
            </a:r>
          </a:p>
          <a:p>
            <a:pPr eaLnBrk="1" hangingPunct="1"/>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st Tub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lowing test tube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Glowing test tubes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owing test tubes design template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Glowing test tubes design template 3">
        <a:dk1>
          <a:srgbClr val="000000"/>
        </a:dk1>
        <a:lt1>
          <a:srgbClr val="FFFFFF"/>
        </a:lt1>
        <a:dk2>
          <a:srgbClr val="000000"/>
        </a:dk2>
        <a:lt2>
          <a:srgbClr val="808080"/>
        </a:lt2>
        <a:accent1>
          <a:srgbClr val="FEEEC2"/>
        </a:accent1>
        <a:accent2>
          <a:srgbClr val="653A01"/>
        </a:accent2>
        <a:accent3>
          <a:srgbClr val="FFFFFF"/>
        </a:accent3>
        <a:accent4>
          <a:srgbClr val="000000"/>
        </a:accent4>
        <a:accent5>
          <a:srgbClr val="FEF5DD"/>
        </a:accent5>
        <a:accent6>
          <a:srgbClr val="5B3401"/>
        </a:accent6>
        <a:hlink>
          <a:srgbClr val="009999"/>
        </a:hlink>
        <a:folHlink>
          <a:srgbClr val="CC3300"/>
        </a:folHlink>
      </a:clrScheme>
      <a:clrMap bg1="lt1" tx1="dk1" bg2="lt2" tx2="dk2" accent1="accent1" accent2="accent2" accent3="accent3" accent4="accent4" accent5="accent5" accent6="accent6" hlink="hlink" folHlink="folHlink"/>
    </a:extraClrScheme>
    <a:extraClrScheme>
      <a:clrScheme name="Glowing test tubes design template 4">
        <a:dk1>
          <a:srgbClr val="462300"/>
        </a:dk1>
        <a:lt1>
          <a:srgbClr val="FFFFFF"/>
        </a:lt1>
        <a:dk2>
          <a:srgbClr val="000000"/>
        </a:dk2>
        <a:lt2>
          <a:srgbClr val="808080"/>
        </a:lt2>
        <a:accent1>
          <a:srgbClr val="FFE499"/>
        </a:accent1>
        <a:accent2>
          <a:srgbClr val="FCA416"/>
        </a:accent2>
        <a:accent3>
          <a:srgbClr val="FFFFFF"/>
        </a:accent3>
        <a:accent4>
          <a:srgbClr val="3A1C00"/>
        </a:accent4>
        <a:accent5>
          <a:srgbClr val="FFEFCA"/>
        </a:accent5>
        <a:accent6>
          <a:srgbClr val="E49413"/>
        </a:accent6>
        <a:hlink>
          <a:srgbClr val="663300"/>
        </a:hlink>
        <a:folHlink>
          <a:srgbClr val="A50021"/>
        </a:folHlink>
      </a:clrScheme>
      <a:clrMap bg1="lt1" tx1="dk1" bg2="lt2" tx2="dk2" accent1="accent1" accent2="accent2" accent3="accent3" accent4="accent4" accent5="accent5" accent6="accent6" hlink="hlink" folHlink="folHlink"/>
    </a:extraClrScheme>
    <a:extraClrScheme>
      <a:clrScheme name="Glowing test tubes design template 5">
        <a:dk1>
          <a:srgbClr val="422100"/>
        </a:dk1>
        <a:lt1>
          <a:srgbClr val="FFFFCC"/>
        </a:lt1>
        <a:dk2>
          <a:srgbClr val="000000"/>
        </a:dk2>
        <a:lt2>
          <a:srgbClr val="969696"/>
        </a:lt2>
        <a:accent1>
          <a:srgbClr val="FFFFCC"/>
        </a:accent1>
        <a:accent2>
          <a:srgbClr val="E7B96F"/>
        </a:accent2>
        <a:accent3>
          <a:srgbClr val="FFFFE2"/>
        </a:accent3>
        <a:accent4>
          <a:srgbClr val="371B00"/>
        </a:accent4>
        <a:accent5>
          <a:srgbClr val="FFFFE2"/>
        </a:accent5>
        <a:accent6>
          <a:srgbClr val="D1A764"/>
        </a:accent6>
        <a:hlink>
          <a:srgbClr val="0066CC"/>
        </a:hlink>
        <a:folHlink>
          <a:srgbClr val="996633"/>
        </a:folHlink>
      </a:clrScheme>
      <a:clrMap bg1="lt1" tx1="dk1" bg2="lt2" tx2="dk2" accent1="accent1" accent2="accent2" accent3="accent3" accent4="accent4" accent5="accent5" accent6="accent6" hlink="hlink" folHlink="folHlink"/>
    </a:extraClrScheme>
    <a:extraClrScheme>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Glowing test tubes design template 7">
        <a:dk1>
          <a:srgbClr val="005A58"/>
        </a:dk1>
        <a:lt1>
          <a:srgbClr val="FFE8A9"/>
        </a:lt1>
        <a:dk2>
          <a:srgbClr val="CC9900"/>
        </a:dk2>
        <a:lt2>
          <a:srgbClr val="FFFF99"/>
        </a:lt2>
        <a:accent1>
          <a:srgbClr val="E0A04A"/>
        </a:accent1>
        <a:accent2>
          <a:srgbClr val="9478BC"/>
        </a:accent2>
        <a:accent3>
          <a:srgbClr val="E2CAAA"/>
        </a:accent3>
        <a:accent4>
          <a:srgbClr val="DAC690"/>
        </a:accent4>
        <a:accent5>
          <a:srgbClr val="EDCDB1"/>
        </a:accent5>
        <a:accent6>
          <a:srgbClr val="866CAA"/>
        </a:accent6>
        <a:hlink>
          <a:srgbClr val="EFE2BD"/>
        </a:hlink>
        <a:folHlink>
          <a:srgbClr val="FFFF99"/>
        </a:folHlink>
      </a:clrScheme>
      <a:clrMap bg1="dk2" tx1="lt1" bg2="dk1" tx2="lt2" accent1="accent1" accent2="accent2" accent3="accent3" accent4="accent4" accent5="accent5" accent6="accent6" hlink="hlink" folHlink="folHlink"/>
    </a:extraClrScheme>
    <a:extraClrScheme>
      <a:clrScheme name="Glowing test tubes design template 8">
        <a:dk1>
          <a:srgbClr val="003366"/>
        </a:dk1>
        <a:lt1>
          <a:srgbClr val="E0DFDA"/>
        </a:lt1>
        <a:dk2>
          <a:srgbClr val="B6B6AE"/>
        </a:dk2>
        <a:lt2>
          <a:srgbClr val="FFFFCC"/>
        </a:lt2>
        <a:accent1>
          <a:srgbClr val="DF9C5F"/>
        </a:accent1>
        <a:accent2>
          <a:srgbClr val="CCCC00"/>
        </a:accent2>
        <a:accent3>
          <a:srgbClr val="D7D7D3"/>
        </a:accent3>
        <a:accent4>
          <a:srgbClr val="BFBEBA"/>
        </a:accent4>
        <a:accent5>
          <a:srgbClr val="ECCBB6"/>
        </a:accent5>
        <a:accent6>
          <a:srgbClr val="B9B900"/>
        </a:accent6>
        <a:hlink>
          <a:srgbClr val="FFFFCC"/>
        </a:hlink>
        <a:folHlink>
          <a:srgbClr val="FFE701"/>
        </a:folHlink>
      </a:clrScheme>
      <a:clrMap bg1="dk2" tx1="lt1" bg2="dk1" tx2="lt2" accent1="accent1" accent2="accent2" accent3="accent3" accent4="accent4" accent5="accent5" accent6="accent6" hlink="hlink" folHlink="folHlink"/>
    </a:extraClrScheme>
    <a:extraClrScheme>
      <a:clrScheme name="Glowing test tubes design template 9">
        <a:dk1>
          <a:srgbClr val="777777"/>
        </a:dk1>
        <a:lt1>
          <a:srgbClr val="FFFFCC"/>
        </a:lt1>
        <a:dk2>
          <a:srgbClr val="A1A496"/>
        </a:dk2>
        <a:lt2>
          <a:srgbClr val="D1D1CB"/>
        </a:lt2>
        <a:accent1>
          <a:srgbClr val="909082"/>
        </a:accent1>
        <a:accent2>
          <a:srgbClr val="809EA8"/>
        </a:accent2>
        <a:accent3>
          <a:srgbClr val="CDCFC9"/>
        </a:accent3>
        <a:accent4>
          <a:srgbClr val="DADAAE"/>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owing test tubes design template 10">
        <a:dk1>
          <a:srgbClr val="2D2015"/>
        </a:dk1>
        <a:lt1>
          <a:srgbClr val="FFEE99"/>
        </a:lt1>
        <a:dk2>
          <a:srgbClr val="523E26"/>
        </a:dk2>
        <a:lt2>
          <a:srgbClr val="DFC08D"/>
        </a:lt2>
        <a:accent1>
          <a:srgbClr val="A0815C"/>
        </a:accent1>
        <a:accent2>
          <a:srgbClr val="8F5F2F"/>
        </a:accent2>
        <a:accent3>
          <a:srgbClr val="B3AFAC"/>
        </a:accent3>
        <a:accent4>
          <a:srgbClr val="DACB82"/>
        </a:accent4>
        <a:accent5>
          <a:srgbClr val="CDC1B5"/>
        </a:accent5>
        <a:accent6>
          <a:srgbClr val="81552A"/>
        </a:accent6>
        <a:hlink>
          <a:srgbClr val="CCB400"/>
        </a:hlink>
        <a:folHlink>
          <a:srgbClr val="E2DAB6"/>
        </a:folHlink>
      </a:clrScheme>
      <a:clrMap bg1="dk2" tx1="lt1" bg2="dk1" tx2="lt2" accent1="accent1" accent2="accent2" accent3="accent3" accent4="accent4" accent5="accent5" accent6="accent6" hlink="hlink" folHlink="folHlink"/>
    </a:extraClrScheme>
    <a:extraClrScheme>
      <a:clrScheme name="Glowing test tubes design template 11">
        <a:dk1>
          <a:srgbClr val="422100"/>
        </a:dk1>
        <a:lt1>
          <a:srgbClr val="FFEC99"/>
        </a:lt1>
        <a:dk2>
          <a:srgbClr val="000000"/>
        </a:dk2>
        <a:lt2>
          <a:srgbClr val="777777"/>
        </a:lt2>
        <a:accent1>
          <a:srgbClr val="FEECCC"/>
        </a:accent1>
        <a:accent2>
          <a:srgbClr val="FFCC00"/>
        </a:accent2>
        <a:accent3>
          <a:srgbClr val="FFF4CA"/>
        </a:accent3>
        <a:accent4>
          <a:srgbClr val="371B00"/>
        </a:accent4>
        <a:accent5>
          <a:srgbClr val="FEF4E2"/>
        </a:accent5>
        <a:accent6>
          <a:srgbClr val="E7B900"/>
        </a:accent6>
        <a:hlink>
          <a:srgbClr val="FE6E0C"/>
        </a:hlink>
        <a:folHlink>
          <a:srgbClr val="B46B00"/>
        </a:folHlink>
      </a:clrScheme>
      <a:clrMap bg1="lt1" tx1="dk1" bg2="lt2" tx2="dk2" accent1="accent1" accent2="accent2" accent3="accent3" accent4="accent4" accent5="accent5" accent6="accent6" hlink="hlink" folHlink="folHlink"/>
    </a:extraClrScheme>
    <a:extraClrScheme>
      <a:clrScheme name="Glowing test tubes design template 12">
        <a:dk1>
          <a:srgbClr val="336699"/>
        </a:dk1>
        <a:lt1>
          <a:srgbClr val="FFFFCC"/>
        </a:lt1>
        <a:dk2>
          <a:srgbClr val="000000"/>
        </a:dk2>
        <a:lt2>
          <a:srgbClr val="F3F1E1"/>
        </a:lt2>
        <a:accent1>
          <a:srgbClr val="FF6600"/>
        </a:accent1>
        <a:accent2>
          <a:srgbClr val="865B26"/>
        </a:accent2>
        <a:accent3>
          <a:srgbClr val="AAAAAA"/>
        </a:accent3>
        <a:accent4>
          <a:srgbClr val="DADAAE"/>
        </a:accent4>
        <a:accent5>
          <a:srgbClr val="FFB8AA"/>
        </a:accent5>
        <a:accent6>
          <a:srgbClr val="795221"/>
        </a:accent6>
        <a:hlink>
          <a:srgbClr val="FFCC00"/>
        </a:hlink>
        <a:folHlink>
          <a:srgbClr val="FFFA95"/>
        </a:folHlink>
      </a:clrScheme>
      <a:clrMap bg1="dk2" tx1="lt1" bg2="dk1" tx2="lt2" accent1="accent1" accent2="accent2" accent3="accent3" accent4="accent4" accent5="accent5" accent6="accent6" hlink="hlink" folHlink="folHlink"/>
    </a:extraClrScheme>
    <a:extraClrScheme>
      <a:clrScheme name="Glowing test tubes design template 13">
        <a:dk1>
          <a:srgbClr val="3E3E5C"/>
        </a:dk1>
        <a:lt1>
          <a:srgbClr val="FBEAD3"/>
        </a:lt1>
        <a:dk2>
          <a:srgbClr val="FFCC00"/>
        </a:dk2>
        <a:lt2>
          <a:srgbClr val="FFFFFF"/>
        </a:lt2>
        <a:accent1>
          <a:srgbClr val="A16233"/>
        </a:accent1>
        <a:accent2>
          <a:srgbClr val="CC9900"/>
        </a:accent2>
        <a:accent3>
          <a:srgbClr val="FFE2AA"/>
        </a:accent3>
        <a:accent4>
          <a:srgbClr val="D6C8B4"/>
        </a:accent4>
        <a:accent5>
          <a:srgbClr val="CDB7AD"/>
        </a:accent5>
        <a:accent6>
          <a:srgbClr val="B98A00"/>
        </a:accent6>
        <a:hlink>
          <a:srgbClr val="FDD303"/>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Test Tubes.thmx</Template>
  <TotalTime>90</TotalTime>
  <Words>388</Words>
  <Application>Microsoft Macintosh PowerPoint</Application>
  <PresentationFormat>On-screen Show (4:3)</PresentationFormat>
  <Paragraphs>58</Paragraphs>
  <Slides>15</Slides>
  <Notes>1</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Test Tubes</vt:lpstr>
      <vt:lpstr>Advanced Periodic Trends</vt:lpstr>
      <vt:lpstr>Drill</vt:lpstr>
      <vt:lpstr>Objectives</vt:lpstr>
      <vt:lpstr>Zeff – why Atomic Radius has a strange trend…</vt:lpstr>
      <vt:lpstr>Atomic Radius</vt:lpstr>
      <vt:lpstr>Ionic Radius/Electron Affinity Notes</vt:lpstr>
      <vt:lpstr>Ionic Radius</vt:lpstr>
      <vt:lpstr>Cation</vt:lpstr>
      <vt:lpstr>Anion</vt:lpstr>
      <vt:lpstr>Electron Affinity</vt:lpstr>
      <vt:lpstr>Electron Affinity</vt:lpstr>
      <vt:lpstr>Ionization Energy</vt:lpstr>
      <vt:lpstr>Slide 13</vt:lpstr>
      <vt:lpstr>Let’s Practice</vt:lpstr>
      <vt:lpstr>Exit Ticket</vt:lpstr>
    </vt:vector>
  </TitlesOfParts>
  <Company>HCPSS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Periodic Trends</dc:title>
  <dc:creator>Howard County Administrator</dc:creator>
  <cp:lastModifiedBy>Howard County Administrator</cp:lastModifiedBy>
  <cp:revision>2</cp:revision>
  <dcterms:created xsi:type="dcterms:W3CDTF">2014-11-17T20:46:18Z</dcterms:created>
  <dcterms:modified xsi:type="dcterms:W3CDTF">2014-11-17T20:55:18Z</dcterms:modified>
</cp:coreProperties>
</file>