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9F5FE-9EC0-CE42-B586-98B94F0E7A1E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448BC-A6C4-E04E-BF0F-2C1528A09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D55B0-2C23-4942-AA51-61B2879E673A}" type="slidenum">
              <a:rPr lang="en-US"/>
              <a:pPr/>
              <a:t>5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C5E1B-912A-E94D-B62B-17AC1DED4A99}" type="slidenum">
              <a:rPr lang="en-US"/>
              <a:pPr/>
              <a:t>14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E534F-4A97-624A-BEB1-3E4B9BE4F3BB}" type="slidenum">
              <a:rPr lang="en-US"/>
              <a:pPr/>
              <a:t>15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B359E-E2E9-3547-BBE2-0A463E45E869}" type="slidenum">
              <a:rPr lang="en-US"/>
              <a:pPr/>
              <a:t>21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AD07AC-0AA2-4349-82B4-B45022BF985F}" type="slidenum">
              <a:rPr lang="en-US"/>
              <a:pPr/>
              <a:t>22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04801-AC96-AD42-87DE-96E4387D9A3F}" type="slidenum">
              <a:rPr lang="en-US"/>
              <a:pPr/>
              <a:t>23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07962-BE1D-0248-B90D-C1A0F116AD20}" type="slidenum">
              <a:rPr lang="en-US"/>
              <a:pPr/>
              <a:t>24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5D4EE-7B50-504A-9D45-5E1607D05D3A}" type="slidenum">
              <a:rPr lang="en-US"/>
              <a:pPr/>
              <a:t>25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529C4-2DC1-F549-A362-2ACB03761340}" type="slidenum">
              <a:rPr lang="en-US"/>
              <a:pPr/>
              <a:t>26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DD9DA-4AEE-FE42-BF59-4DF25D716FF6}" type="slidenum">
              <a:rPr lang="en-US"/>
              <a:pPr/>
              <a:t>27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6EEEE-4388-DB4C-91FD-4B11813A6887}" type="slidenum">
              <a:rPr lang="en-US"/>
              <a:pPr/>
              <a:t>28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A204F-5D32-5241-A81A-3D28D57E9AFA}" type="slidenum">
              <a:rPr lang="en-US"/>
              <a:pPr/>
              <a:t>6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A14B0-8456-B040-B8A3-9C095CB1B029}" type="slidenum">
              <a:rPr lang="en-US"/>
              <a:pPr/>
              <a:t>29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036C6-75A4-5841-9431-284720A443AD}" type="slidenum">
              <a:rPr lang="en-US"/>
              <a:pPr/>
              <a:t>30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0ADF5-108B-864E-8365-B94E826AC414}" type="slidenum">
              <a:rPr lang="en-US"/>
              <a:pPr/>
              <a:t>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08AD6-4963-1745-A49A-1A2109560485}" type="slidenum">
              <a:rPr lang="en-US"/>
              <a:pPr/>
              <a:t>8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70F8A-805C-DD40-ADF3-350E6225298E}" type="slidenum">
              <a:rPr lang="en-US"/>
              <a:pPr/>
              <a:t>9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440FD-FCBA-5F42-990B-7299A74AB115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4AEF9-B292-FA41-B3C0-93C659902275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E12AB-221E-7E4A-ACBC-85170A80163D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8074C-EECC-D443-9B0C-5AADE4FA41AE}" type="slidenum">
              <a:rPr lang="en-US"/>
              <a:pPr/>
              <a:t>13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6400800" cy="762000"/>
          </a:xfrm>
          <a:noFill/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EF1D3F-CD04-A544-BD85-6460DBFA9540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04197C-EF85-6D4B-B7DF-702A16B0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F1D3F-CD04-A544-BD85-6460DBFA9540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04197C-EF85-6D4B-B7DF-702A16B0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790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57200"/>
            <a:ext cx="5219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F1D3F-CD04-A544-BD85-6460DBFA9540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04197C-EF85-6D4B-B7DF-702A16B0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F1D3F-CD04-A544-BD85-6460DBFA9540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4197C-EF85-6D4B-B7DF-702A16B0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F1D3F-CD04-A544-BD85-6460DBFA9540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4197C-EF85-6D4B-B7DF-702A16B0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F1D3F-CD04-A544-BD85-6460DBFA9540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4197C-EF85-6D4B-B7DF-702A16B0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E8BAF-E3A6-FB40-BA85-B9BAAB541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C97D3-F752-5845-A26A-699A60FA7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F1D3F-CD04-A544-BD85-6460DBFA9540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04197C-EF85-6D4B-B7DF-702A16B0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noFill/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F1D3F-CD04-A544-BD85-6460DBFA9540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04197C-EF85-6D4B-B7DF-702A16B0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F1D3F-CD04-A544-BD85-6460DBFA9540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04197C-EF85-6D4B-B7DF-702A16B0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F1D3F-CD04-A544-BD85-6460DBFA9540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04197C-EF85-6D4B-B7DF-702A16B0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F1D3F-CD04-A544-BD85-6460DBFA9540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04197C-EF85-6D4B-B7DF-702A16B0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F1D3F-CD04-A544-BD85-6460DBFA9540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04197C-EF85-6D4B-B7DF-702A16B0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F1D3F-CD04-A544-BD85-6460DBFA9540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04197C-EF85-6D4B-B7DF-702A16B0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F1D3F-CD04-A544-BD85-6460DBFA9540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04197C-EF85-6D4B-B7DF-702A16B0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5720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162800" cy="4419600"/>
          </a:xfrm>
          <a:prstGeom prst="rect">
            <a:avLst/>
          </a:prstGeom>
          <a:solidFill>
            <a:srgbClr val="FCF29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B2EF1D3F-CD04-A544-BD85-6460DBFA9540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3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7804197C-EF85-6D4B-B7DF-702A16B0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4212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42120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42120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42120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42120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stein.info/fun/alt-periodic-tbl.big.gif" TargetMode="External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llperiodictables.com/ClientPages/AAEpages/apt_3_DeskTopper.html" TargetMode="External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su.edu/robertsonr/xem/ACS%20Conference%20in%20New%20Orleans/page_1.htm" TargetMode="External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Periodic Table, Intro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GT Chemistry 11/11/14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4572000"/>
          </a:xfrm>
        </p:spPr>
        <p:txBody>
          <a:bodyPr/>
          <a:lstStyle/>
          <a:p>
            <a:r>
              <a:rPr lang="en-US"/>
              <a:t>Thanks to Mendeleev and Moseley, we now have the Periodic Law:</a:t>
            </a:r>
          </a:p>
          <a:p>
            <a:pPr lvl="1"/>
            <a:r>
              <a:rPr lang="en-US"/>
              <a:t>When elements are arranged in order of increasing atomic number, there is a </a:t>
            </a:r>
            <a:r>
              <a:rPr lang="en-US" b="1" u="sng"/>
              <a:t>periodic</a:t>
            </a:r>
            <a:r>
              <a:rPr lang="en-US"/>
              <a:t> repetition of their properties.</a:t>
            </a:r>
          </a:p>
          <a:p>
            <a:pPr lvl="1"/>
            <a:r>
              <a:rPr lang="en-US"/>
              <a:t>That is, you have an element with certain properties.  Then, later in the Periodic Table, you have another one with </a:t>
            </a:r>
            <a:r>
              <a:rPr lang="en-US" b="1" i="1"/>
              <a:t>similar</a:t>
            </a:r>
            <a:r>
              <a:rPr lang="en-US"/>
              <a:t> properties.  (NOT identical, but similar!)</a:t>
            </a:r>
          </a:p>
        </p:txBody>
      </p:sp>
      <p:sp>
        <p:nvSpPr>
          <p:cNvPr id="33795" name="AutoShape 4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Periodic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i="1" dirty="0"/>
              <a:t>Examples of Periodic Trends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715000"/>
          </a:xfrm>
        </p:spPr>
        <p:txBody>
          <a:bodyPr/>
          <a:lstStyle/>
          <a:p>
            <a:r>
              <a:rPr lang="en-US" sz="2800" dirty="0"/>
              <a:t>Atomic radius, electronegativity, ionization energy</a:t>
            </a:r>
          </a:p>
          <a:p>
            <a:r>
              <a:rPr lang="en-US" sz="2800" dirty="0"/>
              <a:t>Similarities in reactivity</a:t>
            </a:r>
            <a:endParaRPr lang="en-US" sz="2800" b="1" dirty="0"/>
          </a:p>
          <a:p>
            <a:pPr lvl="1"/>
            <a:r>
              <a:rPr lang="en-US" dirty="0"/>
              <a:t>Noble gases don’t react!  (Not with much, anyway)</a:t>
            </a:r>
          </a:p>
          <a:p>
            <a:pPr lvl="1"/>
            <a:r>
              <a:rPr lang="en-US" dirty="0"/>
              <a:t>O reacts with H to make H</a:t>
            </a:r>
            <a:r>
              <a:rPr lang="en-US" baseline="-25000" dirty="0"/>
              <a:t>2</a:t>
            </a:r>
            <a:r>
              <a:rPr lang="en-US" dirty="0"/>
              <a:t>O, S reacts with H to make H</a:t>
            </a:r>
            <a:r>
              <a:rPr lang="en-US" baseline="-25000" dirty="0"/>
              <a:t>2</a:t>
            </a:r>
            <a:r>
              <a:rPr lang="en-US" dirty="0"/>
              <a:t>S, Se reacts with H to make H</a:t>
            </a:r>
            <a:r>
              <a:rPr lang="en-US" baseline="-25000" dirty="0"/>
              <a:t>2</a:t>
            </a:r>
            <a:r>
              <a:rPr lang="en-US" dirty="0"/>
              <a:t>Se, and so on!</a:t>
            </a:r>
          </a:p>
          <a:p>
            <a:r>
              <a:rPr lang="en-US" sz="2800" dirty="0"/>
              <a:t>Electron configurations:</a:t>
            </a:r>
          </a:p>
          <a:p>
            <a:pPr lvl="1"/>
            <a:r>
              <a:rPr lang="en-US" dirty="0"/>
              <a:t>O: [He] </a:t>
            </a:r>
            <a:r>
              <a:rPr lang="en-US" b="1" dirty="0"/>
              <a:t>2s</a:t>
            </a:r>
            <a:r>
              <a:rPr lang="en-US" b="1" baseline="30000" dirty="0"/>
              <a:t>2</a:t>
            </a:r>
            <a:r>
              <a:rPr lang="en-US" b="1" dirty="0"/>
              <a:t> 2p</a:t>
            </a:r>
            <a:r>
              <a:rPr lang="en-US" b="1" baseline="30000" dirty="0"/>
              <a:t>4</a:t>
            </a:r>
            <a:endParaRPr lang="en-US" dirty="0"/>
          </a:p>
          <a:p>
            <a:pPr lvl="1"/>
            <a:r>
              <a:rPr lang="en-US" dirty="0"/>
              <a:t>S: [Ne] </a:t>
            </a:r>
            <a:r>
              <a:rPr lang="en-US" b="1" dirty="0"/>
              <a:t>3s</a:t>
            </a:r>
            <a:r>
              <a:rPr lang="en-US" b="1" baseline="30000" dirty="0"/>
              <a:t>2</a:t>
            </a:r>
            <a:r>
              <a:rPr lang="en-US" b="1" dirty="0"/>
              <a:t> 3p</a:t>
            </a:r>
            <a:r>
              <a:rPr lang="en-US" b="1" baseline="30000" dirty="0"/>
              <a:t>4</a:t>
            </a:r>
            <a:endParaRPr lang="en-US" dirty="0"/>
          </a:p>
          <a:p>
            <a:pPr lvl="1"/>
            <a:r>
              <a:rPr lang="en-US" dirty="0"/>
              <a:t>Se: [</a:t>
            </a:r>
            <a:r>
              <a:rPr lang="en-US" dirty="0" err="1"/>
              <a:t>Ar</a:t>
            </a:r>
            <a:r>
              <a:rPr lang="en-US" dirty="0"/>
              <a:t>] </a:t>
            </a:r>
            <a:r>
              <a:rPr lang="en-US" b="1" dirty="0"/>
              <a:t>4s</a:t>
            </a:r>
            <a:r>
              <a:rPr lang="en-US" b="1" baseline="30000" dirty="0"/>
              <a:t>2</a:t>
            </a:r>
            <a:r>
              <a:rPr lang="en-US" b="1" dirty="0"/>
              <a:t> </a:t>
            </a:r>
            <a:r>
              <a:rPr lang="en-US" dirty="0"/>
              <a:t>3d</a:t>
            </a:r>
            <a:r>
              <a:rPr lang="en-US" baseline="30000" dirty="0"/>
              <a:t>10</a:t>
            </a:r>
            <a:r>
              <a:rPr lang="en-US" dirty="0"/>
              <a:t> </a:t>
            </a:r>
            <a:r>
              <a:rPr lang="en-US" b="1" dirty="0"/>
              <a:t>4p</a:t>
            </a:r>
            <a:r>
              <a:rPr lang="en-US" b="1" baseline="30000" dirty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5" descr="Ptable2"/>
          <p:cNvPicPr>
            <a:picLocks noGrp="1"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894"/>
          <a:stretch>
            <a:fillRect/>
          </a:stretch>
        </p:blipFill>
        <p:spPr bwMode="auto">
          <a:xfrm>
            <a:off x="1447800" y="1828800"/>
            <a:ext cx="60944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447800" y="990600"/>
            <a:ext cx="6159500" cy="2668588"/>
            <a:chOff x="926" y="720"/>
            <a:chExt cx="3880" cy="1681"/>
          </a:xfrm>
        </p:grpSpPr>
        <p:sp>
          <p:nvSpPr>
            <p:cNvPr id="37899" name="Line 5"/>
            <p:cNvSpPr>
              <a:spLocks noChangeShapeType="1"/>
            </p:cNvSpPr>
            <p:nvPr/>
          </p:nvSpPr>
          <p:spPr bwMode="auto">
            <a:xfrm rot="4509243">
              <a:off x="2563" y="159"/>
              <a:ext cx="605" cy="388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1392" y="720"/>
              <a:ext cx="311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charset="0"/>
                </a:rPr>
                <a:t>Atomic Radius Increases</a:t>
              </a:r>
            </a:p>
            <a:p>
              <a:pPr>
                <a:defRPr/>
              </a:pPr>
              <a:r>
                <a:rPr lang="en-US" sz="3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charset="0"/>
                </a:rPr>
                <a:t>Metallic Properties Increase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828800" y="2057400"/>
            <a:ext cx="6934200" cy="3735388"/>
            <a:chOff x="1152" y="1296"/>
            <a:chExt cx="4368" cy="2353"/>
          </a:xfrm>
        </p:grpSpPr>
        <p:sp>
          <p:nvSpPr>
            <p:cNvPr id="37897" name="Line 7"/>
            <p:cNvSpPr>
              <a:spLocks noChangeShapeType="1"/>
            </p:cNvSpPr>
            <p:nvPr/>
          </p:nvSpPr>
          <p:spPr bwMode="auto">
            <a:xfrm flipV="1">
              <a:off x="1152" y="1296"/>
              <a:ext cx="3552" cy="1632"/>
            </a:xfrm>
            <a:prstGeom prst="line">
              <a:avLst/>
            </a:prstGeom>
            <a:noFill/>
            <a:ln w="57150">
              <a:solidFill>
                <a:srgbClr val="FF99CC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0" name="Text Box 8"/>
            <p:cNvSpPr txBox="1">
              <a:spLocks noChangeArrowheads="1"/>
            </p:cNvSpPr>
            <p:nvPr/>
          </p:nvSpPr>
          <p:spPr bwMode="auto">
            <a:xfrm>
              <a:off x="2208" y="2976"/>
              <a:ext cx="3312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solidFill>
                    <a:srgbClr val="FF99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charset="0"/>
                </a:rPr>
                <a:t>Electronegativity Increases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3200">
                  <a:solidFill>
                    <a:srgbClr val="FF99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charset="0"/>
                </a:rPr>
                <a:t>Ionization Energy Increases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09600" y="2057400"/>
            <a:ext cx="6858000" cy="4541838"/>
            <a:chOff x="384" y="1296"/>
            <a:chExt cx="4320" cy="2861"/>
          </a:xfrm>
          <a:noFill/>
        </p:grpSpPr>
        <p:sp>
          <p:nvSpPr>
            <p:cNvPr id="37895" name="Line 9"/>
            <p:cNvSpPr>
              <a:spLocks noChangeShapeType="1"/>
            </p:cNvSpPr>
            <p:nvPr/>
          </p:nvSpPr>
          <p:spPr bwMode="auto">
            <a:xfrm>
              <a:off x="1056" y="1296"/>
              <a:ext cx="3648" cy="1296"/>
            </a:xfrm>
            <a:prstGeom prst="line">
              <a:avLst/>
            </a:prstGeom>
            <a:grpFill/>
            <a:ln w="5715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44042" name="Text Box 10"/>
            <p:cNvSpPr txBox="1">
              <a:spLocks noChangeArrowheads="1"/>
            </p:cNvSpPr>
            <p:nvPr/>
          </p:nvSpPr>
          <p:spPr bwMode="auto">
            <a:xfrm>
              <a:off x="384" y="3168"/>
              <a:ext cx="1296" cy="98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charset="0"/>
                </a:rPr>
                <a:t>Atomic Number Increases</a:t>
              </a:r>
            </a:p>
          </p:txBody>
        </p:sp>
      </p:grpSp>
      <p:sp>
        <p:nvSpPr>
          <p:cNvPr id="44043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+mj-ea"/>
                <a:cs typeface="+mj-cs"/>
              </a:rPr>
              <a:t>Periodic Properties</a:t>
            </a:r>
            <a:endParaRPr lang="en-US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/>
              <a:t>Each period has one more energy level (shell) making each atom bigger. </a:t>
            </a:r>
          </a:p>
          <a:p>
            <a:endParaRPr lang="en-US" i="1"/>
          </a:p>
          <a:p>
            <a:r>
              <a:rPr lang="en-US" i="1"/>
              <a:t>Atomic radius measures the size of the atom.</a:t>
            </a:r>
          </a:p>
        </p:txBody>
      </p:sp>
      <p:sp>
        <p:nvSpPr>
          <p:cNvPr id="39939" name="AutoShape 5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kern="10" dirty="0">
                <a:ln w="11430"/>
                <a:solidFill>
                  <a:srgbClr val="33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/>
                <a:ea typeface="Impact"/>
                <a:cs typeface="Impact"/>
              </a:rPr>
              <a:t>Atomic Radius</a:t>
            </a:r>
          </a:p>
        </p:txBody>
      </p:sp>
      <p:sp>
        <p:nvSpPr>
          <p:cNvPr id="40966" name="AutoShape 6"/>
          <p:cNvSpPr>
            <a:spLocks noGrp="1" noChangeArrowheads="1"/>
          </p:cNvSpPr>
          <p:nvPr>
            <p:ph type="body" sz="half" idx="1"/>
          </p:nvPr>
        </p:nvSpPr>
        <p:spPr bwMode="white">
          <a:xfrm>
            <a:off x="1371600" y="2133600"/>
            <a:ext cx="3352800" cy="4495800"/>
          </a:xfrm>
          <a:prstGeom prst="downArrow">
            <a:avLst>
              <a:gd name="adj1" fmla="val 61806"/>
              <a:gd name="adj2" fmla="val 28165"/>
            </a:avLst>
          </a:prstGeom>
          <a:solidFill>
            <a:srgbClr val="FFFFFF"/>
          </a:solidFill>
          <a:ln w="28575">
            <a:solidFill>
              <a:schemeClr val="tx2"/>
            </a:solidFill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sz="3200"/>
              <a:t>Atomic radius of atom gets larger down a family</a:t>
            </a:r>
          </a:p>
        </p:txBody>
      </p:sp>
      <p:sp>
        <p:nvSpPr>
          <p:cNvPr id="39941" name="Oval 7"/>
          <p:cNvSpPr>
            <a:spLocks noChangeArrowheads="1"/>
          </p:cNvSpPr>
          <p:nvPr/>
        </p:nvSpPr>
        <p:spPr bwMode="auto">
          <a:xfrm>
            <a:off x="609600" y="45720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FF"/>
              </a:gs>
              <a:gs pos="71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2" name="Oval 8"/>
          <p:cNvSpPr>
            <a:spLocks noChangeArrowheads="1"/>
          </p:cNvSpPr>
          <p:nvPr/>
        </p:nvSpPr>
        <p:spPr bwMode="auto">
          <a:xfrm>
            <a:off x="723900" y="3733800"/>
            <a:ext cx="685800" cy="685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FF"/>
              </a:gs>
              <a:gs pos="71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3" name="Oval 9"/>
          <p:cNvSpPr>
            <a:spLocks noChangeArrowheads="1"/>
          </p:cNvSpPr>
          <p:nvPr/>
        </p:nvSpPr>
        <p:spPr bwMode="auto">
          <a:xfrm>
            <a:off x="800100" y="3048000"/>
            <a:ext cx="533400" cy="5334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FF"/>
              </a:gs>
              <a:gs pos="71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4" name="Oval 10"/>
          <p:cNvSpPr>
            <a:spLocks noChangeArrowheads="1"/>
          </p:cNvSpPr>
          <p:nvPr/>
        </p:nvSpPr>
        <p:spPr bwMode="auto">
          <a:xfrm>
            <a:off x="876300" y="25146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FF"/>
              </a:gs>
              <a:gs pos="71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Oval 11"/>
          <p:cNvSpPr>
            <a:spLocks noChangeArrowheads="1"/>
          </p:cNvSpPr>
          <p:nvPr/>
        </p:nvSpPr>
        <p:spPr bwMode="auto">
          <a:xfrm>
            <a:off x="952500" y="2133600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00FF"/>
              </a:gs>
              <a:gs pos="71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 autoUpdateAnimBg="0"/>
      <p:bldP spid="4096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19200"/>
            <a:ext cx="6400800" cy="5410200"/>
          </a:xfrm>
        </p:spPr>
        <p:txBody>
          <a:bodyPr/>
          <a:lstStyle/>
          <a:p>
            <a:r>
              <a:rPr lang="en-US" sz="2600" u="sng" dirty="0"/>
              <a:t>Ionization Energy</a:t>
            </a:r>
            <a:r>
              <a:rPr lang="en-US" sz="2600" dirty="0"/>
              <a:t> - The energy required to remove the most loosely held electron from the outer level of an atom in the gas phase.</a:t>
            </a:r>
            <a:endParaRPr lang="en-US" sz="2600" b="1" dirty="0"/>
          </a:p>
          <a:p>
            <a:pPr lvl="1"/>
            <a:r>
              <a:rPr lang="en-US" sz="2600" b="1" dirty="0"/>
              <a:t>H + ionization </a:t>
            </a:r>
            <a:r>
              <a:rPr lang="en-US" sz="2600" b="1" dirty="0" smtClean="0"/>
              <a:t>energy </a:t>
            </a:r>
            <a:r>
              <a:rPr lang="en-US" sz="2600" b="1" dirty="0" err="1" smtClean="0">
                <a:sym typeface="Wingdings"/>
              </a:rPr>
              <a:t></a:t>
            </a:r>
            <a:r>
              <a:rPr lang="en-US" sz="2600" b="1" dirty="0" smtClean="0"/>
              <a:t> </a:t>
            </a:r>
            <a:r>
              <a:rPr lang="en-US" sz="2600" b="1" dirty="0"/>
              <a:t>H</a:t>
            </a:r>
            <a:r>
              <a:rPr lang="en-US" sz="2600" b="1" baseline="30000" dirty="0"/>
              <a:t>+</a:t>
            </a:r>
            <a:r>
              <a:rPr lang="en-US" sz="2600" b="1" dirty="0"/>
              <a:t> + </a:t>
            </a:r>
            <a:r>
              <a:rPr lang="en-US" sz="2600" b="1" dirty="0" err="1"/>
              <a:t>e</a:t>
            </a:r>
            <a:r>
              <a:rPr lang="en-US" sz="2600" b="1" baseline="30000" dirty="0"/>
              <a:t>-</a:t>
            </a:r>
            <a:endParaRPr lang="en-US" sz="2600" i="1" dirty="0"/>
          </a:p>
          <a:p>
            <a:r>
              <a:rPr lang="en-US" sz="2600" dirty="0"/>
              <a:t>The nucleus has + charge, attracting surrounding negative valence electrons.</a:t>
            </a:r>
          </a:p>
          <a:p>
            <a:r>
              <a:rPr lang="en-US" sz="2600" dirty="0"/>
              <a:t>Electrons farther from nucleus are easier to remove.  </a:t>
            </a:r>
            <a:r>
              <a:rPr lang="en-US" sz="2600" u="sng" dirty="0"/>
              <a:t>Thus, big atoms have low ionization energy.</a:t>
            </a:r>
            <a:endParaRPr lang="en-US" sz="2600" dirty="0"/>
          </a:p>
          <a:p>
            <a:r>
              <a:rPr lang="en-US" sz="2600" u="sng" dirty="0"/>
              <a:t>Electronegativity:</a:t>
            </a:r>
            <a:r>
              <a:rPr lang="en-US" sz="2600" dirty="0"/>
              <a:t> How tightly an atom holds its electrons</a:t>
            </a:r>
          </a:p>
        </p:txBody>
      </p:sp>
      <p:sp>
        <p:nvSpPr>
          <p:cNvPr id="41987" name="AutoShape 5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77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Ionization Energy Trend</a:t>
            </a:r>
          </a:p>
        </p:txBody>
      </p:sp>
      <p:sp>
        <p:nvSpPr>
          <p:cNvPr id="41990" name="AutoShape 6"/>
          <p:cNvSpPr>
            <a:spLocks noGrp="1" noChangeArrowheads="1"/>
          </p:cNvSpPr>
          <p:nvPr>
            <p:ph type="body" sz="half" idx="1"/>
          </p:nvPr>
        </p:nvSpPr>
        <p:spPr bwMode="white">
          <a:xfrm>
            <a:off x="5867400" y="1905000"/>
            <a:ext cx="3276600" cy="3886200"/>
          </a:xfrm>
          <a:prstGeom prst="upArrow">
            <a:avLst>
              <a:gd name="adj1" fmla="val 50000"/>
              <a:gd name="adj2" fmla="val 29349"/>
            </a:avLst>
          </a:prstGeom>
          <a:solidFill>
            <a:srgbClr val="FFFFFF"/>
          </a:solidFill>
          <a:ln w="28575">
            <a:solidFill>
              <a:schemeClr val="tx2"/>
            </a:solidFill>
            <a:headEnd type="none" w="med" len="med"/>
            <a:tailEnd type="none" w="med" len="med"/>
          </a:ln>
        </p:spPr>
        <p:txBody>
          <a:bodyPr/>
          <a:lstStyle/>
          <a:p>
            <a:pPr>
              <a:buFontTx/>
              <a:buNone/>
            </a:pPr>
            <a:r>
              <a:rPr lang="en-US" sz="2200" dirty="0"/>
              <a:t>Small atom has </a:t>
            </a:r>
            <a:r>
              <a:rPr lang="en-US" sz="2200" i="1" dirty="0"/>
              <a:t>high </a:t>
            </a:r>
            <a:r>
              <a:rPr lang="en-US" sz="2200" dirty="0"/>
              <a:t>IE.</a:t>
            </a:r>
            <a:endParaRPr lang="en-US" sz="2200" dirty="0" smtClean="0"/>
          </a:p>
          <a:p>
            <a:pPr>
              <a:buFontTx/>
              <a:buNone/>
            </a:pPr>
            <a:endParaRPr lang="en-US" sz="2200" dirty="0" smtClean="0"/>
          </a:p>
          <a:p>
            <a:pPr>
              <a:buFontTx/>
              <a:buNone/>
            </a:pPr>
            <a:endParaRPr lang="en-US" sz="2200" dirty="0" smtClean="0"/>
          </a:p>
          <a:p>
            <a:pPr>
              <a:buFontTx/>
              <a:buNone/>
            </a:pPr>
            <a:endParaRPr lang="en-US" sz="2200" dirty="0" smtClean="0"/>
          </a:p>
          <a:p>
            <a:pPr>
              <a:buFontTx/>
              <a:buNone/>
            </a:pPr>
            <a:r>
              <a:rPr lang="en-US" sz="2200" dirty="0"/>
              <a:t>Large atom has </a:t>
            </a:r>
            <a:r>
              <a:rPr lang="en-US" sz="2200" i="1" dirty="0"/>
              <a:t>low </a:t>
            </a:r>
            <a:r>
              <a:rPr lang="en-US" sz="2200" dirty="0"/>
              <a:t>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 autoUpdateAnimBg="0"/>
      <p:bldP spid="41990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7700"/>
            <a:ext cx="7772400" cy="1143000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724400"/>
          </a:xfrm>
        </p:spPr>
        <p:txBody>
          <a:bodyPr/>
          <a:lstStyle/>
          <a:p>
            <a:r>
              <a:rPr lang="en-US" u="sng"/>
              <a:t>Cations</a:t>
            </a:r>
            <a:r>
              <a:rPr lang="en-US"/>
              <a:t>: positively charged ions</a:t>
            </a:r>
          </a:p>
          <a:p>
            <a:pPr lvl="1"/>
            <a:r>
              <a:rPr lang="en-US"/>
              <a:t>remember t = + (positive)</a:t>
            </a:r>
          </a:p>
          <a:p>
            <a:pPr lvl="1"/>
            <a:r>
              <a:rPr lang="en-US"/>
              <a:t>Would a cation have a larger or smaller </a:t>
            </a:r>
            <a:r>
              <a:rPr lang="en-US" b="1"/>
              <a:t>atomic radius</a:t>
            </a:r>
            <a:r>
              <a:rPr lang="en-US"/>
              <a:t> than an uncharged atom?</a:t>
            </a:r>
            <a:endParaRPr lang="en-US" u="sng"/>
          </a:p>
          <a:p>
            <a:r>
              <a:rPr lang="en-US" u="sng"/>
              <a:t>Anions</a:t>
            </a:r>
            <a:r>
              <a:rPr lang="en-US"/>
              <a:t>: negatively charged ions</a:t>
            </a:r>
          </a:p>
          <a:p>
            <a:pPr lvl="1"/>
            <a:r>
              <a:rPr lang="en-US"/>
              <a:t>remember a</a:t>
            </a:r>
            <a:r>
              <a:rPr lang="en-US" b="1"/>
              <a:t>N</a:t>
            </a:r>
            <a:r>
              <a:rPr lang="en-US"/>
              <a:t>ions are </a:t>
            </a:r>
            <a:r>
              <a:rPr lang="en-US" b="1"/>
              <a:t>N</a:t>
            </a:r>
            <a:r>
              <a:rPr lang="en-US"/>
              <a:t>egative</a:t>
            </a:r>
          </a:p>
          <a:p>
            <a:pPr lvl="1"/>
            <a:r>
              <a:rPr lang="en-US"/>
              <a:t>Would an anion have a larger or smaller </a:t>
            </a:r>
            <a:r>
              <a:rPr lang="en-US" b="1"/>
              <a:t>atomic radius</a:t>
            </a:r>
            <a:r>
              <a:rPr lang="en-US"/>
              <a:t> than an uncharged atom?</a:t>
            </a:r>
          </a:p>
        </p:txBody>
      </p:sp>
      <p:sp>
        <p:nvSpPr>
          <p:cNvPr id="44036" name="WordArt 5"/>
          <p:cNvSpPr>
            <a:spLocks noChangeArrowheads="1" noChangeShapeType="1" noTextEdit="1"/>
          </p:cNvSpPr>
          <p:nvPr/>
        </p:nvSpPr>
        <p:spPr bwMode="auto">
          <a:xfrm>
            <a:off x="3022712" y="762000"/>
            <a:ext cx="10287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Na</a:t>
            </a:r>
            <a:r>
              <a:rPr lang="en-US" sz="3600" kern="10" baseline="3000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+</a:t>
            </a:r>
          </a:p>
        </p:txBody>
      </p:sp>
      <p:sp>
        <p:nvSpPr>
          <p:cNvPr id="44037" name="WordArt 6"/>
          <p:cNvSpPr>
            <a:spLocks noChangeArrowheads="1" noChangeShapeType="1" noTextEdit="1"/>
          </p:cNvSpPr>
          <p:nvPr/>
        </p:nvSpPr>
        <p:spPr bwMode="auto">
          <a:xfrm>
            <a:off x="6248400" y="80010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Cl</a:t>
            </a:r>
            <a:r>
              <a:rPr lang="en-US" sz="3600" kern="10" baseline="3000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Metals vs. Nonmetals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Periodic Table is divided into three major categories:</a:t>
            </a:r>
          </a:p>
          <a:p>
            <a:pPr lvl="1"/>
            <a:r>
              <a:rPr lang="en-US" dirty="0" smtClean="0"/>
              <a:t>Metals</a:t>
            </a:r>
          </a:p>
          <a:p>
            <a:pPr lvl="1"/>
            <a:r>
              <a:rPr lang="en-US" dirty="0" smtClean="0"/>
              <a:t>Nonmetals</a:t>
            </a:r>
          </a:p>
          <a:p>
            <a:pPr lvl="1"/>
            <a:r>
              <a:rPr lang="en-US" dirty="0" smtClean="0"/>
              <a:t>Metalloids (Semi-Metals)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9"/>
          <p:cNvSpPr>
            <a:spLocks noGrp="1"/>
          </p:cNvSpPr>
          <p:nvPr>
            <p:ph type="title"/>
          </p:nvPr>
        </p:nvSpPr>
        <p:spPr>
          <a:xfrm>
            <a:off x="1792288" y="5155965"/>
            <a:ext cx="5486400" cy="566738"/>
          </a:xfrm>
        </p:spPr>
        <p:txBody>
          <a:bodyPr/>
          <a:lstStyle/>
          <a:p>
            <a:pPr algn="ctr"/>
            <a:r>
              <a:rPr lang="en-US" dirty="0" smtClean="0"/>
              <a:t>Metals, Nonmetals, and </a:t>
            </a:r>
            <a:r>
              <a:rPr lang="en-US" sz="1800" dirty="0" smtClean="0"/>
              <a:t>Metalloids</a:t>
            </a:r>
            <a:endParaRPr lang="en-US" dirty="0" smtClean="0"/>
          </a:p>
        </p:txBody>
      </p:sp>
      <p:pic>
        <p:nvPicPr>
          <p:cNvPr id="47107" name="Content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5586" b="-5586"/>
          <a:stretch>
            <a:fillRect/>
          </a:stretch>
        </p:blipFill>
        <p:spPr>
          <a:xfrm>
            <a:off x="563732" y="-305425"/>
            <a:ext cx="8085883" cy="6063546"/>
          </a:xfrm>
          <a:noFill/>
        </p:spPr>
      </p:pic>
      <p:sp>
        <p:nvSpPr>
          <p:cNvPr id="47108" name="Text Placeholder 10"/>
          <p:cNvSpPr>
            <a:spLocks noGrp="1"/>
          </p:cNvSpPr>
          <p:nvPr>
            <p:ph type="body" sz="half" idx="2"/>
          </p:nvPr>
        </p:nvSpPr>
        <p:spPr>
          <a:xfrm>
            <a:off x="1792288" y="5722703"/>
            <a:ext cx="5486400" cy="1135297"/>
          </a:xfrm>
        </p:spPr>
        <p:txBody>
          <a:bodyPr/>
          <a:lstStyle/>
          <a:p>
            <a:pPr algn="ctr"/>
            <a:r>
              <a:rPr lang="en-US" sz="2000" dirty="0" smtClean="0"/>
              <a:t>Blue – Metals</a:t>
            </a:r>
          </a:p>
          <a:p>
            <a:pPr algn="ctr"/>
            <a:r>
              <a:rPr lang="en-US" sz="2000" dirty="0" smtClean="0"/>
              <a:t>Yellow – Nonmetals</a:t>
            </a:r>
          </a:p>
          <a:p>
            <a:pPr algn="ctr"/>
            <a:r>
              <a:rPr lang="en-US" sz="2000" dirty="0" smtClean="0"/>
              <a:t>Pink - Metalloids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/>
          <p:cNvSpPr>
            <a:spLocks noGrp="1"/>
          </p:cNvSpPr>
          <p:nvPr>
            <p:ph type="title"/>
          </p:nvPr>
        </p:nvSpPr>
        <p:spPr>
          <a:xfrm>
            <a:off x="685800" y="609600"/>
            <a:ext cx="3657600" cy="1143000"/>
          </a:xfrm>
        </p:spPr>
        <p:txBody>
          <a:bodyPr/>
          <a:lstStyle/>
          <a:p>
            <a:r>
              <a:rPr lang="en-US" smtClean="0"/>
              <a:t>Metals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2089750"/>
            <a:ext cx="8991600" cy="4492025"/>
          </a:xfrm>
        </p:spPr>
        <p:txBody>
          <a:bodyPr/>
          <a:lstStyle/>
          <a:p>
            <a:r>
              <a:rPr lang="en-US" sz="2400" dirty="0" smtClean="0"/>
              <a:t>Metals are generally to</a:t>
            </a:r>
          </a:p>
          <a:p>
            <a:pPr>
              <a:buFontTx/>
              <a:buNone/>
            </a:pPr>
            <a:r>
              <a:rPr lang="en-US" sz="2400" dirty="0" smtClean="0"/>
              <a:t>	the left and the bottom </a:t>
            </a:r>
          </a:p>
          <a:p>
            <a:pPr>
              <a:buFontTx/>
              <a:buNone/>
            </a:pPr>
            <a:r>
              <a:rPr lang="en-US" sz="2400" dirty="0" smtClean="0"/>
              <a:t>	of the periodic table.</a:t>
            </a:r>
          </a:p>
          <a:p>
            <a:r>
              <a:rPr lang="en-US" sz="2400" dirty="0" smtClean="0"/>
              <a:t>They conduct heat and electricity well.</a:t>
            </a:r>
          </a:p>
          <a:p>
            <a:pPr lvl="1"/>
            <a:r>
              <a:rPr lang="en-US" sz="2000" dirty="0" smtClean="0"/>
              <a:t>Ex. Ag, Au, Cu</a:t>
            </a:r>
          </a:p>
          <a:p>
            <a:r>
              <a:rPr lang="en-US" sz="2400" dirty="0" smtClean="0"/>
              <a:t>They are lustrous, malleable, and ductile.</a:t>
            </a:r>
          </a:p>
          <a:p>
            <a:pPr lvl="1"/>
            <a:r>
              <a:rPr lang="en-US" sz="2000" dirty="0" smtClean="0"/>
              <a:t>Lustrous – shiny, reflect light</a:t>
            </a:r>
          </a:p>
          <a:p>
            <a:pPr lvl="1"/>
            <a:r>
              <a:rPr lang="en-US" sz="2000" dirty="0" smtClean="0"/>
              <a:t>Malleable – may be pounded into sheets</a:t>
            </a:r>
          </a:p>
          <a:p>
            <a:pPr lvl="1"/>
            <a:r>
              <a:rPr lang="en-US" sz="2000" dirty="0" smtClean="0"/>
              <a:t>Ductile – may be drawn into wires</a:t>
            </a:r>
          </a:p>
          <a:p>
            <a:r>
              <a:rPr lang="en-US" sz="2800" dirty="0" smtClean="0"/>
              <a:t>They are usually silver-colored (except Au, Cu, Cs)</a:t>
            </a:r>
          </a:p>
          <a:p>
            <a:pPr lvl="1"/>
            <a:endParaRPr lang="en-US" sz="2000" dirty="0" smtClean="0"/>
          </a:p>
        </p:txBody>
      </p:sp>
      <p:pic>
        <p:nvPicPr>
          <p:cNvPr id="4813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0"/>
            <a:ext cx="5130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0" y="6581775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http://www.ndt-ed.org/EducationResources/CommunityCollege/Materials/Graphics/MixedMetals(mayFranInt.).jpe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670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itle 1"/>
          <p:cNvSpPr>
            <a:spLocks noGrp="1"/>
          </p:cNvSpPr>
          <p:nvPr>
            <p:ph type="title"/>
          </p:nvPr>
        </p:nvSpPr>
        <p:spPr>
          <a:xfrm>
            <a:off x="2667000" y="457200"/>
            <a:ext cx="5791200" cy="990600"/>
          </a:xfrm>
        </p:spPr>
        <p:txBody>
          <a:bodyPr/>
          <a:lstStyle/>
          <a:p>
            <a:r>
              <a:rPr lang="en-US" dirty="0" smtClean="0"/>
              <a:t>Nonmetals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Nonmetals are to the right and top of the periodic table.</a:t>
            </a:r>
          </a:p>
          <a:p>
            <a:r>
              <a:rPr lang="en-US" sz="2800" dirty="0" smtClean="0"/>
              <a:t>They do NOT conduct heat or electricity well. They are brittle (if solid).</a:t>
            </a:r>
          </a:p>
          <a:p>
            <a:r>
              <a:rPr lang="en-US" sz="2800" dirty="0" smtClean="0"/>
              <a:t>Many are gases, but some are solids. One liquid – bromine!</a:t>
            </a:r>
          </a:p>
          <a:p>
            <a:r>
              <a:rPr lang="en-US" sz="2800" dirty="0" smtClean="0"/>
              <a:t>Many colors – yellow, black, red, green, etc.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0" y="4038600"/>
            <a:ext cx="469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SEATS!!! Put HW out on desk</a:t>
            </a:r>
          </a:p>
          <a:p>
            <a:r>
              <a:rPr lang="en-US" dirty="0" smtClean="0"/>
              <a:t>Cut out the pictures found on your table.  When done, put </a:t>
            </a:r>
            <a:r>
              <a:rPr lang="en-US" smtClean="0"/>
              <a:t>in baggies.</a:t>
            </a:r>
          </a:p>
          <a:p>
            <a:pPr lvl="1"/>
            <a:r>
              <a:rPr lang="en-US" dirty="0" smtClean="0"/>
              <a:t>With your table-mates, organize them into categories.</a:t>
            </a:r>
          </a:p>
          <a:p>
            <a:pPr lvl="1"/>
            <a:r>
              <a:rPr lang="en-US" dirty="0" smtClean="0"/>
              <a:t>Within each category, organize them.</a:t>
            </a:r>
          </a:p>
          <a:p>
            <a:r>
              <a:rPr lang="en-US" dirty="0" smtClean="0"/>
              <a:t>How did you organize the pictures??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4267200" cy="1143000"/>
          </a:xfrm>
        </p:spPr>
        <p:txBody>
          <a:bodyPr/>
          <a:lstStyle/>
          <a:p>
            <a:r>
              <a:rPr lang="en-US" smtClean="0"/>
              <a:t>Metalloids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5257800"/>
          </a:xfrm>
        </p:spPr>
        <p:txBody>
          <a:bodyPr/>
          <a:lstStyle/>
          <a:p>
            <a:r>
              <a:rPr lang="en-US" sz="2800" dirty="0" smtClean="0"/>
              <a:t>Metalloids are between</a:t>
            </a:r>
          </a:p>
          <a:p>
            <a:pPr>
              <a:buFontTx/>
              <a:buNone/>
            </a:pPr>
            <a:r>
              <a:rPr lang="en-US" sz="2800" dirty="0" smtClean="0"/>
              <a:t>	the metals and nonmetals.</a:t>
            </a:r>
          </a:p>
          <a:p>
            <a:r>
              <a:rPr lang="en-US" sz="2800" dirty="0" smtClean="0"/>
              <a:t>They behave somewhat </a:t>
            </a:r>
          </a:p>
          <a:p>
            <a:pPr>
              <a:buFontTx/>
              <a:buNone/>
            </a:pPr>
            <a:r>
              <a:rPr lang="en-US" sz="2800" dirty="0" smtClean="0"/>
              <a:t>	like a metal, and somewhat like a nonmetal.</a:t>
            </a:r>
          </a:p>
          <a:p>
            <a:r>
              <a:rPr lang="en-US" sz="2800" dirty="0" smtClean="0"/>
              <a:t>They are somewhat shiny, conduct electricity moderately, and may be slightly malleable.</a:t>
            </a:r>
          </a:p>
          <a:p>
            <a:r>
              <a:rPr lang="en-US" sz="2800" dirty="0" smtClean="0"/>
              <a:t>Some consider hydrogen to be a metalloid; some say they are all solid, so it’s a nonmetal.</a:t>
            </a:r>
          </a:p>
          <a:p>
            <a:r>
              <a:rPr lang="en-US" sz="2800" dirty="0" smtClean="0"/>
              <a:t>Also called semi-metals.</a:t>
            </a:r>
          </a:p>
        </p:txBody>
      </p:sp>
      <p:pic>
        <p:nvPicPr>
          <p:cNvPr id="5018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2525" y="0"/>
            <a:ext cx="41814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72000" y="6596063"/>
            <a:ext cx="4572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100"/>
              <a:t>http://media-1.web.britannica.com/eb-media/75/131175-004-AE718B3C.jpg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More info. about Elements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334000"/>
          </a:xfrm>
        </p:spPr>
        <p:txBody>
          <a:bodyPr/>
          <a:lstStyle/>
          <a:p>
            <a:r>
              <a:rPr lang="en-US"/>
              <a:t>MOST elements:</a:t>
            </a:r>
          </a:p>
          <a:p>
            <a:pPr lvl="1"/>
            <a:r>
              <a:rPr lang="en-US"/>
              <a:t>are solid</a:t>
            </a:r>
          </a:p>
          <a:p>
            <a:pPr lvl="1"/>
            <a:r>
              <a:rPr lang="en-US"/>
              <a:t>are metallic</a:t>
            </a:r>
          </a:p>
          <a:p>
            <a:pPr lvl="1"/>
            <a:r>
              <a:rPr lang="en-US"/>
              <a:t>form compounds with oxygen</a:t>
            </a:r>
          </a:p>
          <a:p>
            <a:pPr lvl="1"/>
            <a:r>
              <a:rPr lang="en-US"/>
              <a:t>are groups of single atoms (</a:t>
            </a:r>
            <a:r>
              <a:rPr lang="en-US" i="1"/>
              <a:t>monatomic</a:t>
            </a:r>
            <a:r>
              <a:rPr lang="en-US"/>
              <a:t>) in their elemental state</a:t>
            </a:r>
          </a:p>
          <a:p>
            <a:r>
              <a:rPr lang="en-US"/>
              <a:t>A few elemental liquids: </a:t>
            </a:r>
          </a:p>
          <a:p>
            <a:pPr lvl="1"/>
            <a:r>
              <a:rPr lang="en-US"/>
              <a:t>Br</a:t>
            </a:r>
            <a:r>
              <a:rPr lang="en-US" baseline="-25000"/>
              <a:t>2</a:t>
            </a:r>
            <a:r>
              <a:rPr lang="en-US"/>
              <a:t> and Hg</a:t>
            </a:r>
          </a:p>
          <a:p>
            <a:pPr lvl="1"/>
            <a:r>
              <a:rPr lang="en-US"/>
              <a:t>Cs and Ga become liquid at just above room temp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Element Information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Eleven elemental gases: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, He, N</a:t>
            </a:r>
            <a:r>
              <a:rPr lang="en-US" sz="2400" baseline="-25000" dirty="0"/>
              <a:t>2</a:t>
            </a:r>
            <a:r>
              <a:rPr lang="en-US" sz="2400" dirty="0"/>
              <a:t>, O</a:t>
            </a:r>
            <a:r>
              <a:rPr lang="en-US" sz="2400" baseline="-25000" dirty="0"/>
              <a:t>2</a:t>
            </a:r>
            <a:r>
              <a:rPr lang="en-US" sz="2400" dirty="0"/>
              <a:t>, F</a:t>
            </a:r>
            <a:r>
              <a:rPr lang="en-US" sz="2400" baseline="-25000" dirty="0"/>
              <a:t>2</a:t>
            </a:r>
            <a:r>
              <a:rPr lang="en-US" sz="2400" dirty="0"/>
              <a:t>, Ne, Cl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en-US" sz="2400" dirty="0" err="1"/>
              <a:t>Ar</a:t>
            </a:r>
            <a:r>
              <a:rPr lang="en-US" sz="2400" dirty="0"/>
              <a:t>, Kr, </a:t>
            </a:r>
            <a:r>
              <a:rPr lang="en-US" sz="2400" dirty="0" err="1"/>
              <a:t>Xe</a:t>
            </a:r>
            <a:r>
              <a:rPr lang="en-US" sz="2400" dirty="0"/>
              <a:t>, </a:t>
            </a:r>
            <a:r>
              <a:rPr lang="en-US" sz="2400" dirty="0" err="1"/>
              <a:t>Rn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Seven elements occur in pairs of atoms (</a:t>
            </a:r>
            <a:r>
              <a:rPr lang="en-US" sz="2800" i="1" dirty="0"/>
              <a:t>diatomic</a:t>
            </a:r>
            <a:r>
              <a:rPr lang="en-US" sz="2800" dirty="0"/>
              <a:t>) in their elemental state: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</a:t>
            </a:r>
            <a:r>
              <a:rPr lang="en-US" sz="2400" baseline="-25000" dirty="0"/>
              <a:t>2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N</a:t>
            </a:r>
            <a:r>
              <a:rPr lang="en-US" sz="2400" baseline="-25000" dirty="0"/>
              <a:t>2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O</a:t>
            </a:r>
            <a:r>
              <a:rPr lang="en-US" sz="2400" baseline="-25000" dirty="0"/>
              <a:t>2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</a:t>
            </a:r>
            <a:r>
              <a:rPr lang="en-US" sz="2400" baseline="-25000" dirty="0"/>
              <a:t>2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Cl</a:t>
            </a:r>
            <a:r>
              <a:rPr lang="en-US" sz="2400" baseline="-25000" dirty="0"/>
              <a:t>2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Br</a:t>
            </a:r>
            <a:r>
              <a:rPr lang="en-US" sz="2400" baseline="-25000" dirty="0"/>
              <a:t>2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</a:t>
            </a:r>
            <a:r>
              <a:rPr lang="en-US" sz="2400" baseline="-25000" dirty="0"/>
              <a:t>2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106503" name="WordArt 7"/>
          <p:cNvSpPr>
            <a:spLocks noChangeArrowheads="1" noChangeShapeType="1" noTextEdit="1"/>
          </p:cNvSpPr>
          <p:nvPr/>
        </p:nvSpPr>
        <p:spPr bwMode="auto">
          <a:xfrm rot="-1345492">
            <a:off x="2590800" y="4572000"/>
            <a:ext cx="44958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E3E02"/>
                    </a:gs>
                    <a:gs pos="100000">
                      <a:srgbClr val="FFE701"/>
                    </a:gs>
                  </a:gsLst>
                  <a:lin ang="17520000" scaled="1"/>
                </a:gradFill>
                <a:latin typeface="Impact"/>
                <a:ea typeface="Impact"/>
                <a:cs typeface="Impact"/>
              </a:rPr>
              <a:t>Memorize these!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  <p:bldP spid="1065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Alternate Periodic Tables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8458200" cy="762000"/>
          </a:xfrm>
        </p:spPr>
        <p:txBody>
          <a:bodyPr/>
          <a:lstStyle/>
          <a:p>
            <a:r>
              <a:rPr lang="en-US" sz="2400" dirty="0"/>
              <a:t>No, the one on the wall isn’t the ONLY way to organize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600" dirty="0"/>
              <a:t>Alternate Periodic Table #1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9144000" cy="83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/>
              <a:t>One alternate Periodic Table puts the elements in a spiral, with “arms” for the transition metals and inner transition metals:</a:t>
            </a:r>
          </a:p>
        </p:txBody>
      </p:sp>
      <p:pic>
        <p:nvPicPr>
          <p:cNvPr id="6758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447800" y="1568450"/>
            <a:ext cx="6248400" cy="5289550"/>
          </a:xfr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Periodic Table #2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6705600" cy="2136775"/>
          </a:xfrm>
        </p:spPr>
        <p:txBody>
          <a:bodyPr/>
          <a:lstStyle/>
          <a:p>
            <a:r>
              <a:rPr lang="en-US" sz="2800" dirty="0"/>
              <a:t>This one, called the </a:t>
            </a:r>
            <a:r>
              <a:rPr lang="en-US" sz="2800" dirty="0" err="1"/>
              <a:t>Tarantola</a:t>
            </a:r>
            <a:r>
              <a:rPr lang="en-US" sz="2800" dirty="0"/>
              <a:t> Periodic Table (after the inventor) makes the </a:t>
            </a:r>
            <a:r>
              <a:rPr lang="en-US" sz="2800" dirty="0" err="1"/>
              <a:t>s</a:t>
            </a:r>
            <a:r>
              <a:rPr lang="en-US" sz="2800" dirty="0"/>
              <a:t> block, </a:t>
            </a:r>
            <a:r>
              <a:rPr lang="en-US" sz="2800" dirty="0" err="1"/>
              <a:t>p</a:t>
            </a:r>
            <a:r>
              <a:rPr lang="en-US" sz="2800" dirty="0"/>
              <a:t> block, </a:t>
            </a:r>
            <a:r>
              <a:rPr lang="en-US" sz="2800" dirty="0" err="1"/>
              <a:t>d</a:t>
            </a:r>
            <a:r>
              <a:rPr lang="en-US" sz="2800" dirty="0"/>
              <a:t> block, and </a:t>
            </a:r>
            <a:r>
              <a:rPr lang="en-US" sz="2800" dirty="0" err="1"/>
              <a:t>f</a:t>
            </a:r>
            <a:r>
              <a:rPr lang="en-US" sz="2800" dirty="0"/>
              <a:t> block the most prominent features.</a:t>
            </a:r>
          </a:p>
        </p:txBody>
      </p:sp>
      <p:pic>
        <p:nvPicPr>
          <p:cNvPr id="696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CF298"/>
              </a:clrFrom>
              <a:clrTo>
                <a:srgbClr val="FCF29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2286000"/>
            <a:ext cx="9144000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Alternate Periodic Table #3</a:t>
            </a:r>
          </a:p>
        </p:txBody>
      </p:sp>
      <p:sp>
        <p:nvSpPr>
          <p:cNvPr id="7168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9144000" cy="8445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/>
              <a:t>This one, the triangle Periodic Table, uses another organizational system to show relationships:</a:t>
            </a:r>
          </a:p>
        </p:txBody>
      </p:sp>
      <p:pic>
        <p:nvPicPr>
          <p:cNvPr id="71684" name="Picture 8" descr="Bohr_PT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81000" y="1981200"/>
            <a:ext cx="83820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John Dalton’s List of Elements &amp; Symbols</a:t>
            </a:r>
          </a:p>
        </p:txBody>
      </p:sp>
      <p:pic>
        <p:nvPicPr>
          <p:cNvPr id="73731" name="Picture 7" descr="dalton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905000"/>
            <a:ext cx="8610600" cy="4227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Alexander Periodic Table</a:t>
            </a:r>
          </a:p>
        </p:txBody>
      </p:sp>
      <p:pic>
        <p:nvPicPr>
          <p:cNvPr id="75779" name="Picture 8" descr="alexander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09600" y="1600200"/>
            <a:ext cx="7543800" cy="4987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/>
              <a:t>And</a:t>
            </a:r>
            <a:r>
              <a:rPr lang="en-US" dirty="0" smtClean="0"/>
              <a:t> two more</a:t>
            </a:r>
            <a:r>
              <a:rPr lang="en-US" dirty="0"/>
              <a:t>, for fun…</a:t>
            </a:r>
          </a:p>
        </p:txBody>
      </p:sp>
      <p:pic>
        <p:nvPicPr>
          <p:cNvPr id="77827" name="Picture 8" descr="elephant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14400" y="995363"/>
            <a:ext cx="7543800" cy="5862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SWBAT</a:t>
            </a:r>
          </a:p>
          <a:p>
            <a:pPr lvl="1"/>
            <a:r>
              <a:rPr lang="en-US" dirty="0" smtClean="0"/>
              <a:t>Explain the contributions of </a:t>
            </a:r>
            <a:r>
              <a:rPr lang="en-US" dirty="0" err="1" smtClean="0"/>
              <a:t>Dobereiner</a:t>
            </a:r>
            <a:r>
              <a:rPr lang="en-US" dirty="0" smtClean="0"/>
              <a:t>, Newlands, Mendeleev, and Moseley to the formation of the Periodic Table.</a:t>
            </a:r>
          </a:p>
          <a:p>
            <a:pPr lvl="1"/>
            <a:r>
              <a:rPr lang="en-US" dirty="0" smtClean="0"/>
              <a:t>Name the parts of the Periodic Table.</a:t>
            </a:r>
          </a:p>
          <a:p>
            <a:pPr lvl="1"/>
            <a:r>
              <a:rPr lang="en-US" dirty="0" smtClean="0"/>
              <a:t>Differentiate between metals, nonmetals, and metalloids.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0"/>
            <a:ext cx="83058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3009900" y="3009900"/>
            <a:ext cx="6858000" cy="8382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The Table of Rejected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you have just discovered a stable isotope of element 118 on Jupiter.</a:t>
            </a:r>
          </a:p>
          <a:p>
            <a:r>
              <a:rPr lang="en-US" dirty="0" smtClean="0"/>
              <a:t>What noble gas configuration would it have?</a:t>
            </a:r>
          </a:p>
          <a:p>
            <a:r>
              <a:rPr lang="en-US" dirty="0" smtClean="0"/>
              <a:t>What properties should it have?  </a:t>
            </a:r>
            <a:r>
              <a:rPr lang="en-US" smtClean="0"/>
              <a:t>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quickly go over those questions, so you can use this for reference.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219200"/>
          </a:xfrm>
        </p:spPr>
        <p:txBody>
          <a:bodyPr/>
          <a:lstStyle/>
          <a:p>
            <a:r>
              <a:rPr lang="en-US"/>
              <a:t>Mendeleev, Periodic Law, Moseley, and all that jazz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7163"/>
            <a:ext cx="914400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WordArt 5"/>
          <p:cNvSpPr>
            <a:spLocks noChangeArrowheads="1" noChangeShapeType="1" noTextEdit="1"/>
          </p:cNvSpPr>
          <p:nvPr/>
        </p:nvSpPr>
        <p:spPr bwMode="auto">
          <a:xfrm>
            <a:off x="1066800" y="914400"/>
            <a:ext cx="6858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66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The 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History of the Periodic Table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J. W. </a:t>
            </a:r>
            <a:r>
              <a:rPr lang="en-US" dirty="0" err="1">
                <a:solidFill>
                  <a:schemeClr val="bg1"/>
                </a:solidFill>
              </a:rPr>
              <a:t>Dobereiner</a:t>
            </a:r>
            <a:r>
              <a:rPr lang="en-US" dirty="0">
                <a:solidFill>
                  <a:schemeClr val="bg1"/>
                </a:solidFill>
              </a:rPr>
              <a:t> - 1817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Elements can be organized in sets of three:</a:t>
            </a:r>
          </a:p>
          <a:p>
            <a:pPr lvl="2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Triads </a:t>
            </a:r>
          </a:p>
          <a:p>
            <a:pPr lvl="3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Ex. Li, Na, K; </a:t>
            </a:r>
            <a:r>
              <a:rPr lang="en-US" sz="2400" dirty="0" err="1">
                <a:solidFill>
                  <a:schemeClr val="bg1"/>
                </a:solidFill>
              </a:rPr>
              <a:t>Cl</a:t>
            </a:r>
            <a:r>
              <a:rPr lang="en-US" sz="2400" dirty="0">
                <a:solidFill>
                  <a:schemeClr val="bg1"/>
                </a:solidFill>
              </a:rPr>
              <a:t>, Br, I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Average atomic masses in the middle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J. A. R. Newlands - 1865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Every eight elements, there are similar properties:</a:t>
            </a:r>
          </a:p>
          <a:p>
            <a:pPr lvl="2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Octaves</a:t>
            </a:r>
            <a:endParaRPr lang="en-US" sz="2800" dirty="0">
              <a:solidFill>
                <a:schemeClr val="bg1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Ex. Li, Na, K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7467600" cy="1143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Dmitri Mendeleev, Father of the Modern Periodic Table - 1869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4267200" cy="4114800"/>
          </a:xfrm>
        </p:spPr>
        <p:txBody>
          <a:bodyPr/>
          <a:lstStyle/>
          <a:p>
            <a:r>
              <a:rPr lang="en-US" sz="2800" smtClean="0"/>
              <a:t>Dmitri Mendeleev used information about known elements to build the first periodic table.</a:t>
            </a:r>
          </a:p>
          <a:p>
            <a:r>
              <a:rPr lang="en-US" sz="2800" smtClean="0"/>
              <a:t>He used:</a:t>
            </a:r>
          </a:p>
          <a:p>
            <a:pPr lvl="1"/>
            <a:r>
              <a:rPr lang="en-US" sz="2400" smtClean="0"/>
              <a:t>Atomic mass</a:t>
            </a:r>
          </a:p>
          <a:p>
            <a:pPr lvl="1"/>
            <a:r>
              <a:rPr lang="en-US" sz="2400" smtClean="0"/>
              <a:t>Chemical properties</a:t>
            </a:r>
          </a:p>
          <a:p>
            <a:pPr lvl="1"/>
            <a:r>
              <a:rPr lang="en-US" sz="2400" smtClean="0"/>
              <a:t>Physical properties</a:t>
            </a:r>
          </a:p>
        </p:txBody>
      </p:sp>
      <p:pic>
        <p:nvPicPr>
          <p:cNvPr id="23556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905000"/>
            <a:ext cx="4495800" cy="4219575"/>
          </a:xfrm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304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6"/>
          <p:cNvSpPr>
            <a:spLocks noChangeArrowheads="1" noChangeShapeType="1" noTextEdit="1"/>
          </p:cNvSpPr>
          <p:nvPr/>
        </p:nvSpPr>
        <p:spPr bwMode="auto">
          <a:xfrm rot="-5400000">
            <a:off x="-2719388" y="3024188"/>
            <a:ext cx="6391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8099" dir="2700000" algn="ctr" rotWithShape="0">
                    <a:srgbClr val="00000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Mendeleev's Periodic Table</a:t>
            </a:r>
          </a:p>
        </p:txBody>
      </p:sp>
      <p:sp>
        <p:nvSpPr>
          <p:cNvPr id="5940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4114800"/>
            <a:ext cx="6934200" cy="2743200"/>
          </a:xfrm>
        </p:spPr>
        <p:txBody>
          <a:bodyPr/>
          <a:lstStyle/>
          <a:p>
            <a:r>
              <a:rPr lang="en-US" sz="2800"/>
              <a:t>Notice:</a:t>
            </a:r>
          </a:p>
          <a:p>
            <a:pPr lvl="1"/>
            <a:r>
              <a:rPr lang="en-US" sz="2400"/>
              <a:t>Increasing atomic mass in columns</a:t>
            </a:r>
          </a:p>
          <a:p>
            <a:pPr lvl="1"/>
            <a:r>
              <a:rPr lang="en-US" sz="2400"/>
              <a:t>Similar properties in rows</a:t>
            </a:r>
          </a:p>
          <a:p>
            <a:pPr lvl="1"/>
            <a:r>
              <a:rPr lang="en-US" sz="2400"/>
              <a:t>Missing elements marked with ?</a:t>
            </a:r>
          </a:p>
          <a:p>
            <a:pPr lvl="2"/>
            <a:r>
              <a:rPr lang="en-US" sz="2000"/>
              <a:t>First to propose elements not yet discovered!</a:t>
            </a:r>
          </a:p>
          <a:p>
            <a:pPr lvl="1"/>
            <a:r>
              <a:rPr lang="en-US" sz="2400"/>
              <a:t>Co &amp; Ni – Masses do NOT go in order!</a:t>
            </a:r>
          </a:p>
        </p:txBody>
      </p:sp>
      <p:pic>
        <p:nvPicPr>
          <p:cNvPr id="25604" name="Picture 12" descr="mendel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17999" b="25529"/>
          <a:stretch>
            <a:fillRect/>
          </a:stretch>
        </p:blipFill>
        <p:spPr>
          <a:xfrm>
            <a:off x="1447800" y="0"/>
            <a:ext cx="7696200" cy="396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9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9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Henry Moseley’s Contribution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Henry Moseley made the next great leap forward with the idea of arranging by </a:t>
            </a:r>
            <a:r>
              <a:rPr lang="en-US" sz="2800" b="1"/>
              <a:t>atomic number</a:t>
            </a:r>
            <a:r>
              <a:rPr lang="en-US" sz="2800"/>
              <a:t>.</a:t>
            </a:r>
          </a:p>
          <a:p>
            <a:r>
              <a:rPr lang="en-US" sz="2800"/>
              <a:t>This fixed the few problems there had been with Mendeleev’s table.</a:t>
            </a:r>
          </a:p>
        </p:txBody>
      </p:sp>
      <p:pic>
        <p:nvPicPr>
          <p:cNvPr id="27652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2046288"/>
            <a:ext cx="3810000" cy="3984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theme/theme1.xml><?xml version="1.0" encoding="utf-8"?>
<a:theme xmlns:a="http://schemas.openxmlformats.org/drawingml/2006/main" name="Test Tube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lowing test tub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wing test tube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EEC2"/>
        </a:accent1>
        <a:accent2>
          <a:srgbClr val="653A01"/>
        </a:accent2>
        <a:accent3>
          <a:srgbClr val="FFFFFF"/>
        </a:accent3>
        <a:accent4>
          <a:srgbClr val="000000"/>
        </a:accent4>
        <a:accent5>
          <a:srgbClr val="FEF5DD"/>
        </a:accent5>
        <a:accent6>
          <a:srgbClr val="5B3401"/>
        </a:accent6>
        <a:hlink>
          <a:srgbClr val="0099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4">
        <a:dk1>
          <a:srgbClr val="462300"/>
        </a:dk1>
        <a:lt1>
          <a:srgbClr val="FFFFFF"/>
        </a:lt1>
        <a:dk2>
          <a:srgbClr val="000000"/>
        </a:dk2>
        <a:lt2>
          <a:srgbClr val="808080"/>
        </a:lt2>
        <a:accent1>
          <a:srgbClr val="FFE499"/>
        </a:accent1>
        <a:accent2>
          <a:srgbClr val="FCA416"/>
        </a:accent2>
        <a:accent3>
          <a:srgbClr val="FFFFFF"/>
        </a:accent3>
        <a:accent4>
          <a:srgbClr val="3A1C00"/>
        </a:accent4>
        <a:accent5>
          <a:srgbClr val="FFEFCA"/>
        </a:accent5>
        <a:accent6>
          <a:srgbClr val="E49413"/>
        </a:accent6>
        <a:hlink>
          <a:srgbClr val="6633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5">
        <a:dk1>
          <a:srgbClr val="422100"/>
        </a:dk1>
        <a:lt1>
          <a:srgbClr val="FFFFCC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E7B96F"/>
        </a:accent2>
        <a:accent3>
          <a:srgbClr val="FFFFE2"/>
        </a:accent3>
        <a:accent4>
          <a:srgbClr val="371B00"/>
        </a:accent4>
        <a:accent5>
          <a:srgbClr val="FFFFE2"/>
        </a:accent5>
        <a:accent6>
          <a:srgbClr val="D1A764"/>
        </a:accent6>
        <a:hlink>
          <a:srgbClr val="0066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6">
        <a:dk1>
          <a:srgbClr val="5C1F00"/>
        </a:dk1>
        <a:lt1>
          <a:srgbClr val="FFFFCC"/>
        </a:lt1>
        <a:dk2>
          <a:srgbClr val="7E2A00"/>
        </a:dk2>
        <a:lt2>
          <a:srgbClr val="DFD293"/>
        </a:lt2>
        <a:accent1>
          <a:srgbClr val="FF6600"/>
        </a:accent1>
        <a:accent2>
          <a:srgbClr val="DF8F3F"/>
        </a:accent2>
        <a:accent3>
          <a:srgbClr val="C0ACAA"/>
        </a:accent3>
        <a:accent4>
          <a:srgbClr val="DADAAE"/>
        </a:accent4>
        <a:accent5>
          <a:srgbClr val="FFB8AA"/>
        </a:accent5>
        <a:accent6>
          <a:srgbClr val="CA8138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7">
        <a:dk1>
          <a:srgbClr val="005A58"/>
        </a:dk1>
        <a:lt1>
          <a:srgbClr val="FFE8A9"/>
        </a:lt1>
        <a:dk2>
          <a:srgbClr val="CC9900"/>
        </a:dk2>
        <a:lt2>
          <a:srgbClr val="FFFF99"/>
        </a:lt2>
        <a:accent1>
          <a:srgbClr val="E0A04A"/>
        </a:accent1>
        <a:accent2>
          <a:srgbClr val="9478BC"/>
        </a:accent2>
        <a:accent3>
          <a:srgbClr val="E2CAAA"/>
        </a:accent3>
        <a:accent4>
          <a:srgbClr val="DAC690"/>
        </a:accent4>
        <a:accent5>
          <a:srgbClr val="EDCDB1"/>
        </a:accent5>
        <a:accent6>
          <a:srgbClr val="866CAA"/>
        </a:accent6>
        <a:hlink>
          <a:srgbClr val="EFE2BD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8">
        <a:dk1>
          <a:srgbClr val="003366"/>
        </a:dk1>
        <a:lt1>
          <a:srgbClr val="E0DFDA"/>
        </a:lt1>
        <a:dk2>
          <a:srgbClr val="B6B6AE"/>
        </a:dk2>
        <a:lt2>
          <a:srgbClr val="FFFFCC"/>
        </a:lt2>
        <a:accent1>
          <a:srgbClr val="DF9C5F"/>
        </a:accent1>
        <a:accent2>
          <a:srgbClr val="CCCC00"/>
        </a:accent2>
        <a:accent3>
          <a:srgbClr val="D7D7D3"/>
        </a:accent3>
        <a:accent4>
          <a:srgbClr val="BFBEBA"/>
        </a:accent4>
        <a:accent5>
          <a:srgbClr val="ECCBB6"/>
        </a:accent5>
        <a:accent6>
          <a:srgbClr val="B9B900"/>
        </a:accent6>
        <a:hlink>
          <a:srgbClr val="FFFFCC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9">
        <a:dk1>
          <a:srgbClr val="777777"/>
        </a:dk1>
        <a:lt1>
          <a:srgbClr val="FFFFCC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DCFC9"/>
        </a:accent3>
        <a:accent4>
          <a:srgbClr val="DADAAE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0">
        <a:dk1>
          <a:srgbClr val="2D2015"/>
        </a:dk1>
        <a:lt1>
          <a:srgbClr val="FFEE99"/>
        </a:lt1>
        <a:dk2>
          <a:srgbClr val="523E26"/>
        </a:dk2>
        <a:lt2>
          <a:srgbClr val="DFC08D"/>
        </a:lt2>
        <a:accent1>
          <a:srgbClr val="A0815C"/>
        </a:accent1>
        <a:accent2>
          <a:srgbClr val="8F5F2F"/>
        </a:accent2>
        <a:accent3>
          <a:srgbClr val="B3AFAC"/>
        </a:accent3>
        <a:accent4>
          <a:srgbClr val="DACB82"/>
        </a:accent4>
        <a:accent5>
          <a:srgbClr val="CDC1B5"/>
        </a:accent5>
        <a:accent6>
          <a:srgbClr val="81552A"/>
        </a:accent6>
        <a:hlink>
          <a:srgbClr val="CCB400"/>
        </a:hlink>
        <a:folHlink>
          <a:srgbClr val="E2DA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1">
        <a:dk1>
          <a:srgbClr val="422100"/>
        </a:dk1>
        <a:lt1>
          <a:srgbClr val="FFEC99"/>
        </a:lt1>
        <a:dk2>
          <a:srgbClr val="000000"/>
        </a:dk2>
        <a:lt2>
          <a:srgbClr val="777777"/>
        </a:lt2>
        <a:accent1>
          <a:srgbClr val="FEECCC"/>
        </a:accent1>
        <a:accent2>
          <a:srgbClr val="FFCC00"/>
        </a:accent2>
        <a:accent3>
          <a:srgbClr val="FFF4CA"/>
        </a:accent3>
        <a:accent4>
          <a:srgbClr val="371B00"/>
        </a:accent4>
        <a:accent5>
          <a:srgbClr val="FEF4E2"/>
        </a:accent5>
        <a:accent6>
          <a:srgbClr val="E7B900"/>
        </a:accent6>
        <a:hlink>
          <a:srgbClr val="FE6E0C"/>
        </a:hlink>
        <a:folHlink>
          <a:srgbClr val="B4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12">
        <a:dk1>
          <a:srgbClr val="336699"/>
        </a:dk1>
        <a:lt1>
          <a:srgbClr val="FFFFCC"/>
        </a:lt1>
        <a:dk2>
          <a:srgbClr val="000000"/>
        </a:dk2>
        <a:lt2>
          <a:srgbClr val="F3F1E1"/>
        </a:lt2>
        <a:accent1>
          <a:srgbClr val="FF6600"/>
        </a:accent1>
        <a:accent2>
          <a:srgbClr val="865B26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795221"/>
        </a:accent6>
        <a:hlink>
          <a:srgbClr val="FFCC00"/>
        </a:hlink>
        <a:folHlink>
          <a:srgbClr val="FFFA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3">
        <a:dk1>
          <a:srgbClr val="3E3E5C"/>
        </a:dk1>
        <a:lt1>
          <a:srgbClr val="FBEAD3"/>
        </a:lt1>
        <a:dk2>
          <a:srgbClr val="FFCC00"/>
        </a:dk2>
        <a:lt2>
          <a:srgbClr val="FFFFFF"/>
        </a:lt2>
        <a:accent1>
          <a:srgbClr val="A16233"/>
        </a:accent1>
        <a:accent2>
          <a:srgbClr val="CC9900"/>
        </a:accent2>
        <a:accent3>
          <a:srgbClr val="FFE2AA"/>
        </a:accent3>
        <a:accent4>
          <a:srgbClr val="D6C8B4"/>
        </a:accent4>
        <a:accent5>
          <a:srgbClr val="CDB7AD"/>
        </a:accent5>
        <a:accent6>
          <a:srgbClr val="B98A00"/>
        </a:accent6>
        <a:hlink>
          <a:srgbClr val="FDD30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 Tubes.thmx</Template>
  <TotalTime>564</TotalTime>
  <Words>1207</Words>
  <Application>Microsoft Macintosh PowerPoint</Application>
  <PresentationFormat>On-screen Show (4:3)</PresentationFormat>
  <Paragraphs>180</Paragraphs>
  <Slides>31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Test Tubes</vt:lpstr>
      <vt:lpstr>Periodic Table, Intro</vt:lpstr>
      <vt:lpstr>Drill</vt:lpstr>
      <vt:lpstr>Objectives</vt:lpstr>
      <vt:lpstr>HW Review</vt:lpstr>
      <vt:lpstr>Slide 5</vt:lpstr>
      <vt:lpstr>History of the Periodic Table</vt:lpstr>
      <vt:lpstr>Dmitri Mendeleev, Father of the Modern Periodic Table - 1869</vt:lpstr>
      <vt:lpstr>Slide 8</vt:lpstr>
      <vt:lpstr>Henry Moseley’s Contribution</vt:lpstr>
      <vt:lpstr>Slide 10</vt:lpstr>
      <vt:lpstr>Examples of Periodic Trends</vt:lpstr>
      <vt:lpstr>Periodic Properties</vt:lpstr>
      <vt:lpstr>Slide 13</vt:lpstr>
      <vt:lpstr>Slide 14</vt:lpstr>
      <vt:lpstr>Ions</vt:lpstr>
      <vt:lpstr>Metals vs. Nonmetals</vt:lpstr>
      <vt:lpstr>Metals, Nonmetals, and Metalloids</vt:lpstr>
      <vt:lpstr>Metals</vt:lpstr>
      <vt:lpstr>Nonmetals</vt:lpstr>
      <vt:lpstr>Metalloids</vt:lpstr>
      <vt:lpstr>More info. about Elements</vt:lpstr>
      <vt:lpstr>More Element Information</vt:lpstr>
      <vt:lpstr>Alternate Periodic Tables</vt:lpstr>
      <vt:lpstr>Alternate Periodic Table #1</vt:lpstr>
      <vt:lpstr>Alternate Periodic Table #2</vt:lpstr>
      <vt:lpstr>Alternate Periodic Table #3</vt:lpstr>
      <vt:lpstr>John Dalton’s List of Elements &amp; Symbols</vt:lpstr>
      <vt:lpstr>The Alexander Periodic Table</vt:lpstr>
      <vt:lpstr>And two more, for fun…</vt:lpstr>
      <vt:lpstr>The Table of Rejected Elements</vt:lpstr>
      <vt:lpstr>Wrap-up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Table, Intro</dc:title>
  <dc:creator>Howard County Administrator</dc:creator>
  <cp:lastModifiedBy>Howard County Administrator</cp:lastModifiedBy>
  <cp:revision>3</cp:revision>
  <dcterms:created xsi:type="dcterms:W3CDTF">2014-11-11T11:52:37Z</dcterms:created>
  <dcterms:modified xsi:type="dcterms:W3CDTF">2014-11-11T20:58:07Z</dcterms:modified>
</cp:coreProperties>
</file>