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Default Extension="doc" ContentType="application/msword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80" r:id="rId5"/>
    <p:sldId id="279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B9CBE-0B7D-254A-9FE9-C185975BD387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17DB8-77F8-D245-B617-9F67A48CC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33F1F-517C-AC48-A8AA-2E4FFC8D12D9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EA2A-BA0A-D342-8A90-8A5F2F0ABF97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34F3F-48E9-A04F-9A42-78C448DF6249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39E91-B446-FA4F-9183-D66E1A3D9F99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C0534-3D9F-744E-9B84-7F35138E32BC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F2673-6103-AE41-8AB7-1612AAD52893}" type="slidenum">
              <a:rPr lang="en-US"/>
              <a:pPr/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946B5-EC49-3840-90DC-0170E9808F30}" type="slidenum">
              <a:rPr lang="en-US"/>
              <a:pPr/>
              <a:t>20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063F4-526E-7148-AFB7-94C33967DDAB}" type="slidenum">
              <a:rPr lang="en-US"/>
              <a:pPr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DB92D-9394-3247-A668-B30D5DFA14F5}" type="slidenum">
              <a:rPr lang="en-US"/>
              <a:pPr/>
              <a:t>22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BF42D-F1B1-A746-9E53-9D650A1C5B0C}" type="slidenum">
              <a:rPr lang="en-US"/>
              <a:pPr/>
              <a:t>23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6BADF-5AA8-FA43-B7F8-B79368D276FF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E6E4B-032C-6949-952E-1B7627870E78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6EB0E-E616-9842-B028-D9B421164179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06043-3BD4-8542-AB90-73AF30D748FD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1114D-12E5-2245-97D7-E0C0118F4A4D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73B8A-EB13-834F-B50E-21FF2238AEA4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ED40E-30CE-8947-A55C-93EB38073621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E8994-EDF8-BD44-9192-17737BA54E99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54CF6F-9F99-3C4C-AD9F-E33EE53C3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172B458-695A-AA4A-8C66-E83EF514F171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solidFill>
            <a:srgbClr val="666699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ctureonline.cl.msu.edu/~mmp/period/electron.ht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Chemistry 10/22/14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An Example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Font typeface="Wingdings" charset="2"/>
              <a:buChar char="Ø"/>
              <a:defRPr/>
            </a:pPr>
            <a:r>
              <a:rPr lang="en-US">
                <a:ea typeface="+mn-ea"/>
                <a:cs typeface="+mn-cs"/>
              </a:rPr>
              <a:t>As - Arsenic 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1s</a:t>
            </a:r>
            <a:r>
              <a:rPr lang="en-US" baseline="30000">
                <a:ea typeface="+mn-ea"/>
                <a:cs typeface="+mn-cs"/>
              </a:rPr>
              <a:t>2</a:t>
            </a:r>
            <a:r>
              <a:rPr lang="en-US">
                <a:ea typeface="+mn-ea"/>
                <a:cs typeface="+mn-cs"/>
              </a:rPr>
              <a:t> 2s</a:t>
            </a:r>
            <a:r>
              <a:rPr lang="en-US" baseline="30000">
                <a:ea typeface="+mn-ea"/>
                <a:cs typeface="+mn-cs"/>
              </a:rPr>
              <a:t>2</a:t>
            </a:r>
            <a:r>
              <a:rPr lang="en-US">
                <a:ea typeface="+mn-ea"/>
                <a:cs typeface="+mn-cs"/>
              </a:rPr>
              <a:t> 2p</a:t>
            </a:r>
            <a:r>
              <a:rPr lang="en-US" baseline="30000">
                <a:ea typeface="+mn-ea"/>
                <a:cs typeface="+mn-cs"/>
              </a:rPr>
              <a:t>6</a:t>
            </a:r>
            <a:r>
              <a:rPr lang="en-US">
                <a:ea typeface="+mn-ea"/>
                <a:cs typeface="+mn-cs"/>
              </a:rPr>
              <a:t> 3s</a:t>
            </a:r>
            <a:r>
              <a:rPr lang="en-US" baseline="30000">
                <a:ea typeface="+mn-ea"/>
                <a:cs typeface="+mn-cs"/>
              </a:rPr>
              <a:t>2</a:t>
            </a:r>
            <a:r>
              <a:rPr lang="en-US">
                <a:ea typeface="+mn-ea"/>
                <a:cs typeface="+mn-cs"/>
              </a:rPr>
              <a:t> 3p</a:t>
            </a:r>
            <a:r>
              <a:rPr lang="en-US" baseline="30000">
                <a:ea typeface="+mn-ea"/>
                <a:cs typeface="+mn-cs"/>
              </a:rPr>
              <a:t>6</a:t>
            </a:r>
            <a:r>
              <a:rPr lang="en-US">
                <a:ea typeface="+mn-ea"/>
                <a:cs typeface="+mn-cs"/>
              </a:rPr>
              <a:t> 4s</a:t>
            </a:r>
            <a:r>
              <a:rPr lang="en-US" baseline="30000">
                <a:ea typeface="+mn-ea"/>
                <a:cs typeface="+mn-cs"/>
              </a:rPr>
              <a:t>2</a:t>
            </a:r>
            <a:r>
              <a:rPr lang="en-US">
                <a:ea typeface="+mn-ea"/>
                <a:cs typeface="+mn-cs"/>
              </a:rPr>
              <a:t> 3d</a:t>
            </a:r>
            <a:r>
              <a:rPr lang="en-US" baseline="30000">
                <a:ea typeface="+mn-ea"/>
                <a:cs typeface="+mn-cs"/>
              </a:rPr>
              <a:t>10</a:t>
            </a:r>
            <a:r>
              <a:rPr lang="en-US">
                <a:ea typeface="+mn-ea"/>
                <a:cs typeface="+mn-cs"/>
              </a:rPr>
              <a:t> 4p</a:t>
            </a:r>
            <a:r>
              <a:rPr lang="en-US" baseline="30000">
                <a:ea typeface="+mn-ea"/>
                <a:cs typeface="+mn-cs"/>
              </a:rPr>
              <a:t>3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The first number is which row it’s in, or the </a:t>
            </a:r>
            <a:r>
              <a:rPr lang="en-US" i="1">
                <a:ea typeface="+mn-ea"/>
                <a:cs typeface="+mn-cs"/>
              </a:rPr>
              <a:t>principal quantum number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The character is the block its in, which refers to the </a:t>
            </a:r>
            <a:r>
              <a:rPr lang="en-US" i="1">
                <a:ea typeface="+mn-ea"/>
                <a:cs typeface="+mn-cs"/>
              </a:rPr>
              <a:t>sublevel</a:t>
            </a:r>
            <a:endParaRPr lang="en-US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The superscript is the total number of electrons in the </a:t>
            </a:r>
            <a:r>
              <a:rPr lang="en-US" i="1">
                <a:ea typeface="+mn-ea"/>
                <a:cs typeface="+mn-cs"/>
              </a:rPr>
              <a:t>sublevel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a typeface="+mj-ea"/>
                <a:cs typeface="+mj-cs"/>
              </a:rPr>
              <a:t>The Noble Gas Configuration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An obvious solution and convenient short cut!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Noble Gas Configuration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The Noble Gases are: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He, Ne, Ar, Kr, Xe, Rn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Notice that each noble gas finishes a row, or energy level.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Noble gas configurations take advantage of this by condensing what you have to write: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u="sng"/>
              <a:t>Ex.</a:t>
            </a:r>
            <a:r>
              <a:rPr lang="en-US"/>
              <a:t>  He : </a:t>
            </a:r>
            <a:r>
              <a:rPr lang="en-US">
                <a:solidFill>
                  <a:srgbClr val="FFFF00"/>
                </a:solidFill>
              </a:rPr>
              <a:t>1s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u="sng"/>
              <a:t>Ex. </a:t>
            </a:r>
            <a:r>
              <a:rPr lang="en-US"/>
              <a:t> C : </a:t>
            </a:r>
            <a:r>
              <a:rPr lang="en-US">
                <a:solidFill>
                  <a:srgbClr val="FFFF00"/>
                </a:solidFill>
              </a:rPr>
              <a:t>1s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/>
              <a:t> 2s</a:t>
            </a:r>
            <a:r>
              <a:rPr lang="en-US" baseline="30000"/>
              <a:t>2</a:t>
            </a:r>
            <a:r>
              <a:rPr lang="en-US"/>
              <a:t> 2p2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Noble Gas Configuration for C: </a:t>
            </a:r>
            <a:r>
              <a:rPr lang="en-US">
                <a:solidFill>
                  <a:srgbClr val="FFFF00"/>
                </a:solidFill>
              </a:rPr>
              <a:t>[He]</a:t>
            </a:r>
            <a:r>
              <a:rPr lang="en-US"/>
              <a:t> 2s</a:t>
            </a:r>
            <a:r>
              <a:rPr lang="en-US" baseline="30000"/>
              <a:t>2</a:t>
            </a:r>
            <a:r>
              <a:rPr lang="en-US"/>
              <a:t> 2p2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+mj-ea"/>
                <a:cs typeface="+mj-cs"/>
              </a:rPr>
              <a:t>Noble Gas Config. – an example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The normal configuration for As-(Arsenic)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FF00"/>
                </a:solidFill>
              </a:rPr>
              <a:t>1s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2s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2p</a:t>
            </a:r>
            <a:r>
              <a:rPr lang="en-US" baseline="30000">
                <a:solidFill>
                  <a:srgbClr val="FFFF00"/>
                </a:solidFill>
              </a:rPr>
              <a:t>6</a:t>
            </a:r>
            <a:r>
              <a:rPr lang="en-US">
                <a:solidFill>
                  <a:srgbClr val="FFFF00"/>
                </a:solidFill>
              </a:rPr>
              <a:t> 3s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3p</a:t>
            </a:r>
            <a:r>
              <a:rPr lang="en-US" baseline="30000">
                <a:solidFill>
                  <a:srgbClr val="FFFF00"/>
                </a:solidFill>
              </a:rPr>
              <a:t>6</a:t>
            </a:r>
            <a:r>
              <a:rPr lang="en-US"/>
              <a:t> </a:t>
            </a:r>
            <a:r>
              <a:rPr lang="en-US">
                <a:solidFill>
                  <a:srgbClr val="FF99FF"/>
                </a:solidFill>
              </a:rPr>
              <a:t>4s</a:t>
            </a:r>
            <a:r>
              <a:rPr lang="en-US" baseline="30000">
                <a:solidFill>
                  <a:srgbClr val="FF99FF"/>
                </a:solidFill>
              </a:rPr>
              <a:t>2</a:t>
            </a:r>
            <a:r>
              <a:rPr lang="en-US">
                <a:solidFill>
                  <a:srgbClr val="FF99FF"/>
                </a:solidFill>
              </a:rPr>
              <a:t> 3d</a:t>
            </a:r>
            <a:r>
              <a:rPr lang="en-US" baseline="30000">
                <a:solidFill>
                  <a:srgbClr val="FF99FF"/>
                </a:solidFill>
              </a:rPr>
              <a:t>10</a:t>
            </a:r>
            <a:r>
              <a:rPr lang="en-US">
                <a:solidFill>
                  <a:srgbClr val="FF99FF"/>
                </a:solidFill>
              </a:rPr>
              <a:t> 4p</a:t>
            </a:r>
            <a:r>
              <a:rPr lang="en-US" baseline="30000">
                <a:solidFill>
                  <a:srgbClr val="FF99FF"/>
                </a:solidFill>
              </a:rPr>
              <a:t>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Notice, the part in yellow is the same as Argon’s configuration: </a:t>
            </a: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1s</a:t>
            </a:r>
            <a:r>
              <a:rPr lang="en-US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 2s</a:t>
            </a:r>
            <a:r>
              <a:rPr lang="en-US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 2p</a:t>
            </a:r>
            <a:r>
              <a:rPr lang="en-US" baseline="30000">
                <a:solidFill>
                  <a:srgbClr val="FFFF00"/>
                </a:solidFill>
                <a:ea typeface="+mn-ea"/>
                <a:cs typeface="+mn-cs"/>
              </a:rPr>
              <a:t>6</a:t>
            </a: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 3s</a:t>
            </a:r>
            <a:r>
              <a:rPr lang="en-US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>
                <a:solidFill>
                  <a:srgbClr val="FFFF00"/>
                </a:solidFill>
                <a:ea typeface="+mn-ea"/>
                <a:cs typeface="+mn-cs"/>
              </a:rPr>
              <a:t> 3p</a:t>
            </a:r>
            <a:r>
              <a:rPr lang="en-US" baseline="30000">
                <a:solidFill>
                  <a:srgbClr val="FFFF00"/>
                </a:solidFill>
                <a:ea typeface="+mn-ea"/>
                <a:cs typeface="+mn-cs"/>
              </a:rPr>
              <a:t>6</a:t>
            </a:r>
            <a:r>
              <a:rPr lang="en-US"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The noble gas configuration will start with the gas in the row before it.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FF00"/>
                </a:solidFill>
              </a:rPr>
              <a:t>[Ar]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4s</a:t>
            </a:r>
            <a:r>
              <a:rPr lang="en-US" baseline="30000">
                <a:solidFill>
                  <a:srgbClr val="FF99FF"/>
                </a:solidFill>
              </a:rPr>
              <a:t>2</a:t>
            </a:r>
            <a:r>
              <a:rPr lang="en-US">
                <a:solidFill>
                  <a:srgbClr val="FF99FF"/>
                </a:solidFill>
              </a:rPr>
              <a:t> 3d</a:t>
            </a:r>
            <a:r>
              <a:rPr lang="en-US" baseline="30000">
                <a:solidFill>
                  <a:srgbClr val="FF99FF"/>
                </a:solidFill>
              </a:rPr>
              <a:t>10</a:t>
            </a:r>
            <a:r>
              <a:rPr lang="en-US">
                <a:solidFill>
                  <a:srgbClr val="FF99FF"/>
                </a:solidFill>
              </a:rPr>
              <a:t> 4p</a:t>
            </a:r>
            <a:r>
              <a:rPr lang="en-US" baseline="30000">
                <a:solidFill>
                  <a:srgbClr val="FF99FF"/>
                </a:solidFill>
              </a:rPr>
              <a:t>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It cuts down on a lot of writing, and that’s a good thing.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Orbital Diagrams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They’re Useful!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ea typeface="+mn-ea"/>
                <a:cs typeface="+mn-cs"/>
              </a:rPr>
              <a:t>Orbitals</a:t>
            </a:r>
            <a:endParaRPr lang="en-US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/>
              <a:t>Each sublevel (</a:t>
            </a:r>
            <a:r>
              <a:rPr lang="en-US" dirty="0" err="1"/>
              <a:t>s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dirty="0"/>
              <a:t>, </a:t>
            </a:r>
            <a:r>
              <a:rPr lang="en-US" dirty="0" err="1"/>
              <a:t>f</a:t>
            </a:r>
            <a:r>
              <a:rPr lang="en-US" dirty="0"/>
              <a:t>) contains </a:t>
            </a:r>
            <a:r>
              <a:rPr lang="en-US" dirty="0" err="1"/>
              <a:t>orbitals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Remember, </a:t>
            </a:r>
            <a:r>
              <a:rPr lang="en-US" dirty="0" err="1"/>
              <a:t>orbitals</a:t>
            </a:r>
            <a:r>
              <a:rPr lang="en-US" dirty="0"/>
              <a:t> are electron-clouds that hold the electrons 90% of the time.</a:t>
            </a:r>
          </a:p>
          <a:p>
            <a:pPr lvl="1" eaLnBrk="1" hangingPunct="1">
              <a:defRPr/>
            </a:pPr>
            <a:r>
              <a:rPr lang="en-US" dirty="0"/>
              <a:t>Each orbital can hold TWO electrons, so</a:t>
            </a:r>
          </a:p>
          <a:p>
            <a:pPr lvl="2" eaLnBrk="1" hangingPunct="1">
              <a:defRPr/>
            </a:pP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/>
              <a:t>  - 2 electrons, 1 orbital</a:t>
            </a:r>
          </a:p>
          <a:p>
            <a:pPr lvl="2" eaLnBrk="1" hangingPunct="1">
              <a:defRPr/>
            </a:pP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/>
              <a:t> – 6 electrons, 3 </a:t>
            </a:r>
            <a:r>
              <a:rPr lang="en-US" dirty="0" err="1"/>
              <a:t>orbitals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dirty="0"/>
              <a:t> – 10 electrons, 5 </a:t>
            </a:r>
            <a:r>
              <a:rPr lang="en-US" dirty="0" err="1"/>
              <a:t>orbitals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dirty="0"/>
              <a:t> – 14 electrons, 7 </a:t>
            </a:r>
            <a:r>
              <a:rPr lang="en-US" dirty="0" err="1"/>
              <a:t>orbitals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The </a:t>
            </a:r>
            <a:r>
              <a:rPr lang="en-US" dirty="0" err="1">
                <a:ea typeface="+mj-ea"/>
                <a:cs typeface="+mj-cs"/>
              </a:rPr>
              <a:t>Aufbau</a:t>
            </a:r>
            <a:r>
              <a:rPr lang="en-US" dirty="0">
                <a:ea typeface="+mj-ea"/>
                <a:cs typeface="+mj-cs"/>
              </a:rPr>
              <a:t> Principle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8788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+mn-ea"/>
                <a:cs typeface="+mn-cs"/>
              </a:rPr>
              <a:t>Each electron occupies the lowest energy orbital</a:t>
            </a:r>
          </a:p>
          <a:p>
            <a:pPr lvl="1" eaLnBrk="1" hangingPunct="1">
              <a:defRPr/>
            </a:pPr>
            <a:r>
              <a:rPr lang="en-US" sz="2400" dirty="0"/>
              <a:t>Electrons are Lazy!!!</a:t>
            </a:r>
          </a:p>
          <a:p>
            <a:pPr eaLnBrk="1" hangingPunct="1">
              <a:defRPr/>
            </a:pPr>
            <a:r>
              <a:rPr lang="en-US" sz="2800" dirty="0">
                <a:ea typeface="+mn-ea"/>
                <a:cs typeface="+mn-cs"/>
              </a:rPr>
              <a:t>All </a:t>
            </a:r>
            <a:r>
              <a:rPr lang="en-US" sz="2800" dirty="0" err="1">
                <a:ea typeface="+mn-ea"/>
                <a:cs typeface="+mn-cs"/>
              </a:rPr>
              <a:t>orbitals</a:t>
            </a:r>
            <a:r>
              <a:rPr lang="en-US" sz="2800" dirty="0">
                <a:ea typeface="+mn-ea"/>
                <a:cs typeface="+mn-cs"/>
              </a:rPr>
              <a:t> related to an energy level are of equal energy.</a:t>
            </a:r>
          </a:p>
          <a:p>
            <a:pPr lvl="1" eaLnBrk="1" hangingPunct="1">
              <a:defRPr/>
            </a:pPr>
            <a:r>
              <a:rPr lang="en-US" sz="2400" dirty="0"/>
              <a:t>Ex. The three 2p </a:t>
            </a:r>
            <a:r>
              <a:rPr lang="en-US" sz="2400" dirty="0" err="1"/>
              <a:t>orbitals</a:t>
            </a:r>
            <a:r>
              <a:rPr lang="en-US" sz="2400" dirty="0"/>
              <a:t> are the same energy level.</a:t>
            </a:r>
          </a:p>
        </p:txBody>
      </p:sp>
      <p:pic>
        <p:nvPicPr>
          <p:cNvPr id="38916" name="Picture 5" descr="orbital_energy_diagram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alphaModFix amt="88000"/>
          </a:blip>
          <a:srcRect/>
          <a:stretch>
            <a:fillRect/>
          </a:stretch>
        </p:blipFill>
        <p:spPr>
          <a:xfrm>
            <a:off x="4730750" y="1644650"/>
            <a:ext cx="4413250" cy="4451350"/>
          </a:xfrm>
          <a:noFill/>
        </p:spPr>
      </p:pic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7321550" y="4267200"/>
            <a:ext cx="1600200" cy="644525"/>
          </a:xfrm>
          <a:prstGeom prst="rect">
            <a:avLst/>
          </a:prstGeom>
          <a:noFill/>
          <a:ln w="3175">
            <a:solidFill>
              <a:srgbClr val="C0C0C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All equivalent energy</a:t>
            </a:r>
          </a:p>
        </p:txBody>
      </p:sp>
      <p:sp>
        <p:nvSpPr>
          <p:cNvPr id="38918" name="Line 10"/>
          <p:cNvSpPr>
            <a:spLocks noChangeShapeType="1"/>
          </p:cNvSpPr>
          <p:nvPr/>
        </p:nvSpPr>
        <p:spPr bwMode="auto">
          <a:xfrm flipH="1" flipV="1">
            <a:off x="6711950" y="4343400"/>
            <a:ext cx="533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Line 11"/>
          <p:cNvSpPr>
            <a:spLocks noChangeShapeType="1"/>
          </p:cNvSpPr>
          <p:nvPr/>
        </p:nvSpPr>
        <p:spPr bwMode="auto">
          <a:xfrm flipH="1" flipV="1">
            <a:off x="6711950" y="3810000"/>
            <a:ext cx="533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Line 12"/>
          <p:cNvSpPr>
            <a:spLocks noChangeShapeType="1"/>
          </p:cNvSpPr>
          <p:nvPr/>
        </p:nvSpPr>
        <p:spPr bwMode="auto">
          <a:xfrm flipH="1" flipV="1">
            <a:off x="7473950" y="3657600"/>
            <a:ext cx="152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Line 13"/>
          <p:cNvSpPr>
            <a:spLocks noChangeShapeType="1"/>
          </p:cNvSpPr>
          <p:nvPr/>
        </p:nvSpPr>
        <p:spPr bwMode="auto">
          <a:xfrm flipV="1">
            <a:off x="8235950" y="2971800"/>
            <a:ext cx="152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Pauli Exclusion Principle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3886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A maximum of two electrons may occupy a single orbital, but </a:t>
            </a:r>
            <a:r>
              <a:rPr lang="en-US" sz="2400" i="1" dirty="0">
                <a:ea typeface="+mn-ea"/>
                <a:cs typeface="+mn-cs"/>
              </a:rPr>
              <a:t>only if the electrons have opposite spins.</a:t>
            </a:r>
          </a:p>
          <a:p>
            <a:pPr lvl="1" eaLnBrk="1" hangingPunct="1">
              <a:defRPr/>
            </a:pPr>
            <a:r>
              <a:rPr lang="en-US" sz="2000" dirty="0"/>
              <a:t>Spin -- Electrons has an associated “spin,” either one way or the other, like a top. </a:t>
            </a:r>
          </a:p>
          <a:p>
            <a:pPr lvl="1" eaLnBrk="1" hangingPunct="1">
              <a:defRPr/>
            </a:pPr>
            <a:r>
              <a:rPr lang="en-US" sz="2000" dirty="0"/>
              <a:t>These spins are called “spin up” and “spin down.”</a:t>
            </a:r>
          </a:p>
          <a:p>
            <a:pPr lvl="1" eaLnBrk="1" hangingPunct="1">
              <a:defRPr/>
            </a:pPr>
            <a:r>
              <a:rPr lang="en-US" sz="2000" dirty="0"/>
              <a:t>See example on board.</a:t>
            </a: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457200" y="1828800"/>
            <a:ext cx="1828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457200" y="3733800"/>
            <a:ext cx="1828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0" y="5562600"/>
            <a:ext cx="2895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Box = orbital</a:t>
            </a:r>
          </a:p>
          <a:p>
            <a:pPr algn="ctr">
              <a:spcBef>
                <a:spcPct val="50000"/>
              </a:spcBef>
            </a:pPr>
            <a:r>
              <a:rPr lang="en-US"/>
              <a:t>Arrow = electron</a:t>
            </a:r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 flipV="1">
            <a:off x="914400" y="3962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Line 10"/>
          <p:cNvSpPr>
            <a:spLocks noChangeShapeType="1"/>
          </p:cNvSpPr>
          <p:nvPr/>
        </p:nvSpPr>
        <p:spPr bwMode="auto">
          <a:xfrm flipV="1">
            <a:off x="1676400" y="3962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Line 11"/>
          <p:cNvSpPr>
            <a:spLocks noChangeShapeType="1"/>
          </p:cNvSpPr>
          <p:nvPr/>
        </p:nvSpPr>
        <p:spPr bwMode="auto">
          <a:xfrm flipV="1">
            <a:off x="914400" y="2057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Line 12"/>
          <p:cNvSpPr>
            <a:spLocks noChangeShapeType="1"/>
          </p:cNvSpPr>
          <p:nvPr/>
        </p:nvSpPr>
        <p:spPr bwMode="auto">
          <a:xfrm>
            <a:off x="1600200" y="2057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Line 14"/>
          <p:cNvSpPr>
            <a:spLocks noChangeShapeType="1"/>
          </p:cNvSpPr>
          <p:nvPr/>
        </p:nvSpPr>
        <p:spPr bwMode="auto">
          <a:xfrm>
            <a:off x="152400" y="3657600"/>
            <a:ext cx="2438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 flipV="1">
            <a:off x="304800" y="3810000"/>
            <a:ext cx="213360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73" name="Picture 18" descr="Pau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05000"/>
            <a:ext cx="2428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ea typeface="+mj-ea"/>
                <a:cs typeface="+mj-cs"/>
              </a:rPr>
              <a:t>Hund’s</a:t>
            </a:r>
            <a:r>
              <a:rPr lang="en-US" dirty="0">
                <a:ea typeface="+mj-ea"/>
                <a:cs typeface="+mj-cs"/>
              </a:rPr>
              <a:t> Rule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Single electrons with the </a:t>
            </a:r>
            <a:r>
              <a:rPr lang="en-US" sz="2400" b="1" i="1" dirty="0">
                <a:ea typeface="+mn-ea"/>
                <a:cs typeface="+mn-cs"/>
              </a:rPr>
              <a:t>same</a:t>
            </a:r>
            <a:r>
              <a:rPr lang="en-US" sz="2400" b="1" dirty="0">
                <a:ea typeface="+mn-ea"/>
                <a:cs typeface="+mn-cs"/>
              </a:rPr>
              <a:t> spin must occupy each  equal-energy orbital </a:t>
            </a:r>
            <a:r>
              <a:rPr lang="en-US" sz="2400" b="1" i="1" dirty="0">
                <a:ea typeface="+mn-ea"/>
                <a:cs typeface="+mn-cs"/>
              </a:rPr>
              <a:t>before</a:t>
            </a:r>
            <a:r>
              <a:rPr lang="en-US" sz="2400" b="1" dirty="0">
                <a:ea typeface="+mn-ea"/>
                <a:cs typeface="+mn-cs"/>
              </a:rPr>
              <a:t> additional electrons with opposite spins can occupy the </a:t>
            </a:r>
            <a:r>
              <a:rPr lang="en-US" sz="2400" b="1" i="1" dirty="0">
                <a:ea typeface="+mn-ea"/>
                <a:cs typeface="+mn-cs"/>
              </a:rPr>
              <a:t>same</a:t>
            </a:r>
            <a:r>
              <a:rPr lang="en-US" sz="2400" b="1" dirty="0">
                <a:ea typeface="+mn-ea"/>
                <a:cs typeface="+mn-cs"/>
              </a:rPr>
              <a:t> </a:t>
            </a:r>
            <a:r>
              <a:rPr lang="en-US" sz="2400" b="1" dirty="0" err="1">
                <a:ea typeface="+mn-ea"/>
                <a:cs typeface="+mn-cs"/>
              </a:rPr>
              <a:t>orbitals</a:t>
            </a:r>
            <a:r>
              <a:rPr lang="en-US" sz="2400" b="1" dirty="0">
                <a:ea typeface="+mn-ea"/>
                <a:cs typeface="+mn-cs"/>
              </a:rPr>
              <a:t>.</a:t>
            </a:r>
          </a:p>
          <a:p>
            <a:pPr lvl="1" eaLnBrk="1" hangingPunct="1">
              <a:defRPr/>
            </a:pPr>
            <a:r>
              <a:rPr lang="en-US" dirty="0"/>
              <a:t>Electrons are </a:t>
            </a:r>
            <a:r>
              <a:rPr lang="en-US" b="1" dirty="0">
                <a:solidFill>
                  <a:srgbClr val="FFFF00"/>
                </a:solidFill>
              </a:rPr>
              <a:t>UNFRIENDLY</a:t>
            </a:r>
          </a:p>
          <a:p>
            <a:pPr lvl="1" eaLnBrk="1" hangingPunct="1">
              <a:defRPr/>
            </a:pPr>
            <a:r>
              <a:rPr lang="en-US" dirty="0"/>
              <a:t>Why?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876800" y="2514600"/>
            <a:ext cx="3733800" cy="1052513"/>
            <a:chOff x="3072" y="1344"/>
            <a:chExt cx="2352" cy="663"/>
          </a:xfrm>
        </p:grpSpPr>
        <p:sp>
          <p:nvSpPr>
            <p:cNvPr id="43030" name="Rectangle 6"/>
            <p:cNvSpPr>
              <a:spLocks noChangeArrowheads="1"/>
            </p:cNvSpPr>
            <p:nvPr/>
          </p:nvSpPr>
          <p:spPr bwMode="auto">
            <a:xfrm>
              <a:off x="3072" y="1344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Rectangle 7"/>
            <p:cNvSpPr>
              <a:spLocks noChangeArrowheads="1"/>
            </p:cNvSpPr>
            <p:nvPr/>
          </p:nvSpPr>
          <p:spPr bwMode="auto">
            <a:xfrm>
              <a:off x="3600" y="1344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128" y="1344"/>
              <a:ext cx="1296" cy="384"/>
              <a:chOff x="3744" y="2400"/>
              <a:chExt cx="1296" cy="384"/>
            </a:xfrm>
          </p:grpSpPr>
          <p:sp>
            <p:nvSpPr>
              <p:cNvPr id="43041" name="Rectangle 8"/>
              <p:cNvSpPr>
                <a:spLocks noChangeArrowheads="1"/>
              </p:cNvSpPr>
              <p:nvPr/>
            </p:nvSpPr>
            <p:spPr bwMode="auto">
              <a:xfrm>
                <a:off x="3744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2" name="Rectangle 9"/>
              <p:cNvSpPr>
                <a:spLocks noChangeArrowheads="1"/>
              </p:cNvSpPr>
              <p:nvPr/>
            </p:nvSpPr>
            <p:spPr bwMode="auto">
              <a:xfrm>
                <a:off x="4608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3" name="Rectangle 10"/>
              <p:cNvSpPr>
                <a:spLocks noChangeArrowheads="1"/>
              </p:cNvSpPr>
              <p:nvPr/>
            </p:nvSpPr>
            <p:spPr bwMode="auto">
              <a:xfrm>
                <a:off x="4176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33" name="Line 33"/>
            <p:cNvSpPr>
              <a:spLocks noChangeShapeType="1"/>
            </p:cNvSpPr>
            <p:nvPr/>
          </p:nvSpPr>
          <p:spPr bwMode="auto">
            <a:xfrm flipV="1">
              <a:off x="4224" y="13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Line 34"/>
            <p:cNvSpPr>
              <a:spLocks noChangeShapeType="1"/>
            </p:cNvSpPr>
            <p:nvPr/>
          </p:nvSpPr>
          <p:spPr bwMode="auto">
            <a:xfrm flipV="1">
              <a:off x="4656" y="13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Line 35"/>
            <p:cNvSpPr>
              <a:spLocks noChangeShapeType="1"/>
            </p:cNvSpPr>
            <p:nvPr/>
          </p:nvSpPr>
          <p:spPr bwMode="auto">
            <a:xfrm flipV="1">
              <a:off x="5088" y="13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6" name="Line 42"/>
            <p:cNvSpPr>
              <a:spLocks noChangeShapeType="1"/>
            </p:cNvSpPr>
            <p:nvPr/>
          </p:nvSpPr>
          <p:spPr bwMode="auto">
            <a:xfrm>
              <a:off x="3360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7" name="Line 43"/>
            <p:cNvSpPr>
              <a:spLocks noChangeShapeType="1"/>
            </p:cNvSpPr>
            <p:nvPr/>
          </p:nvSpPr>
          <p:spPr bwMode="auto">
            <a:xfrm flipV="1">
              <a:off x="3216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8" name="Line 44"/>
            <p:cNvSpPr>
              <a:spLocks noChangeShapeType="1"/>
            </p:cNvSpPr>
            <p:nvPr/>
          </p:nvSpPr>
          <p:spPr bwMode="auto">
            <a:xfrm>
              <a:off x="3888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9" name="Line 45"/>
            <p:cNvSpPr>
              <a:spLocks noChangeShapeType="1"/>
            </p:cNvSpPr>
            <p:nvPr/>
          </p:nvSpPr>
          <p:spPr bwMode="auto">
            <a:xfrm flipV="1">
              <a:off x="3744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0" name="Text Box 46"/>
            <p:cNvSpPr txBox="1">
              <a:spLocks noChangeArrowheads="1"/>
            </p:cNvSpPr>
            <p:nvPr/>
          </p:nvSpPr>
          <p:spPr bwMode="auto">
            <a:xfrm>
              <a:off x="3072" y="1776"/>
              <a:ext cx="2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1s</a:t>
              </a:r>
              <a:r>
                <a:rPr lang="en-US" baseline="30000"/>
                <a:t>2</a:t>
              </a:r>
              <a:r>
                <a:rPr lang="en-US"/>
                <a:t>	2s</a:t>
              </a:r>
              <a:r>
                <a:rPr lang="en-US" baseline="30000"/>
                <a:t>2</a:t>
              </a:r>
              <a:r>
                <a:rPr lang="en-US"/>
                <a:t>	         2p</a:t>
              </a:r>
              <a:r>
                <a:rPr lang="en-US" baseline="30000"/>
                <a:t>3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76800" y="4114800"/>
            <a:ext cx="3733800" cy="976313"/>
            <a:chOff x="3072" y="2352"/>
            <a:chExt cx="2352" cy="615"/>
          </a:xfrm>
        </p:grpSpPr>
        <p:sp>
          <p:nvSpPr>
            <p:cNvPr id="43016" name="Rectangle 12"/>
            <p:cNvSpPr>
              <a:spLocks noChangeArrowheads="1"/>
            </p:cNvSpPr>
            <p:nvPr/>
          </p:nvSpPr>
          <p:spPr bwMode="auto">
            <a:xfrm>
              <a:off x="3072" y="2352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Rectangle 13"/>
            <p:cNvSpPr>
              <a:spLocks noChangeArrowheads="1"/>
            </p:cNvSpPr>
            <p:nvPr/>
          </p:nvSpPr>
          <p:spPr bwMode="auto">
            <a:xfrm>
              <a:off x="3600" y="2352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128" y="2352"/>
              <a:ext cx="1296" cy="384"/>
              <a:chOff x="3744" y="2400"/>
              <a:chExt cx="1296" cy="384"/>
            </a:xfrm>
          </p:grpSpPr>
          <p:sp>
            <p:nvSpPr>
              <p:cNvPr id="43027" name="Rectangle 15"/>
              <p:cNvSpPr>
                <a:spLocks noChangeArrowheads="1"/>
              </p:cNvSpPr>
              <p:nvPr/>
            </p:nvSpPr>
            <p:spPr bwMode="auto">
              <a:xfrm>
                <a:off x="3744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8" name="Rectangle 16"/>
              <p:cNvSpPr>
                <a:spLocks noChangeArrowheads="1"/>
              </p:cNvSpPr>
              <p:nvPr/>
            </p:nvSpPr>
            <p:spPr bwMode="auto">
              <a:xfrm>
                <a:off x="4608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9" name="Rectangle 17"/>
              <p:cNvSpPr>
                <a:spLocks noChangeArrowheads="1"/>
              </p:cNvSpPr>
              <p:nvPr/>
            </p:nvSpPr>
            <p:spPr bwMode="auto">
              <a:xfrm>
                <a:off x="4176" y="2400"/>
                <a:ext cx="43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9" name="Line 26"/>
            <p:cNvSpPr>
              <a:spLocks noChangeShapeType="1"/>
            </p:cNvSpPr>
            <p:nvPr/>
          </p:nvSpPr>
          <p:spPr bwMode="auto">
            <a:xfrm flipV="1">
              <a:off x="4704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0" name="Line 36"/>
            <p:cNvSpPr>
              <a:spLocks noChangeShapeType="1"/>
            </p:cNvSpPr>
            <p:nvPr/>
          </p:nvSpPr>
          <p:spPr bwMode="auto">
            <a:xfrm>
              <a:off x="336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37"/>
            <p:cNvSpPr>
              <a:spLocks noChangeShapeType="1"/>
            </p:cNvSpPr>
            <p:nvPr/>
          </p:nvSpPr>
          <p:spPr bwMode="auto">
            <a:xfrm flipV="1">
              <a:off x="3216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38"/>
            <p:cNvSpPr>
              <a:spLocks noChangeShapeType="1"/>
            </p:cNvSpPr>
            <p:nvPr/>
          </p:nvSpPr>
          <p:spPr bwMode="auto">
            <a:xfrm>
              <a:off x="3888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39"/>
            <p:cNvSpPr>
              <a:spLocks noChangeShapeType="1"/>
            </p:cNvSpPr>
            <p:nvPr/>
          </p:nvSpPr>
          <p:spPr bwMode="auto">
            <a:xfrm flipV="1">
              <a:off x="3744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40"/>
            <p:cNvSpPr>
              <a:spLocks noChangeShapeType="1"/>
            </p:cNvSpPr>
            <p:nvPr/>
          </p:nvSpPr>
          <p:spPr bwMode="auto">
            <a:xfrm>
              <a:off x="4416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41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Text Box 47"/>
            <p:cNvSpPr txBox="1">
              <a:spLocks noChangeArrowheads="1"/>
            </p:cNvSpPr>
            <p:nvPr/>
          </p:nvSpPr>
          <p:spPr bwMode="auto">
            <a:xfrm>
              <a:off x="3072" y="2736"/>
              <a:ext cx="2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1s</a:t>
              </a:r>
              <a:r>
                <a:rPr lang="en-US" baseline="30000"/>
                <a:t>2</a:t>
              </a:r>
              <a:r>
                <a:rPr lang="en-US"/>
                <a:t>	2s</a:t>
              </a:r>
              <a:r>
                <a:rPr lang="en-US" baseline="30000"/>
                <a:t>2</a:t>
              </a:r>
              <a:r>
                <a:rPr lang="en-US"/>
                <a:t>	         2p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43014" name="Text Box 49"/>
          <p:cNvSpPr txBox="1">
            <a:spLocks noChangeArrowheads="1"/>
          </p:cNvSpPr>
          <p:nvPr/>
        </p:nvSpPr>
        <p:spPr bwMode="auto">
          <a:xfrm>
            <a:off x="5410200" y="3657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43015" name="Text Box 51"/>
          <p:cNvSpPr txBox="1">
            <a:spLocks noChangeArrowheads="1"/>
          </p:cNvSpPr>
          <p:nvPr/>
        </p:nvSpPr>
        <p:spPr bwMode="auto">
          <a:xfrm>
            <a:off x="5105400" y="15240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Ex. Nitrogen: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1s</a:t>
            </a:r>
            <a:r>
              <a:rPr lang="en-US" sz="2000" baseline="30000"/>
              <a:t>2</a:t>
            </a:r>
            <a:r>
              <a:rPr lang="en-US" sz="2000"/>
              <a:t> 2s</a:t>
            </a:r>
            <a:r>
              <a:rPr lang="en-US" sz="2000" baseline="30000"/>
              <a:t>2</a:t>
            </a:r>
            <a:r>
              <a:rPr lang="en-US" sz="2000"/>
              <a:t> 2p</a:t>
            </a:r>
            <a:r>
              <a:rPr lang="en-US" sz="2000" baseline="30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The order of Things…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600200"/>
            <a:ext cx="48006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>
                <a:ea typeface="+mn-ea"/>
                <a:cs typeface="+mn-cs"/>
              </a:rPr>
              <a:t>Electrons, being unfriendly, fill up the empty orbitals before sharing orbitals.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/>
              <a:t>Similar to seats on a bus – on a bus, you sit alone, rather than with a stranger, if there is an option.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80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290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3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4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5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baseline="300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ea typeface="+mn-ea"/>
                <a:cs typeface="+mn-cs"/>
              </a:rPr>
              <a:t>Np</a:t>
            </a:r>
            <a:r>
              <a:rPr lang="en-US" sz="2000" baseline="30000">
                <a:ea typeface="+mn-ea"/>
                <a:cs typeface="+mn-cs"/>
              </a:rPr>
              <a:t>6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28800" y="1600200"/>
            <a:ext cx="1371600" cy="457200"/>
            <a:chOff x="1008" y="1056"/>
            <a:chExt cx="864" cy="288"/>
          </a:xfrm>
        </p:grpSpPr>
        <p:sp>
          <p:nvSpPr>
            <p:cNvPr id="45103" name="Rectangle 7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4" name="Rectangle 9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5" name="Rectangle 10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2362200"/>
            <a:ext cx="1371600" cy="457200"/>
            <a:chOff x="1008" y="1056"/>
            <a:chExt cx="864" cy="288"/>
          </a:xfrm>
        </p:grpSpPr>
        <p:sp>
          <p:nvSpPr>
            <p:cNvPr id="45100" name="Rectangle 13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1" name="Rectangle 14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2" name="Rectangle 15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828800" y="4724400"/>
            <a:ext cx="1371600" cy="457200"/>
            <a:chOff x="1008" y="1056"/>
            <a:chExt cx="864" cy="288"/>
          </a:xfrm>
        </p:grpSpPr>
        <p:sp>
          <p:nvSpPr>
            <p:cNvPr id="45097" name="Rectangle 17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8" name="Rectangle 18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9" name="Rectangle 19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28800" y="3962400"/>
            <a:ext cx="1371600" cy="457200"/>
            <a:chOff x="1008" y="1056"/>
            <a:chExt cx="864" cy="288"/>
          </a:xfrm>
        </p:grpSpPr>
        <p:sp>
          <p:nvSpPr>
            <p:cNvPr id="45094" name="Rectangle 21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5" name="Rectangle 22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6" name="Rectangle 23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828800" y="3200400"/>
            <a:ext cx="1371600" cy="457200"/>
            <a:chOff x="1008" y="1056"/>
            <a:chExt cx="864" cy="288"/>
          </a:xfrm>
        </p:grpSpPr>
        <p:sp>
          <p:nvSpPr>
            <p:cNvPr id="45091" name="Rectangle 25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2" name="Rectangle 26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3" name="Rectangle 27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828800" y="5486400"/>
            <a:ext cx="1371600" cy="457200"/>
            <a:chOff x="1008" y="1056"/>
            <a:chExt cx="864" cy="288"/>
          </a:xfrm>
        </p:grpSpPr>
        <p:sp>
          <p:nvSpPr>
            <p:cNvPr id="45088" name="Rectangle 29"/>
            <p:cNvSpPr>
              <a:spLocks noChangeArrowheads="1"/>
            </p:cNvSpPr>
            <p:nvPr/>
          </p:nvSpPr>
          <p:spPr bwMode="auto">
            <a:xfrm>
              <a:off x="1008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9" name="Rectangle 30"/>
            <p:cNvSpPr>
              <a:spLocks noChangeArrowheads="1"/>
            </p:cNvSpPr>
            <p:nvPr/>
          </p:nvSpPr>
          <p:spPr bwMode="auto">
            <a:xfrm>
              <a:off x="1296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0" name="Rectangle 31"/>
            <p:cNvSpPr>
              <a:spLocks noChangeArrowheads="1"/>
            </p:cNvSpPr>
            <p:nvPr/>
          </p:nvSpPr>
          <p:spPr bwMode="auto">
            <a:xfrm>
              <a:off x="1584" y="105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7" name="Line 32"/>
          <p:cNvSpPr>
            <a:spLocks noChangeShapeType="1"/>
          </p:cNvSpPr>
          <p:nvPr/>
        </p:nvSpPr>
        <p:spPr bwMode="auto">
          <a:xfrm flipV="1">
            <a:off x="1981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Line 33"/>
          <p:cNvSpPr>
            <a:spLocks noChangeShapeType="1"/>
          </p:cNvSpPr>
          <p:nvPr/>
        </p:nvSpPr>
        <p:spPr bwMode="auto">
          <a:xfrm flipV="1">
            <a:off x="1981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Line 34"/>
          <p:cNvSpPr>
            <a:spLocks noChangeShapeType="1"/>
          </p:cNvSpPr>
          <p:nvPr/>
        </p:nvSpPr>
        <p:spPr bwMode="auto">
          <a:xfrm flipV="1">
            <a:off x="2362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Line 35"/>
          <p:cNvSpPr>
            <a:spLocks noChangeShapeType="1"/>
          </p:cNvSpPr>
          <p:nvPr/>
        </p:nvSpPr>
        <p:spPr bwMode="auto">
          <a:xfrm flipV="1">
            <a:off x="1981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Line 36"/>
          <p:cNvSpPr>
            <a:spLocks noChangeShapeType="1"/>
          </p:cNvSpPr>
          <p:nvPr/>
        </p:nvSpPr>
        <p:spPr bwMode="auto">
          <a:xfrm flipV="1">
            <a:off x="2438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Line 37"/>
          <p:cNvSpPr>
            <a:spLocks noChangeShapeType="1"/>
          </p:cNvSpPr>
          <p:nvPr/>
        </p:nvSpPr>
        <p:spPr bwMode="auto">
          <a:xfrm flipV="1">
            <a:off x="2895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38"/>
          <p:cNvSpPr>
            <a:spLocks noChangeShapeType="1"/>
          </p:cNvSpPr>
          <p:nvPr/>
        </p:nvSpPr>
        <p:spPr bwMode="auto">
          <a:xfrm flipV="1">
            <a:off x="19812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39"/>
          <p:cNvSpPr>
            <a:spLocks noChangeShapeType="1"/>
          </p:cNvSpPr>
          <p:nvPr/>
        </p:nvSpPr>
        <p:spPr bwMode="auto">
          <a:xfrm>
            <a:off x="21336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40"/>
          <p:cNvSpPr>
            <a:spLocks noChangeShapeType="1"/>
          </p:cNvSpPr>
          <p:nvPr/>
        </p:nvSpPr>
        <p:spPr bwMode="auto">
          <a:xfrm flipV="1">
            <a:off x="24384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Line 41"/>
          <p:cNvSpPr>
            <a:spLocks noChangeShapeType="1"/>
          </p:cNvSpPr>
          <p:nvPr/>
        </p:nvSpPr>
        <p:spPr bwMode="auto">
          <a:xfrm flipV="1">
            <a:off x="28956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42"/>
          <p:cNvSpPr>
            <a:spLocks noChangeShapeType="1"/>
          </p:cNvSpPr>
          <p:nvPr/>
        </p:nvSpPr>
        <p:spPr bwMode="auto">
          <a:xfrm flipV="1">
            <a:off x="1981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Line 43"/>
          <p:cNvSpPr>
            <a:spLocks noChangeShapeType="1"/>
          </p:cNvSpPr>
          <p:nvPr/>
        </p:nvSpPr>
        <p:spPr bwMode="auto">
          <a:xfrm>
            <a:off x="2133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9" name="Line 44"/>
          <p:cNvSpPr>
            <a:spLocks noChangeShapeType="1"/>
          </p:cNvSpPr>
          <p:nvPr/>
        </p:nvSpPr>
        <p:spPr bwMode="auto">
          <a:xfrm flipV="1">
            <a:off x="2438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0" name="Line 45"/>
          <p:cNvSpPr>
            <a:spLocks noChangeShapeType="1"/>
          </p:cNvSpPr>
          <p:nvPr/>
        </p:nvSpPr>
        <p:spPr bwMode="auto">
          <a:xfrm>
            <a:off x="25908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46"/>
          <p:cNvSpPr>
            <a:spLocks noChangeShapeType="1"/>
          </p:cNvSpPr>
          <p:nvPr/>
        </p:nvSpPr>
        <p:spPr bwMode="auto">
          <a:xfrm flipV="1">
            <a:off x="2895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Line 47"/>
          <p:cNvSpPr>
            <a:spLocks noChangeShapeType="1"/>
          </p:cNvSpPr>
          <p:nvPr/>
        </p:nvSpPr>
        <p:spPr bwMode="auto">
          <a:xfrm flipV="1">
            <a:off x="19812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3" name="Line 48"/>
          <p:cNvSpPr>
            <a:spLocks noChangeShapeType="1"/>
          </p:cNvSpPr>
          <p:nvPr/>
        </p:nvSpPr>
        <p:spPr bwMode="auto">
          <a:xfrm>
            <a:off x="21336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4" name="Line 49"/>
          <p:cNvSpPr>
            <a:spLocks noChangeShapeType="1"/>
          </p:cNvSpPr>
          <p:nvPr/>
        </p:nvSpPr>
        <p:spPr bwMode="auto">
          <a:xfrm flipV="1">
            <a:off x="2438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5" name="Line 50"/>
          <p:cNvSpPr>
            <a:spLocks noChangeShapeType="1"/>
          </p:cNvSpPr>
          <p:nvPr/>
        </p:nvSpPr>
        <p:spPr bwMode="auto">
          <a:xfrm>
            <a:off x="25908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6" name="Line 51"/>
          <p:cNvSpPr>
            <a:spLocks noChangeShapeType="1"/>
          </p:cNvSpPr>
          <p:nvPr/>
        </p:nvSpPr>
        <p:spPr bwMode="auto">
          <a:xfrm flipV="1">
            <a:off x="28956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7" name="Line 52"/>
          <p:cNvSpPr>
            <a:spLocks noChangeShapeType="1"/>
          </p:cNvSpPr>
          <p:nvPr/>
        </p:nvSpPr>
        <p:spPr bwMode="auto">
          <a:xfrm>
            <a:off x="30480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328"/>
          </a:xfrm>
        </p:spPr>
        <p:txBody>
          <a:bodyPr/>
          <a:lstStyle/>
          <a:p>
            <a:r>
              <a:rPr lang="en-US" sz="2800" dirty="0" smtClean="0"/>
              <a:t>Write the address for these elements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/>
            <a:r>
              <a:rPr lang="en-US" sz="2000" dirty="0" smtClean="0"/>
              <a:t>Zn</a:t>
            </a:r>
          </a:p>
          <a:p>
            <a:pPr lvl="1"/>
            <a:r>
              <a:rPr lang="en-US" sz="2400" dirty="0" smtClean="0"/>
              <a:t>S</a:t>
            </a:r>
          </a:p>
          <a:p>
            <a:pPr lvl="1"/>
            <a:r>
              <a:rPr lang="en-US" sz="2400" dirty="0" err="1" smtClean="0"/>
              <a:t>Ce</a:t>
            </a:r>
            <a:endParaRPr lang="en-US" sz="2400" dirty="0" smtClean="0"/>
          </a:p>
          <a:p>
            <a:r>
              <a:rPr lang="en-US" sz="2800" dirty="0" smtClean="0"/>
              <a:t>Write the full electron configuration for:</a:t>
            </a:r>
          </a:p>
          <a:p>
            <a:pPr lvl="1"/>
            <a:r>
              <a:rPr lang="en-US" sz="2400" dirty="0" smtClean="0"/>
              <a:t>O</a:t>
            </a:r>
          </a:p>
          <a:p>
            <a:pPr lvl="1"/>
            <a:r>
              <a:rPr lang="en-US" sz="2400" dirty="0" smtClean="0"/>
              <a:t>Mg</a:t>
            </a:r>
          </a:p>
          <a:p>
            <a:pPr lvl="1"/>
            <a:r>
              <a:rPr lang="en-US" sz="2400" dirty="0" err="1" smtClean="0"/>
              <a:t>Ga</a:t>
            </a:r>
            <a:endParaRPr lang="en-US" sz="2400" dirty="0" smtClean="0"/>
          </a:p>
          <a:p>
            <a:r>
              <a:rPr lang="en-US" sz="2800" dirty="0" smtClean="0"/>
              <a:t>HW:</a:t>
            </a:r>
            <a:r>
              <a:rPr lang="en-US" sz="2800" dirty="0" smtClean="0"/>
              <a:t> 4-5 </a:t>
            </a:r>
            <a:r>
              <a:rPr lang="en-US" sz="2800" dirty="0" err="1" smtClean="0"/>
              <a:t>Prac</a:t>
            </a:r>
            <a:r>
              <a:rPr lang="en-US" sz="2800" dirty="0" smtClean="0"/>
              <a:t> </a:t>
            </a:r>
            <a:r>
              <a:rPr lang="en-US" sz="2800" dirty="0" err="1" smtClean="0"/>
              <a:t>Prob</a:t>
            </a:r>
            <a:r>
              <a:rPr lang="en-US" sz="2800" dirty="0" smtClean="0"/>
              <a:t> WS – skip Qs about “unpaired electrons”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0" y="762000"/>
          <a:ext cx="9004300" cy="5410200"/>
        </p:xfrm>
        <a:graphic>
          <a:graphicData uri="http://schemas.openxmlformats.org/presentationml/2006/ole">
            <p:oleObj spid="_x0000_s84994" name="Document" r:id="rId4" imgW="5626100" imgH="30607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ea typeface="+mj-ea"/>
                <a:cs typeface="+mj-cs"/>
              </a:rPr>
              <a:t>The Shapes of the s, p, and d Orbitals</a:t>
            </a:r>
            <a:br>
              <a:rPr lang="en-US" sz="3200">
                <a:ea typeface="+mj-ea"/>
                <a:cs typeface="+mj-cs"/>
              </a:rPr>
            </a:br>
            <a:r>
              <a:rPr lang="en-US" sz="3200" i="1">
                <a:ea typeface="+mj-ea"/>
                <a:cs typeface="+mj-cs"/>
              </a:rPr>
              <a:t>Sketch these in the table</a:t>
            </a:r>
            <a:endParaRPr lang="en-US" sz="3200">
              <a:ea typeface="+mj-ea"/>
              <a:cs typeface="+mj-cs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447800"/>
            <a:ext cx="1517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124200"/>
            <a:ext cx="6324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876800"/>
            <a:ext cx="55626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8768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F-Orbitals!</a:t>
            </a:r>
          </a:p>
        </p:txBody>
      </p:sp>
      <p:sp>
        <p:nvSpPr>
          <p:cNvPr id="103442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Do not bother sketching these—just notice how STRANGE they are!</a:t>
            </a:r>
          </a:p>
        </p:txBody>
      </p:sp>
      <p:pic>
        <p:nvPicPr>
          <p:cNvPr id="51204" name="Picture 22" descr="Hydrogen f orbital with n=4,l=3,m=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743200"/>
            <a:ext cx="1790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26" descr="Hydrogen f orbital with n=4,l=3,m=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743200"/>
            <a:ext cx="1676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28" descr="Hydrogen f orbital with n=4,l=3,m=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819400"/>
            <a:ext cx="15811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30" descr="Hydrogen f orbital with n=4,l=3,m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2743200"/>
            <a:ext cx="1504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32" descr="Hydrogen f orbital with n=4,l=3,m=+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419600"/>
            <a:ext cx="152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9" name="Picture 34" descr="Hydrogen f orbital with n=4,l=3,m=+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419600"/>
            <a:ext cx="152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0" name="Picture 36" descr="Hydrogen f orbital with n=4,l=3,m=+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0" y="4495800"/>
            <a:ext cx="15525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1" name="Rectangle 37"/>
          <p:cNvSpPr>
            <a:spLocks noChangeArrowheads="1"/>
          </p:cNvSpPr>
          <p:nvPr/>
        </p:nvSpPr>
        <p:spPr bwMode="auto">
          <a:xfrm>
            <a:off x="1524000" y="60198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If you want to see more, go to: http://www.orbitals.com/orb/orbtable.htm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+mj-ea"/>
                <a:cs typeface="+mj-cs"/>
              </a:rPr>
              <a:t>e</a:t>
            </a:r>
            <a:r>
              <a:rPr lang="en-US" sz="3600" baseline="30000">
                <a:ea typeface="+mj-ea"/>
                <a:cs typeface="+mj-cs"/>
              </a:rPr>
              <a:t>-</a:t>
            </a:r>
            <a:r>
              <a:rPr lang="en-US" sz="3600">
                <a:ea typeface="+mj-ea"/>
                <a:cs typeface="+mj-cs"/>
              </a:rPr>
              <a:t> Config. and Orb. Diag. for Ions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>
                <a:ea typeface="+mn-ea"/>
                <a:cs typeface="+mn-cs"/>
              </a:rPr>
              <a:t>What is an ion?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32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>
                <a:ea typeface="+mn-ea"/>
                <a:cs typeface="+mn-cs"/>
              </a:rPr>
              <a:t>Examples of ions: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/>
              <a:t>Na</a:t>
            </a:r>
            <a:r>
              <a:rPr lang="en-US" sz="2800" baseline="30000"/>
              <a:t>+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/>
              <a:t>Mg</a:t>
            </a:r>
            <a:r>
              <a:rPr lang="en-US" sz="2800" baseline="30000"/>
              <a:t>2+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/>
              <a:t>Fe</a:t>
            </a:r>
            <a:r>
              <a:rPr lang="en-US" sz="2800" baseline="30000"/>
              <a:t>3+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/>
              <a:t>Cl</a:t>
            </a:r>
            <a:r>
              <a:rPr lang="en-US" sz="2800" baseline="30000"/>
              <a:t>-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/>
              <a:t>S</a:t>
            </a:r>
            <a:r>
              <a:rPr lang="en-US" sz="2800" baseline="30000"/>
              <a:t>2-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>
                <a:ea typeface="+mn-ea"/>
                <a:cs typeface="+mn-cs"/>
              </a:rPr>
              <a:t>I’ll do the configs. on the overhead.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ea typeface="+mn-ea"/>
                <a:cs typeface="+mn-cs"/>
              </a:rPr>
              <a:t>When writing electron configurations or orbital diagrams for ions it’s a little harder because it can look like a 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different atom.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ea typeface="+mn-ea"/>
                <a:cs typeface="+mn-cs"/>
              </a:rPr>
              <a:t>Just subtract the missing electrons or add the extra electrons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248400" y="4953000"/>
            <a:ext cx="1143000" cy="457200"/>
            <a:chOff x="3936" y="2928"/>
            <a:chExt cx="720" cy="288"/>
          </a:xfrm>
        </p:grpSpPr>
        <p:sp>
          <p:nvSpPr>
            <p:cNvPr id="53261" name="Rectangle 7"/>
            <p:cNvSpPr>
              <a:spLocks noChangeArrowheads="1"/>
            </p:cNvSpPr>
            <p:nvPr/>
          </p:nvSpPr>
          <p:spPr bwMode="auto">
            <a:xfrm>
              <a:off x="3936" y="29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2" name="Rectangle 8"/>
            <p:cNvSpPr>
              <a:spLocks noChangeArrowheads="1"/>
            </p:cNvSpPr>
            <p:nvPr/>
          </p:nvSpPr>
          <p:spPr bwMode="auto">
            <a:xfrm>
              <a:off x="4368" y="292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3" name="Line 14"/>
            <p:cNvSpPr>
              <a:spLocks noChangeShapeType="1"/>
            </p:cNvSpPr>
            <p:nvPr/>
          </p:nvSpPr>
          <p:spPr bwMode="auto">
            <a:xfrm flipV="1">
              <a:off x="4032" y="29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4" name="Line 15"/>
            <p:cNvSpPr>
              <a:spLocks noChangeShapeType="1"/>
            </p:cNvSpPr>
            <p:nvPr/>
          </p:nvSpPr>
          <p:spPr bwMode="auto">
            <a:xfrm>
              <a:off x="4128" y="29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248400" y="6096000"/>
            <a:ext cx="457200" cy="457200"/>
            <a:chOff x="3936" y="3648"/>
            <a:chExt cx="288" cy="288"/>
          </a:xfrm>
        </p:grpSpPr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3936" y="36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9" name="Line 18"/>
            <p:cNvSpPr>
              <a:spLocks noChangeShapeType="1"/>
            </p:cNvSpPr>
            <p:nvPr/>
          </p:nvSpPr>
          <p:spPr bwMode="auto">
            <a:xfrm flipV="1">
              <a:off x="4032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0" name="Line 19"/>
            <p:cNvSpPr>
              <a:spLocks noChangeShapeType="1"/>
            </p:cNvSpPr>
            <p:nvPr/>
          </p:nvSpPr>
          <p:spPr bwMode="auto">
            <a:xfrm>
              <a:off x="4128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</a:t>
            </a:r>
            <a:r>
              <a:rPr lang="en-US" baseline="30000"/>
              <a:t>+  </a:t>
            </a:r>
            <a:r>
              <a:rPr lang="en-US"/>
              <a:t>(1s</a:t>
            </a:r>
            <a:r>
              <a:rPr lang="en-US" baseline="30000"/>
              <a:t>2</a:t>
            </a:r>
            <a:r>
              <a:rPr lang="en-US"/>
              <a:t> 2s</a:t>
            </a:r>
            <a:r>
              <a:rPr lang="en-US" baseline="30000"/>
              <a:t>0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096000" y="5562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 (1s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3576" name="WordArt 24"/>
          <p:cNvSpPr>
            <a:spLocks noChangeArrowheads="1" noChangeShapeType="1" noTextEdit="1"/>
          </p:cNvSpPr>
          <p:nvPr/>
        </p:nvSpPr>
        <p:spPr bwMode="auto">
          <a:xfrm rot="5400000">
            <a:off x="4418012" y="5106988"/>
            <a:ext cx="1870075" cy="9525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blurRad="63500"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NOTE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  <p:bldP spid="23557" grpId="0" build="p" autoUpdateAnimBg="0"/>
      <p:bldP spid="23574" grpId="0" autoUpdateAnimBg="0"/>
      <p:bldP spid="23575" grpId="0" autoUpdateAnimBg="0"/>
      <p:bldP spid="235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effectLst/>
              </a:rPr>
              <a:t>Orbital Diagrams, online!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/>
                <a:hlinkClick r:id="rId2"/>
              </a:rPr>
              <a:t>http://lectureonline.cl.msu.edu/~mmp/period/electron.htm</a:t>
            </a:r>
            <a:endParaRPr lang="en-US" b="1" dirty="0" smtClean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full electron configuration for</a:t>
            </a:r>
          </a:p>
          <a:p>
            <a:pPr lvl="1"/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Al</a:t>
            </a:r>
          </a:p>
          <a:p>
            <a:pPr lvl="1"/>
            <a:r>
              <a:rPr lang="en-US" dirty="0" err="1" smtClean="0"/>
              <a:t>Ga</a:t>
            </a:r>
            <a:endParaRPr lang="en-US" dirty="0" smtClean="0"/>
          </a:p>
          <a:p>
            <a:r>
              <a:rPr lang="en-US" dirty="0" smtClean="0"/>
              <a:t>What do they have in common?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IWBAT:</a:t>
            </a:r>
          </a:p>
          <a:p>
            <a:pPr lvl="1"/>
            <a:r>
              <a:rPr lang="en-US" dirty="0" smtClean="0"/>
              <a:t>Identify the “block” (sublevel), “</a:t>
            </a:r>
            <a:r>
              <a:rPr lang="en-US" dirty="0" err="1" smtClean="0"/>
              <a:t>n</a:t>
            </a:r>
            <a:r>
              <a:rPr lang="en-US" dirty="0" smtClean="0"/>
              <a:t>” (principal energy level), and “position” (number of electrons) for any element.</a:t>
            </a:r>
          </a:p>
          <a:p>
            <a:pPr lvl="1"/>
            <a:r>
              <a:rPr lang="en-US" dirty="0" smtClean="0"/>
              <a:t>Create full electron configurations for any element.</a:t>
            </a:r>
          </a:p>
          <a:p>
            <a:pPr lvl="1"/>
            <a:r>
              <a:rPr lang="en-US" dirty="0" smtClean="0"/>
              <a:t>Create Noble Gas configurations for any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Practice electron configurations</a:t>
            </a:r>
          </a:p>
          <a:p>
            <a:r>
              <a:rPr lang="en-US" dirty="0" smtClean="0"/>
              <a:t>Electron Configurations Notes</a:t>
            </a:r>
          </a:p>
          <a:p>
            <a:r>
              <a:rPr lang="en-US" dirty="0" smtClean="0"/>
              <a:t>Closure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19907"/>
          </a:xfrm>
        </p:spPr>
        <p:txBody>
          <a:bodyPr/>
          <a:lstStyle/>
          <a:p>
            <a:r>
              <a:rPr lang="en-US" dirty="0" smtClean="0"/>
              <a:t>Use the WS you already </a:t>
            </a:r>
            <a:r>
              <a:rPr lang="en-US" dirty="0" smtClean="0"/>
              <a:t>have (Electron Configurations) </a:t>
            </a:r>
            <a:r>
              <a:rPr lang="en-US" dirty="0" smtClean="0"/>
              <a:t>– write out the electron </a:t>
            </a:r>
            <a:r>
              <a:rPr lang="en-US" dirty="0" smtClean="0"/>
              <a:t>configurations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6"/>
          <p:cNvSpPr>
            <a:spLocks noChangeArrowheads="1" noChangeShapeType="1" noTextEdit="1"/>
          </p:cNvSpPr>
          <p:nvPr/>
        </p:nvSpPr>
        <p:spPr bwMode="auto">
          <a:xfrm rot="-1521978">
            <a:off x="609600" y="1676400"/>
            <a:ext cx="8153400" cy="350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17700000" scaled="1"/>
                </a:gradFill>
                <a:effectLst>
                  <a:outerShdw blurRad="63500"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1s, 2s, 2p, 3s, 3p, 4s, 3d, 4p, 5s, 4d,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17700000" scaled="1"/>
                </a:gradFill>
                <a:effectLst>
                  <a:outerShdw blurRad="63500"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5p, 6s, 4f, 5d, 6p, 7s, 5f, 6d, 7p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6263"/>
            <a:ext cx="7772400" cy="2268537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>
                <a:ea typeface="+mj-ea"/>
                <a:cs typeface="+mj-cs"/>
              </a:rPr>
              <a:t>Electron Configuration!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s, p, d, and 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The different sections of the Periodic Table are very important in understanding Electron Configuration.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There are 4 “Blocks” in the Periodic Table: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 the s-block, p-block, d-block, &amp; f-block.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a typeface="+mn-ea"/>
                <a:cs typeface="+mn-cs"/>
              </a:rPr>
              <a:t>Remember the special rules for the d- and f- blocks: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 – n-1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 – n - 2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What do s, p, d, and f mean?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These refer to the </a:t>
            </a:r>
            <a:r>
              <a:rPr lang="en-US" b="1">
                <a:ea typeface="+mn-ea"/>
                <a:cs typeface="+mn-cs"/>
              </a:rPr>
              <a:t>sublevels</a:t>
            </a:r>
            <a:r>
              <a:rPr lang="en-US">
                <a:ea typeface="+mn-ea"/>
                <a:cs typeface="+mn-cs"/>
              </a:rPr>
              <a:t> within the principal quantum level (n).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So, for n = 1, there is only one sublevel, s.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n = 2, there are 2 sublevels: s &amp; p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n = 3, there are 3 sublevels: s, p, &amp; d</a:t>
            </a: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So, within each level, there are n sublevels.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800600"/>
            <a:ext cx="8610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ea typeface="+mn-ea"/>
                <a:cs typeface="+mn-cs"/>
              </a:rPr>
              <a:t>This shows the different blocks in the Periodic Table. </a:t>
            </a:r>
          </a:p>
          <a:p>
            <a:pPr eaLnBrk="1" hangingPunct="1">
              <a:defRPr/>
            </a:pPr>
            <a:r>
              <a:rPr lang="en-US" sz="2400">
                <a:ea typeface="+mn-ea"/>
                <a:cs typeface="+mn-cs"/>
              </a:rPr>
              <a:t>It also shows in what order to write electron configurations (1s, 2s, 2p, 3s, 3p, 4s, 3d, 4p, 5s, 4d, 5p, 6s, 4f, 5d, 6p, 7s, 5f, 6d,7p)</a:t>
            </a:r>
          </a:p>
        </p:txBody>
      </p:sp>
      <p:pic>
        <p:nvPicPr>
          <p:cNvPr id="22531" name="Picture 9" descr="Ptable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alphaModFix amt="86000"/>
          </a:blip>
          <a:srcRect/>
          <a:stretch>
            <a:fillRect/>
          </a:stretch>
        </p:blipFill>
        <p:spPr>
          <a:xfrm>
            <a:off x="228600" y="228600"/>
            <a:ext cx="8763000" cy="4343400"/>
          </a:xfrm>
          <a:noFill/>
        </p:spPr>
      </p:pic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441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  <a:ea typeface="+mj-ea"/>
                <a:cs typeface="+mj-cs"/>
              </a:rPr>
              <a:t>Block Table</a:t>
            </a:r>
          </a:p>
        </p:txBody>
      </p:sp>
      <p:sp>
        <p:nvSpPr>
          <p:cNvPr id="22533" name="Line 11"/>
          <p:cNvSpPr>
            <a:spLocks noChangeShapeType="1"/>
          </p:cNvSpPr>
          <p:nvPr/>
        </p:nvSpPr>
        <p:spPr bwMode="auto">
          <a:xfrm>
            <a:off x="1676400" y="2590800"/>
            <a:ext cx="457200" cy="1295400"/>
          </a:xfrm>
          <a:prstGeom prst="line">
            <a:avLst/>
          </a:prstGeom>
          <a:noFill/>
          <a:ln w="9525">
            <a:solidFill>
              <a:srgbClr val="CE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Line 12"/>
          <p:cNvSpPr>
            <a:spLocks noChangeShapeType="1"/>
          </p:cNvSpPr>
          <p:nvPr/>
        </p:nvSpPr>
        <p:spPr bwMode="auto">
          <a:xfrm>
            <a:off x="1676400" y="3124200"/>
            <a:ext cx="457200" cy="1295400"/>
          </a:xfrm>
          <a:prstGeom prst="line">
            <a:avLst/>
          </a:prstGeom>
          <a:noFill/>
          <a:ln w="9525">
            <a:solidFill>
              <a:srgbClr val="CE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Showcard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Fireworks.thmx</Template>
  <TotalTime>249</TotalTime>
  <Words>1073</Words>
  <Application>Microsoft Macintosh PowerPoint</Application>
  <PresentationFormat>On-screen Show (4:3)</PresentationFormat>
  <Paragraphs>163</Paragraphs>
  <Slides>25</Slides>
  <Notes>18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Fireworks</vt:lpstr>
      <vt:lpstr>Document</vt:lpstr>
      <vt:lpstr>Electron Configuration</vt:lpstr>
      <vt:lpstr>Drill</vt:lpstr>
      <vt:lpstr>Objectives</vt:lpstr>
      <vt:lpstr>Agenda</vt:lpstr>
      <vt:lpstr>Electron Configuration Practice</vt:lpstr>
      <vt:lpstr>Electron Configuration!</vt:lpstr>
      <vt:lpstr>s, p, d, and f</vt:lpstr>
      <vt:lpstr>What do s, p, d, and f mean?</vt:lpstr>
      <vt:lpstr>Block Table</vt:lpstr>
      <vt:lpstr>An Example</vt:lpstr>
      <vt:lpstr>The Noble Gas Configuration</vt:lpstr>
      <vt:lpstr>Noble Gas Configuration</vt:lpstr>
      <vt:lpstr>Noble Gas Config. – an example</vt:lpstr>
      <vt:lpstr>Orbital Diagrams</vt:lpstr>
      <vt:lpstr>Slide 15</vt:lpstr>
      <vt:lpstr>The Aufbau Principle</vt:lpstr>
      <vt:lpstr>Pauli Exclusion Principle</vt:lpstr>
      <vt:lpstr>Hund’s Rule</vt:lpstr>
      <vt:lpstr>The order of Things…</vt:lpstr>
      <vt:lpstr>Slide 20</vt:lpstr>
      <vt:lpstr>The Shapes of the s, p, and d Orbitals Sketch these in the table</vt:lpstr>
      <vt:lpstr>F-Orbitals!</vt:lpstr>
      <vt:lpstr>e- Config. and Orb. Diag. for Ions</vt:lpstr>
      <vt:lpstr>Orbital Diagrams, online!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Configuration</dc:title>
  <dc:creator>Howard County Administrator</dc:creator>
  <cp:lastModifiedBy>Howard County Administrator</cp:lastModifiedBy>
  <cp:revision>4</cp:revision>
  <dcterms:created xsi:type="dcterms:W3CDTF">2014-10-22T11:18:19Z</dcterms:created>
  <dcterms:modified xsi:type="dcterms:W3CDTF">2014-10-22T11:33:51Z</dcterms:modified>
</cp:coreProperties>
</file>