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Default Extension="pict" ContentType="image/pict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285" r:id="rId3"/>
    <p:sldId id="257" r:id="rId4"/>
    <p:sldId id="259" r:id="rId5"/>
    <p:sldId id="282" r:id="rId6"/>
    <p:sldId id="283" r:id="rId7"/>
    <p:sldId id="260" r:id="rId8"/>
    <p:sldId id="261" r:id="rId9"/>
    <p:sldId id="263" r:id="rId10"/>
    <p:sldId id="264" r:id="rId11"/>
    <p:sldId id="265" r:id="rId12"/>
    <p:sldId id="269" r:id="rId13"/>
    <p:sldId id="275" r:id="rId14"/>
    <p:sldId id="281" r:id="rId15"/>
    <p:sldId id="280" r:id="rId16"/>
    <p:sldId id="274" r:id="rId17"/>
    <p:sldId id="276" r:id="rId18"/>
    <p:sldId id="277" r:id="rId19"/>
    <p:sldId id="278" r:id="rId20"/>
    <p:sldId id="279" r:id="rId21"/>
    <p:sldId id="266" r:id="rId22"/>
    <p:sldId id="267" r:id="rId23"/>
    <p:sldId id="268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702" autoAdjust="0"/>
  </p:normalViewPr>
  <p:slideViewPr>
    <p:cSldViewPr snapToGrid="0" snapToObjects="1">
      <p:cViewPr varScale="1">
        <p:scale>
          <a:sx n="87" d="100"/>
          <a:sy n="87" d="100"/>
        </p:scale>
        <p:origin x="-9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AD8F3-6F23-E14A-A680-A50C2CB0C348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140E4-6EE1-5048-A1AB-624157530E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A23054-A2B0-2441-B728-74E3D52FC9B8}" type="slidenum">
              <a:rPr lang="en-US"/>
              <a:pPr/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12C1D-1AFA-1D4A-AFF2-2105EE8B2975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1E4EA0-2935-1F44-BC36-62E6B01FFC5E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D65F09-A4E8-2E4F-B44A-22EDC280E252}" type="slidenum">
              <a:rPr lang="en-US"/>
              <a:pPr/>
              <a:t>21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AF7CB-0E55-544C-BC08-A1A4A3992BE1}" type="slidenum">
              <a:rPr lang="en-US"/>
              <a:pPr/>
              <a:t>22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5DBEAB-4143-9048-838E-769AF91C0740}" type="slidenum">
              <a:rPr lang="en-US"/>
              <a:pPr/>
              <a:t>23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B6DA5-FCB0-774C-80B6-6FCEE0E1D422}" type="slidenum">
              <a:rPr lang="en-US"/>
              <a:pPr/>
              <a:t>10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2FD709-DF48-804B-B69C-CB7AEAF77381}" type="slidenum">
              <a:rPr lang="en-US"/>
              <a:pPr/>
              <a:t>11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8F0DE-0F6F-0D42-A0BF-F7AABA703B7D}" type="slidenum">
              <a:rPr lang="en-US"/>
              <a:pPr/>
              <a:t>12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B5EEDF-6496-9A49-A4C5-4B4C15C59B6A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38E3BA-55E0-4243-B3F6-5944DF8E6B62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D08EB9-0231-7344-93E3-56D51B4E6D7D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856D2E-B28D-5243-9D20-9824577767A8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7EFD3F-837B-2A46-91C5-685F95D712C3}" type="slidenum">
              <a:rPr lang="en-US" smtClean="0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91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A94D3-3479-524D-9F95-38E1EDD04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057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91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149DF-4AF9-3A42-B34B-52DC85ADE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3FD5E-CE59-094A-8A1B-683C84619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8540750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625" y="3925888"/>
            <a:ext cx="854075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76CA-F69B-DD49-855D-01994E179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9E38A38-5676-7348-9ABC-3530A1F2267D}" type="datetimeFigureOut">
              <a:rPr lang="en-US" smtClean="0"/>
              <a:pPr/>
              <a:t>10/10/14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45B1163-9BF3-A848-817C-A086D5E6F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  <p:sldLayoutId id="2147483677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9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9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9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9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tvTqknDob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notesSlide" Target="../notesSlides/notesSlide14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8.png"/><Relationship Id="rId1" Type="http://schemas.openxmlformats.org/officeDocument/2006/relationships/vmlDrawing" Target="../drawings/vmlDrawing2.vml"/><Relationship Id="rId2" Type="http://schemas.openxmlformats.org/officeDocument/2006/relationships/audio" Target="file://localhost/Users/cbloedorn/Music/iTunes/iTunes%20Media/Music/They%20Might%20Be%20Giants/Here%20Comes%20Science/09%20Why%20Does%20The%20Sun%20Shine_.mp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10/9/14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1143000"/>
          </a:xfrm>
        </p:spPr>
        <p:txBody>
          <a:bodyPr/>
          <a:lstStyle/>
          <a:p>
            <a:r>
              <a:rPr lang="en-US"/>
              <a:t>The Decay Series of Uranium-238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839200" cy="4114800"/>
          </a:xfrm>
        </p:spPr>
        <p:txBody>
          <a:bodyPr>
            <a:normAutofit lnSpcReduction="10000"/>
          </a:bodyPr>
          <a:lstStyle/>
          <a:p>
            <a:r>
              <a:rPr lang="en-US" sz="2800"/>
              <a:t>The following table and diagram for uranium-238 show its transmutation. As it undergoes radioactive decay, a chain of products is formed as a result of one by-product itself decaying to another element, which in turn decays further until finally reaching an element that is stable. In this case that stable element is Lead.</a:t>
            </a:r>
          </a:p>
          <a:p>
            <a:r>
              <a:rPr lang="en-US" sz="2800"/>
              <a:t>So:</a:t>
            </a:r>
          </a:p>
          <a:p>
            <a:pPr lvl="1"/>
            <a:r>
              <a:rPr lang="en-US" sz="2400" baseline="30000"/>
              <a:t>238</a:t>
            </a:r>
            <a:r>
              <a:rPr lang="en-US" sz="2400"/>
              <a:t>U </a:t>
            </a:r>
            <a:r>
              <a:rPr lang="en-US" sz="2400"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 sz="2400" baseline="30000"/>
              <a:t>234</a:t>
            </a:r>
            <a:r>
              <a:rPr lang="en-US" sz="2400"/>
              <a:t>Th </a:t>
            </a:r>
            <a:r>
              <a:rPr lang="en-US" sz="2400"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 sz="2400" baseline="30000"/>
              <a:t>234</a:t>
            </a:r>
            <a:r>
              <a:rPr lang="en-US" sz="2400"/>
              <a:t>Pa </a:t>
            </a:r>
            <a:r>
              <a:rPr lang="en-US" sz="2400"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 sz="2400" baseline="30000"/>
              <a:t>234</a:t>
            </a:r>
            <a:r>
              <a:rPr lang="en-US" sz="2400"/>
              <a:t>U </a:t>
            </a:r>
            <a:r>
              <a:rPr lang="en-US" sz="2400">
                <a:sym typeface="Symbol" charset="2"/>
              </a:rPr>
              <a:t></a:t>
            </a:r>
            <a:r>
              <a:rPr lang="en-US" sz="2400"/>
              <a:t> many more </a:t>
            </a:r>
            <a:r>
              <a:rPr lang="en-US" sz="2400">
                <a:sym typeface="Symbol" charset="2"/>
              </a:rPr>
              <a:t></a:t>
            </a:r>
            <a:r>
              <a:rPr lang="en-US" sz="2400"/>
              <a:t> </a:t>
            </a:r>
            <a:r>
              <a:rPr lang="en-US" sz="2400" baseline="30000"/>
              <a:t>206</a:t>
            </a:r>
            <a:r>
              <a:rPr lang="en-US" sz="2400"/>
              <a:t>Pb (stable!)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r>
              <a:rPr lang="en-US"/>
              <a:t>The Decay Series of Uranium-238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981200"/>
            <a:ext cx="5562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3609975" cy="571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6207" y="1559279"/>
            <a:ext cx="9144000" cy="51179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669" y="107577"/>
            <a:ext cx="7581901" cy="1653988"/>
          </a:xfrm>
        </p:spPr>
        <p:txBody>
          <a:bodyPr/>
          <a:lstStyle/>
          <a:p>
            <a:r>
              <a:rPr lang="en-US" sz="4800" dirty="0"/>
              <a:t>Radioactive </a:t>
            </a:r>
            <a:r>
              <a:rPr lang="en-US" sz="4800" dirty="0" smtClean="0"/>
              <a:t>Decay -  on back</a:t>
            </a:r>
            <a:endParaRPr lang="en-US" sz="48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07" y="1828800"/>
            <a:ext cx="5105400" cy="4648200"/>
          </a:xfrm>
        </p:spPr>
        <p:txBody>
          <a:bodyPr/>
          <a:lstStyle/>
          <a:p>
            <a:r>
              <a:rPr lang="en-US" sz="2400" b="0" dirty="0">
                <a:solidFill>
                  <a:srgbClr val="000000"/>
                </a:solidFill>
                <a:effectLst/>
              </a:rPr>
              <a:t>When a radioactive isotope decays, it emits one of three forms of radiation:</a:t>
            </a:r>
            <a:endParaRPr lang="en-US" b="0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alpha particle</a:t>
            </a:r>
          </a:p>
          <a:p>
            <a:pPr lvl="2"/>
            <a:r>
              <a:rPr lang="en-US" b="0" baseline="30000" dirty="0">
                <a:solidFill>
                  <a:srgbClr val="000000"/>
                </a:solidFill>
                <a:effectLst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</a:rPr>
              <a:t>He nucleus</a:t>
            </a:r>
          </a:p>
          <a:p>
            <a:pPr lvl="2"/>
            <a:r>
              <a:rPr lang="en-US" b="0" dirty="0">
                <a:solidFill>
                  <a:srgbClr val="000000"/>
                </a:solidFill>
                <a:effectLst/>
              </a:rPr>
              <a:t>2+ charge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beta particle</a:t>
            </a:r>
          </a:p>
          <a:p>
            <a:pPr lvl="2"/>
            <a:r>
              <a:rPr lang="en-US" b="0" dirty="0" err="1">
                <a:solidFill>
                  <a:srgbClr val="000000"/>
                </a:solidFill>
                <a:effectLst/>
              </a:rPr>
              <a:t>e</a:t>
            </a:r>
            <a:r>
              <a:rPr lang="en-US" b="0" baseline="30000" dirty="0">
                <a:solidFill>
                  <a:srgbClr val="000000"/>
                </a:solidFill>
                <a:effectLst/>
              </a:rPr>
              <a:t>-</a:t>
            </a:r>
            <a:r>
              <a:rPr lang="en-US" b="0" dirty="0">
                <a:solidFill>
                  <a:srgbClr val="000000"/>
                </a:solidFill>
                <a:effectLst/>
              </a:rPr>
              <a:t> (electron)</a:t>
            </a:r>
          </a:p>
          <a:p>
            <a:pPr lvl="2"/>
            <a:r>
              <a:rPr lang="en-US" b="0" dirty="0">
                <a:solidFill>
                  <a:srgbClr val="000000"/>
                </a:solidFill>
                <a:effectLst/>
              </a:rPr>
              <a:t>1- charge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gamma ray</a:t>
            </a:r>
          </a:p>
          <a:p>
            <a:pPr lvl="2"/>
            <a:r>
              <a:rPr lang="en-US" b="0" dirty="0">
                <a:solidFill>
                  <a:srgbClr val="000000"/>
                </a:solidFill>
                <a:effectLst/>
              </a:rPr>
              <a:t>High frequency form of electromagnetic radiation (I.e. light)</a:t>
            </a:r>
          </a:p>
          <a:p>
            <a:pPr lvl="2"/>
            <a:r>
              <a:rPr lang="en-US" b="0" dirty="0">
                <a:solidFill>
                  <a:srgbClr val="000000"/>
                </a:solidFill>
                <a:effectLst/>
              </a:rPr>
              <a:t>No charge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4368657" y="2957513"/>
            <a:ext cx="3862388" cy="958850"/>
            <a:chOff x="4362517" y="2957879"/>
            <a:chExt cx="3862163" cy="957795"/>
          </a:xfrm>
        </p:grpSpPr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4362517" y="3066910"/>
              <a:ext cx="3595352" cy="848764"/>
              <a:chOff x="4362517" y="3066910"/>
              <a:chExt cx="3595352" cy="848764"/>
            </a:xfrm>
          </p:grpSpPr>
          <p:sp>
            <p:nvSpPr>
              <p:cNvPr id="19513" name="Arc 7"/>
              <p:cNvSpPr>
                <a:spLocks/>
              </p:cNvSpPr>
              <p:nvPr/>
            </p:nvSpPr>
            <p:spPr bwMode="auto">
              <a:xfrm>
                <a:off x="4362517" y="3108845"/>
                <a:ext cx="3541690" cy="806829"/>
              </a:xfrm>
              <a:custGeom>
                <a:avLst/>
                <a:gdLst>
                  <a:gd name="T0" fmla="*/ 2147483647 w 21600"/>
                  <a:gd name="T1" fmla="*/ 0 h 21600"/>
                  <a:gd name="T2" fmla="*/ 0 w 21600"/>
                  <a:gd name="T3" fmla="*/ 2147483647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599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14" name="Freeform 10"/>
              <p:cNvSpPr>
                <a:spLocks/>
              </p:cNvSpPr>
              <p:nvPr/>
            </p:nvSpPr>
            <p:spPr bwMode="auto">
              <a:xfrm>
                <a:off x="7713036" y="3066910"/>
                <a:ext cx="244833" cy="192901"/>
              </a:xfrm>
              <a:custGeom>
                <a:avLst/>
                <a:gdLst>
                  <a:gd name="T0" fmla="*/ 2147483647 w 146"/>
                  <a:gd name="T1" fmla="*/ 2147483647 h 115"/>
                  <a:gd name="T2" fmla="*/ 2147483647 w 146"/>
                  <a:gd name="T3" fmla="*/ 0 h 115"/>
                  <a:gd name="T4" fmla="*/ 0 w 146"/>
                  <a:gd name="T5" fmla="*/ 2147483647 h 115"/>
                  <a:gd name="T6" fmla="*/ 0 60000 65536"/>
                  <a:gd name="T7" fmla="*/ 0 60000 65536"/>
                  <a:gd name="T8" fmla="*/ 0 60000 65536"/>
                  <a:gd name="T9" fmla="*/ 0 w 146"/>
                  <a:gd name="T10" fmla="*/ 0 h 115"/>
                  <a:gd name="T11" fmla="*/ 146 w 146"/>
                  <a:gd name="T12" fmla="*/ 115 h 1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6" h="115">
                    <a:moveTo>
                      <a:pt x="146" y="115"/>
                    </a:moveTo>
                    <a:lnTo>
                      <a:pt x="97" y="0"/>
                    </a:lnTo>
                    <a:lnTo>
                      <a:pt x="0" y="66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512" name="Rectangle 15"/>
            <p:cNvSpPr>
              <a:spLocks noChangeArrowheads="1"/>
            </p:cNvSpPr>
            <p:nvPr/>
          </p:nvSpPr>
          <p:spPr bwMode="auto">
            <a:xfrm>
              <a:off x="8046747" y="2957879"/>
              <a:ext cx="1779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baseline="0" dirty="0" err="1">
                  <a:solidFill>
                    <a:srgbClr val="000000"/>
                  </a:solidFill>
                  <a:latin typeface="TGEQS" charset="0"/>
                </a:rPr>
                <a:t>α</a:t>
              </a:r>
              <a:endParaRPr lang="en-US" baseline="0" dirty="0"/>
            </a:p>
          </p:txBody>
        </p:sp>
      </p:grpSp>
      <p:sp>
        <p:nvSpPr>
          <p:cNvPr id="19462" name="Rectangle 16"/>
          <p:cNvSpPr>
            <a:spLocks noChangeArrowheads="1"/>
          </p:cNvSpPr>
          <p:nvPr/>
        </p:nvSpPr>
        <p:spPr bwMode="auto">
          <a:xfrm>
            <a:off x="7199170" y="4300538"/>
            <a:ext cx="244475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4422632" y="3916363"/>
            <a:ext cx="2952750" cy="777875"/>
            <a:chOff x="4416179" y="3915673"/>
            <a:chExt cx="2953209" cy="778618"/>
          </a:xfrm>
        </p:grpSpPr>
        <p:sp>
          <p:nvSpPr>
            <p:cNvPr id="19508" name="Arc 8"/>
            <p:cNvSpPr>
              <a:spLocks/>
            </p:cNvSpPr>
            <p:nvPr/>
          </p:nvSpPr>
          <p:spPr bwMode="auto">
            <a:xfrm>
              <a:off x="4416179" y="3915673"/>
              <a:ext cx="2639498" cy="670959"/>
            </a:xfrm>
            <a:custGeom>
              <a:avLst/>
              <a:gdLst>
                <a:gd name="T0" fmla="*/ 0 w 21613"/>
                <a:gd name="T1" fmla="*/ 929216 h 21600"/>
                <a:gd name="T2" fmla="*/ 2147483647 w 21613"/>
                <a:gd name="T3" fmla="*/ 2147483647 h 21600"/>
                <a:gd name="T4" fmla="*/ 2147483647 w 21613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13"/>
                <a:gd name="T10" fmla="*/ 0 h 21600"/>
                <a:gd name="T11" fmla="*/ 21613 w 2161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13" h="21600" fill="none" extrusionOk="0">
                  <a:moveTo>
                    <a:pt x="-1" y="0"/>
                  </a:moveTo>
                  <a:cubicBezTo>
                    <a:pt x="4" y="0"/>
                    <a:pt x="8" y="-1"/>
                    <a:pt x="13" y="-1"/>
                  </a:cubicBezTo>
                  <a:cubicBezTo>
                    <a:pt x="11942" y="-1"/>
                    <a:pt x="21613" y="9670"/>
                    <a:pt x="21613" y="21600"/>
                  </a:cubicBezTo>
                </a:path>
                <a:path w="21613" h="21600" stroke="0" extrusionOk="0">
                  <a:moveTo>
                    <a:pt x="-1" y="0"/>
                  </a:moveTo>
                  <a:cubicBezTo>
                    <a:pt x="4" y="0"/>
                    <a:pt x="8" y="-1"/>
                    <a:pt x="13" y="-1"/>
                  </a:cubicBezTo>
                  <a:cubicBezTo>
                    <a:pt x="11942" y="-1"/>
                    <a:pt x="21613" y="9670"/>
                    <a:pt x="21613" y="21600"/>
                  </a:cubicBezTo>
                  <a:lnTo>
                    <a:pt x="13" y="21600"/>
                  </a:ln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9" name="Freeform 12"/>
            <p:cNvSpPr>
              <a:spLocks/>
            </p:cNvSpPr>
            <p:nvPr/>
          </p:nvSpPr>
          <p:spPr bwMode="auto">
            <a:xfrm>
              <a:off x="6864507" y="4408829"/>
              <a:ext cx="273341" cy="191223"/>
            </a:xfrm>
            <a:custGeom>
              <a:avLst/>
              <a:gdLst>
                <a:gd name="T0" fmla="*/ 2147483647 w 163"/>
                <a:gd name="T1" fmla="*/ 0 h 114"/>
                <a:gd name="T2" fmla="*/ 2147483647 w 163"/>
                <a:gd name="T3" fmla="*/ 2147483647 h 114"/>
                <a:gd name="T4" fmla="*/ 0 w 163"/>
                <a:gd name="T5" fmla="*/ 2147483647 h 114"/>
                <a:gd name="T6" fmla="*/ 0 60000 65536"/>
                <a:gd name="T7" fmla="*/ 0 60000 65536"/>
                <a:gd name="T8" fmla="*/ 0 60000 65536"/>
                <a:gd name="T9" fmla="*/ 0 w 163"/>
                <a:gd name="T10" fmla="*/ 0 h 114"/>
                <a:gd name="T11" fmla="*/ 163 w 163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" h="114">
                  <a:moveTo>
                    <a:pt x="163" y="0"/>
                  </a:moveTo>
                  <a:lnTo>
                    <a:pt x="114" y="114"/>
                  </a:lnTo>
                  <a:lnTo>
                    <a:pt x="0" y="65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10" name="Rectangle 18"/>
            <p:cNvSpPr>
              <a:spLocks noChangeArrowheads="1"/>
            </p:cNvSpPr>
            <p:nvPr/>
          </p:nvSpPr>
          <p:spPr bwMode="auto">
            <a:xfrm>
              <a:off x="7198217" y="4324959"/>
              <a:ext cx="17117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baseline="0"/>
                <a:t>β</a:t>
              </a:r>
            </a:p>
          </p:txBody>
        </p:sp>
      </p:grpSp>
      <p:sp>
        <p:nvSpPr>
          <p:cNvPr id="19464" name="Rectangle 19"/>
          <p:cNvSpPr>
            <a:spLocks noChangeArrowheads="1"/>
          </p:cNvSpPr>
          <p:nvPr/>
        </p:nvSpPr>
        <p:spPr bwMode="auto">
          <a:xfrm>
            <a:off x="8621570" y="3806825"/>
            <a:ext cx="244475" cy="382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4381357" y="3614738"/>
            <a:ext cx="4398963" cy="587375"/>
            <a:chOff x="4375933" y="3615419"/>
            <a:chExt cx="4398214" cy="587394"/>
          </a:xfrm>
        </p:grpSpPr>
        <p:sp>
          <p:nvSpPr>
            <p:cNvPr id="19505" name="Freeform 9"/>
            <p:cNvSpPr>
              <a:spLocks/>
            </p:cNvSpPr>
            <p:nvPr/>
          </p:nvSpPr>
          <p:spPr bwMode="auto">
            <a:xfrm>
              <a:off x="4375933" y="3615419"/>
              <a:ext cx="3965955" cy="573670"/>
            </a:xfrm>
            <a:custGeom>
              <a:avLst/>
              <a:gdLst>
                <a:gd name="T0" fmla="*/ 2147483647 w 2365"/>
                <a:gd name="T1" fmla="*/ 2147483647 h 342"/>
                <a:gd name="T2" fmla="*/ 2147483647 w 2365"/>
                <a:gd name="T3" fmla="*/ 2147483647 h 342"/>
                <a:gd name="T4" fmla="*/ 2147483647 w 2365"/>
                <a:gd name="T5" fmla="*/ 2147483647 h 342"/>
                <a:gd name="T6" fmla="*/ 2147483647 w 2365"/>
                <a:gd name="T7" fmla="*/ 2147483647 h 342"/>
                <a:gd name="T8" fmla="*/ 2147483647 w 2365"/>
                <a:gd name="T9" fmla="*/ 0 h 342"/>
                <a:gd name="T10" fmla="*/ 2147483647 w 2365"/>
                <a:gd name="T11" fmla="*/ 0 h 342"/>
                <a:gd name="T12" fmla="*/ 2147483647 w 2365"/>
                <a:gd name="T13" fmla="*/ 2147483647 h 342"/>
                <a:gd name="T14" fmla="*/ 2147483647 w 2365"/>
                <a:gd name="T15" fmla="*/ 2147483647 h 342"/>
                <a:gd name="T16" fmla="*/ 2147483647 w 2365"/>
                <a:gd name="T17" fmla="*/ 2147483647 h 342"/>
                <a:gd name="T18" fmla="*/ 2147483647 w 2365"/>
                <a:gd name="T19" fmla="*/ 2147483647 h 342"/>
                <a:gd name="T20" fmla="*/ 2147483647 w 2365"/>
                <a:gd name="T21" fmla="*/ 2147483647 h 342"/>
                <a:gd name="T22" fmla="*/ 2147483647 w 2365"/>
                <a:gd name="T23" fmla="*/ 2147483647 h 342"/>
                <a:gd name="T24" fmla="*/ 2147483647 w 2365"/>
                <a:gd name="T25" fmla="*/ 2147483647 h 342"/>
                <a:gd name="T26" fmla="*/ 2147483647 w 2365"/>
                <a:gd name="T27" fmla="*/ 2147483647 h 342"/>
                <a:gd name="T28" fmla="*/ 2147483647 w 2365"/>
                <a:gd name="T29" fmla="*/ 2147483647 h 342"/>
                <a:gd name="T30" fmla="*/ 2147483647 w 2365"/>
                <a:gd name="T31" fmla="*/ 2147483647 h 342"/>
                <a:gd name="T32" fmla="*/ 2147483647 w 2365"/>
                <a:gd name="T33" fmla="*/ 2147483647 h 342"/>
                <a:gd name="T34" fmla="*/ 2147483647 w 2365"/>
                <a:gd name="T35" fmla="*/ 2147483647 h 342"/>
                <a:gd name="T36" fmla="*/ 2147483647 w 2365"/>
                <a:gd name="T37" fmla="*/ 2147483647 h 342"/>
                <a:gd name="T38" fmla="*/ 2147483647 w 2365"/>
                <a:gd name="T39" fmla="*/ 2147483647 h 342"/>
                <a:gd name="T40" fmla="*/ 2147483647 w 2365"/>
                <a:gd name="T41" fmla="*/ 2147483647 h 342"/>
                <a:gd name="T42" fmla="*/ 2147483647 w 2365"/>
                <a:gd name="T43" fmla="*/ 2147483647 h 342"/>
                <a:gd name="T44" fmla="*/ 2147483647 w 2365"/>
                <a:gd name="T45" fmla="*/ 2147483647 h 342"/>
                <a:gd name="T46" fmla="*/ 2147483647 w 2365"/>
                <a:gd name="T47" fmla="*/ 2147483647 h 342"/>
                <a:gd name="T48" fmla="*/ 2147483647 w 2365"/>
                <a:gd name="T49" fmla="*/ 2147483647 h 342"/>
                <a:gd name="T50" fmla="*/ 2147483647 w 2365"/>
                <a:gd name="T51" fmla="*/ 2147483647 h 342"/>
                <a:gd name="T52" fmla="*/ 2147483647 w 2365"/>
                <a:gd name="T53" fmla="*/ 2147483647 h 342"/>
                <a:gd name="T54" fmla="*/ 2147483647 w 2365"/>
                <a:gd name="T55" fmla="*/ 2147483647 h 342"/>
                <a:gd name="T56" fmla="*/ 2147483647 w 2365"/>
                <a:gd name="T57" fmla="*/ 2147483647 h 342"/>
                <a:gd name="T58" fmla="*/ 2147483647 w 2365"/>
                <a:gd name="T59" fmla="*/ 2147483647 h 342"/>
                <a:gd name="T60" fmla="*/ 2147483647 w 2365"/>
                <a:gd name="T61" fmla="*/ 2147483647 h 342"/>
                <a:gd name="T62" fmla="*/ 2147483647 w 2365"/>
                <a:gd name="T63" fmla="*/ 2147483647 h 342"/>
                <a:gd name="T64" fmla="*/ 2147483647 w 2365"/>
                <a:gd name="T65" fmla="*/ 2147483647 h 342"/>
                <a:gd name="T66" fmla="*/ 2147483647 w 2365"/>
                <a:gd name="T67" fmla="*/ 2147483647 h 342"/>
                <a:gd name="T68" fmla="*/ 2147483647 w 2365"/>
                <a:gd name="T69" fmla="*/ 2147483647 h 342"/>
                <a:gd name="T70" fmla="*/ 2147483647 w 2365"/>
                <a:gd name="T71" fmla="*/ 2147483647 h 342"/>
                <a:gd name="T72" fmla="*/ 2147483647 w 2365"/>
                <a:gd name="T73" fmla="*/ 2147483647 h 342"/>
                <a:gd name="T74" fmla="*/ 2147483647 w 2365"/>
                <a:gd name="T75" fmla="*/ 2147483647 h 342"/>
                <a:gd name="T76" fmla="*/ 2147483647 w 2365"/>
                <a:gd name="T77" fmla="*/ 2147483647 h 342"/>
                <a:gd name="T78" fmla="*/ 2147483647 w 2365"/>
                <a:gd name="T79" fmla="*/ 2147483647 h 342"/>
                <a:gd name="T80" fmla="*/ 2147483647 w 2365"/>
                <a:gd name="T81" fmla="*/ 2147483647 h 342"/>
                <a:gd name="T82" fmla="*/ 2147483647 w 2365"/>
                <a:gd name="T83" fmla="*/ 2147483647 h 342"/>
                <a:gd name="T84" fmla="*/ 2147483647 w 2365"/>
                <a:gd name="T85" fmla="*/ 2147483647 h 342"/>
                <a:gd name="T86" fmla="*/ 2147483647 w 2365"/>
                <a:gd name="T87" fmla="*/ 2147483647 h 342"/>
                <a:gd name="T88" fmla="*/ 2147483647 w 2365"/>
                <a:gd name="T89" fmla="*/ 2147483647 h 342"/>
                <a:gd name="T90" fmla="*/ 2147483647 w 2365"/>
                <a:gd name="T91" fmla="*/ 2147483647 h 342"/>
                <a:gd name="T92" fmla="*/ 2147483647 w 2365"/>
                <a:gd name="T93" fmla="*/ 2147483647 h 342"/>
                <a:gd name="T94" fmla="*/ 2147483647 w 2365"/>
                <a:gd name="T95" fmla="*/ 2147483647 h 342"/>
                <a:gd name="T96" fmla="*/ 2147483647 w 2365"/>
                <a:gd name="T97" fmla="*/ 2147483647 h 342"/>
                <a:gd name="T98" fmla="*/ 2147483647 w 2365"/>
                <a:gd name="T99" fmla="*/ 2147483647 h 342"/>
                <a:gd name="T100" fmla="*/ 0 w 2365"/>
                <a:gd name="T101" fmla="*/ 2147483647 h 342"/>
                <a:gd name="T102" fmla="*/ 0 w 2365"/>
                <a:gd name="T103" fmla="*/ 2147483647 h 34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65"/>
                <a:gd name="T157" fmla="*/ 0 h 342"/>
                <a:gd name="T158" fmla="*/ 2365 w 2365"/>
                <a:gd name="T159" fmla="*/ 342 h 34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65" h="342">
                  <a:moveTo>
                    <a:pt x="2365" y="196"/>
                  </a:moveTo>
                  <a:lnTo>
                    <a:pt x="2332" y="147"/>
                  </a:lnTo>
                  <a:lnTo>
                    <a:pt x="2299" y="81"/>
                  </a:lnTo>
                  <a:lnTo>
                    <a:pt x="2267" y="32"/>
                  </a:lnTo>
                  <a:lnTo>
                    <a:pt x="2218" y="0"/>
                  </a:lnTo>
                  <a:lnTo>
                    <a:pt x="2185" y="0"/>
                  </a:lnTo>
                  <a:lnTo>
                    <a:pt x="2153" y="16"/>
                  </a:lnTo>
                  <a:lnTo>
                    <a:pt x="2104" y="49"/>
                  </a:lnTo>
                  <a:lnTo>
                    <a:pt x="2071" y="98"/>
                  </a:lnTo>
                  <a:lnTo>
                    <a:pt x="2055" y="130"/>
                  </a:lnTo>
                  <a:lnTo>
                    <a:pt x="2006" y="196"/>
                  </a:lnTo>
                  <a:lnTo>
                    <a:pt x="1941" y="293"/>
                  </a:lnTo>
                  <a:lnTo>
                    <a:pt x="1875" y="342"/>
                  </a:lnTo>
                  <a:lnTo>
                    <a:pt x="1810" y="326"/>
                  </a:lnTo>
                  <a:lnTo>
                    <a:pt x="1794" y="310"/>
                  </a:lnTo>
                  <a:lnTo>
                    <a:pt x="1712" y="196"/>
                  </a:lnTo>
                  <a:lnTo>
                    <a:pt x="1631" y="81"/>
                  </a:lnTo>
                  <a:lnTo>
                    <a:pt x="1614" y="49"/>
                  </a:lnTo>
                  <a:lnTo>
                    <a:pt x="1582" y="32"/>
                  </a:lnTo>
                  <a:lnTo>
                    <a:pt x="1533" y="32"/>
                  </a:lnTo>
                  <a:lnTo>
                    <a:pt x="1500" y="49"/>
                  </a:lnTo>
                  <a:lnTo>
                    <a:pt x="1484" y="81"/>
                  </a:lnTo>
                  <a:lnTo>
                    <a:pt x="1419" y="179"/>
                  </a:lnTo>
                  <a:lnTo>
                    <a:pt x="1337" y="277"/>
                  </a:lnTo>
                  <a:lnTo>
                    <a:pt x="1321" y="310"/>
                  </a:lnTo>
                  <a:lnTo>
                    <a:pt x="1288" y="326"/>
                  </a:lnTo>
                  <a:lnTo>
                    <a:pt x="1239" y="326"/>
                  </a:lnTo>
                  <a:lnTo>
                    <a:pt x="1207" y="310"/>
                  </a:lnTo>
                  <a:lnTo>
                    <a:pt x="1191" y="293"/>
                  </a:lnTo>
                  <a:lnTo>
                    <a:pt x="1109" y="196"/>
                  </a:lnTo>
                  <a:lnTo>
                    <a:pt x="1011" y="114"/>
                  </a:lnTo>
                  <a:lnTo>
                    <a:pt x="979" y="81"/>
                  </a:lnTo>
                  <a:lnTo>
                    <a:pt x="930" y="65"/>
                  </a:lnTo>
                  <a:lnTo>
                    <a:pt x="881" y="65"/>
                  </a:lnTo>
                  <a:lnTo>
                    <a:pt x="832" y="81"/>
                  </a:lnTo>
                  <a:lnTo>
                    <a:pt x="815" y="98"/>
                  </a:lnTo>
                  <a:lnTo>
                    <a:pt x="718" y="179"/>
                  </a:lnTo>
                  <a:lnTo>
                    <a:pt x="603" y="261"/>
                  </a:lnTo>
                  <a:lnTo>
                    <a:pt x="571" y="277"/>
                  </a:lnTo>
                  <a:lnTo>
                    <a:pt x="522" y="293"/>
                  </a:lnTo>
                  <a:lnTo>
                    <a:pt x="473" y="293"/>
                  </a:lnTo>
                  <a:lnTo>
                    <a:pt x="424" y="261"/>
                  </a:lnTo>
                  <a:lnTo>
                    <a:pt x="408" y="244"/>
                  </a:lnTo>
                  <a:lnTo>
                    <a:pt x="359" y="196"/>
                  </a:lnTo>
                  <a:lnTo>
                    <a:pt x="261" y="114"/>
                  </a:lnTo>
                  <a:lnTo>
                    <a:pt x="196" y="81"/>
                  </a:lnTo>
                  <a:lnTo>
                    <a:pt x="163" y="65"/>
                  </a:lnTo>
                  <a:lnTo>
                    <a:pt x="114" y="49"/>
                  </a:lnTo>
                  <a:lnTo>
                    <a:pt x="65" y="65"/>
                  </a:lnTo>
                  <a:lnTo>
                    <a:pt x="16" y="114"/>
                  </a:lnTo>
                  <a:lnTo>
                    <a:pt x="0" y="16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6" name="Freeform 11"/>
            <p:cNvSpPr>
              <a:spLocks/>
            </p:cNvSpPr>
            <p:nvPr/>
          </p:nvSpPr>
          <p:spPr bwMode="auto">
            <a:xfrm>
              <a:off x="8341888" y="3833481"/>
              <a:ext cx="191171" cy="273416"/>
            </a:xfrm>
            <a:custGeom>
              <a:avLst/>
              <a:gdLst>
                <a:gd name="T0" fmla="*/ 2147483647 w 114"/>
                <a:gd name="T1" fmla="*/ 2147483647 h 163"/>
                <a:gd name="T2" fmla="*/ 2147483647 w 114"/>
                <a:gd name="T3" fmla="*/ 2147483647 h 163"/>
                <a:gd name="T4" fmla="*/ 0 w 114"/>
                <a:gd name="T5" fmla="*/ 0 h 163"/>
                <a:gd name="T6" fmla="*/ 0 60000 65536"/>
                <a:gd name="T7" fmla="*/ 0 60000 65536"/>
                <a:gd name="T8" fmla="*/ 0 60000 65536"/>
                <a:gd name="T9" fmla="*/ 0 w 114"/>
                <a:gd name="T10" fmla="*/ 0 h 163"/>
                <a:gd name="T11" fmla="*/ 114 w 114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4" h="163">
                  <a:moveTo>
                    <a:pt x="16" y="163"/>
                  </a:moveTo>
                  <a:lnTo>
                    <a:pt x="114" y="98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7" name="Rectangle 21"/>
            <p:cNvSpPr>
              <a:spLocks noChangeArrowheads="1"/>
            </p:cNvSpPr>
            <p:nvPr/>
          </p:nvSpPr>
          <p:spPr bwMode="auto">
            <a:xfrm>
              <a:off x="8620259" y="3833481"/>
              <a:ext cx="1538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baseline="0"/>
                <a:t>γ</a:t>
              </a:r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3206607" y="3368675"/>
            <a:ext cx="1201738" cy="1176338"/>
            <a:chOff x="3200400" y="3368842"/>
            <a:chExt cx="1202364" cy="1175856"/>
          </a:xfrm>
        </p:grpSpPr>
        <p:sp>
          <p:nvSpPr>
            <p:cNvPr id="19503" name="Rectangle 6"/>
            <p:cNvSpPr>
              <a:spLocks noChangeArrowheads="1"/>
            </p:cNvSpPr>
            <p:nvPr/>
          </p:nvSpPr>
          <p:spPr bwMode="auto">
            <a:xfrm>
              <a:off x="3200400" y="3368842"/>
              <a:ext cx="1202364" cy="1175856"/>
            </a:xfrm>
            <a:prstGeom prst="rect">
              <a:avLst/>
            </a:prstGeom>
            <a:solidFill>
              <a:srgbClr val="FFCC66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4" name="Rectangle 24"/>
            <p:cNvSpPr>
              <a:spLocks noChangeArrowheads="1"/>
            </p:cNvSpPr>
            <p:nvPr/>
          </p:nvSpPr>
          <p:spPr bwMode="auto">
            <a:xfrm>
              <a:off x="3361386" y="3731160"/>
              <a:ext cx="830084" cy="380769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500" baseline="0">
                  <a:solidFill>
                    <a:srgbClr val="000000"/>
                  </a:solidFill>
                </a:rPr>
                <a:t>source</a:t>
              </a:r>
              <a:endParaRPr lang="en-US" baseline="0"/>
            </a:p>
          </p:txBody>
        </p:sp>
      </p:grp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4763945" y="2684463"/>
            <a:ext cx="4102100" cy="166687"/>
            <a:chOff x="4758274" y="2684463"/>
            <a:chExt cx="4101787" cy="166062"/>
          </a:xfrm>
        </p:grpSpPr>
        <p:sp>
          <p:nvSpPr>
            <p:cNvPr id="19492" name="Line 25"/>
            <p:cNvSpPr>
              <a:spLocks noChangeShapeType="1"/>
            </p:cNvSpPr>
            <p:nvPr/>
          </p:nvSpPr>
          <p:spPr bwMode="auto">
            <a:xfrm>
              <a:off x="4758274" y="2848848"/>
              <a:ext cx="4101787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3" name="Line 27"/>
            <p:cNvSpPr>
              <a:spLocks noChangeShapeType="1"/>
            </p:cNvSpPr>
            <p:nvPr/>
          </p:nvSpPr>
          <p:spPr bwMode="auto">
            <a:xfrm>
              <a:off x="4813613" y="268446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4" name="Line 28"/>
            <p:cNvSpPr>
              <a:spLocks noChangeShapeType="1"/>
            </p:cNvSpPr>
            <p:nvPr/>
          </p:nvSpPr>
          <p:spPr bwMode="auto">
            <a:xfrm>
              <a:off x="5662143" y="2684463"/>
              <a:ext cx="162663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5" name="Line 29"/>
            <p:cNvSpPr>
              <a:spLocks noChangeShapeType="1"/>
            </p:cNvSpPr>
            <p:nvPr/>
          </p:nvSpPr>
          <p:spPr bwMode="auto">
            <a:xfrm>
              <a:off x="5251293" y="268446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6" name="Line 30"/>
            <p:cNvSpPr>
              <a:spLocks noChangeShapeType="1"/>
            </p:cNvSpPr>
            <p:nvPr/>
          </p:nvSpPr>
          <p:spPr bwMode="auto">
            <a:xfrm>
              <a:off x="6071315" y="268446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7" name="Line 31"/>
            <p:cNvSpPr>
              <a:spLocks noChangeShapeType="1"/>
            </p:cNvSpPr>
            <p:nvPr/>
          </p:nvSpPr>
          <p:spPr bwMode="auto">
            <a:xfrm>
              <a:off x="6508996" y="268446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8" name="Line 32"/>
            <p:cNvSpPr>
              <a:spLocks noChangeShapeType="1"/>
            </p:cNvSpPr>
            <p:nvPr/>
          </p:nvSpPr>
          <p:spPr bwMode="auto">
            <a:xfrm>
              <a:off x="7357526" y="2684463"/>
              <a:ext cx="162663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9" name="Line 33"/>
            <p:cNvSpPr>
              <a:spLocks noChangeShapeType="1"/>
            </p:cNvSpPr>
            <p:nvPr/>
          </p:nvSpPr>
          <p:spPr bwMode="auto">
            <a:xfrm>
              <a:off x="6946676" y="268446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0" name="Line 34"/>
            <p:cNvSpPr>
              <a:spLocks noChangeShapeType="1"/>
            </p:cNvSpPr>
            <p:nvPr/>
          </p:nvSpPr>
          <p:spPr bwMode="auto">
            <a:xfrm>
              <a:off x="7739867" y="2711301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1" name="Line 35"/>
            <p:cNvSpPr>
              <a:spLocks noChangeShapeType="1"/>
            </p:cNvSpPr>
            <p:nvPr/>
          </p:nvSpPr>
          <p:spPr bwMode="auto">
            <a:xfrm>
              <a:off x="8149040" y="2711301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02" name="Line 37"/>
            <p:cNvSpPr>
              <a:spLocks noChangeShapeType="1"/>
            </p:cNvSpPr>
            <p:nvPr/>
          </p:nvSpPr>
          <p:spPr bwMode="auto">
            <a:xfrm>
              <a:off x="8586720" y="2711301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4792520" y="4846638"/>
            <a:ext cx="4102100" cy="328612"/>
            <a:chOff x="4786782" y="4846630"/>
            <a:chExt cx="4101787" cy="328770"/>
          </a:xfrm>
        </p:grpSpPr>
        <p:sp>
          <p:nvSpPr>
            <p:cNvPr id="19469" name="Line 26"/>
            <p:cNvSpPr>
              <a:spLocks noChangeShapeType="1"/>
            </p:cNvSpPr>
            <p:nvPr/>
          </p:nvSpPr>
          <p:spPr bwMode="auto">
            <a:xfrm>
              <a:off x="4786782" y="4846630"/>
              <a:ext cx="4101787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0" name="Line 36"/>
            <p:cNvSpPr>
              <a:spLocks noChangeShapeType="1"/>
            </p:cNvSpPr>
            <p:nvPr/>
          </p:nvSpPr>
          <p:spPr bwMode="auto">
            <a:xfrm>
              <a:off x="4813613" y="503785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1" name="Line 38"/>
            <p:cNvSpPr>
              <a:spLocks noChangeShapeType="1"/>
            </p:cNvSpPr>
            <p:nvPr/>
          </p:nvSpPr>
          <p:spPr bwMode="auto">
            <a:xfrm>
              <a:off x="5195955" y="503785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2" name="Line 39"/>
            <p:cNvSpPr>
              <a:spLocks noChangeShapeType="1"/>
            </p:cNvSpPr>
            <p:nvPr/>
          </p:nvSpPr>
          <p:spPr bwMode="auto">
            <a:xfrm>
              <a:off x="4895783" y="4955660"/>
              <a:ext cx="1677" cy="1643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3" name="Line 40"/>
            <p:cNvSpPr>
              <a:spLocks noChangeShapeType="1"/>
            </p:cNvSpPr>
            <p:nvPr/>
          </p:nvSpPr>
          <p:spPr bwMode="auto">
            <a:xfrm>
              <a:off x="5278124" y="4982499"/>
              <a:ext cx="1677" cy="1375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4" name="Line 41"/>
            <p:cNvSpPr>
              <a:spLocks noChangeShapeType="1"/>
            </p:cNvSpPr>
            <p:nvPr/>
          </p:nvSpPr>
          <p:spPr bwMode="auto">
            <a:xfrm>
              <a:off x="6344656" y="503785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5" name="Line 42"/>
            <p:cNvSpPr>
              <a:spLocks noChangeShapeType="1"/>
            </p:cNvSpPr>
            <p:nvPr/>
          </p:nvSpPr>
          <p:spPr bwMode="auto">
            <a:xfrm>
              <a:off x="6728675" y="5064691"/>
              <a:ext cx="162663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6" name="Line 43"/>
            <p:cNvSpPr>
              <a:spLocks noChangeShapeType="1"/>
            </p:cNvSpPr>
            <p:nvPr/>
          </p:nvSpPr>
          <p:spPr bwMode="auto">
            <a:xfrm>
              <a:off x="6426826" y="4982499"/>
              <a:ext cx="1677" cy="1375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7" name="Line 44"/>
            <p:cNvSpPr>
              <a:spLocks noChangeShapeType="1"/>
            </p:cNvSpPr>
            <p:nvPr/>
          </p:nvSpPr>
          <p:spPr bwMode="auto">
            <a:xfrm>
              <a:off x="6809168" y="4982499"/>
              <a:ext cx="1677" cy="1643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8" name="Line 45"/>
            <p:cNvSpPr>
              <a:spLocks noChangeShapeType="1"/>
            </p:cNvSpPr>
            <p:nvPr/>
          </p:nvSpPr>
          <p:spPr bwMode="auto">
            <a:xfrm>
              <a:off x="5551465" y="503785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79" name="Line 46"/>
            <p:cNvSpPr>
              <a:spLocks noChangeShapeType="1"/>
            </p:cNvSpPr>
            <p:nvPr/>
          </p:nvSpPr>
          <p:spPr bwMode="auto">
            <a:xfrm>
              <a:off x="5962315" y="5037853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0" name="Line 47"/>
            <p:cNvSpPr>
              <a:spLocks noChangeShapeType="1"/>
            </p:cNvSpPr>
            <p:nvPr/>
          </p:nvSpPr>
          <p:spPr bwMode="auto">
            <a:xfrm>
              <a:off x="5633635" y="4955660"/>
              <a:ext cx="1677" cy="1643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1" name="Line 48"/>
            <p:cNvSpPr>
              <a:spLocks noChangeShapeType="1"/>
            </p:cNvSpPr>
            <p:nvPr/>
          </p:nvSpPr>
          <p:spPr bwMode="auto">
            <a:xfrm>
              <a:off x="6044485" y="4982499"/>
              <a:ext cx="1677" cy="13754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2" name="Line 49"/>
            <p:cNvSpPr>
              <a:spLocks noChangeShapeType="1"/>
            </p:cNvSpPr>
            <p:nvPr/>
          </p:nvSpPr>
          <p:spPr bwMode="auto">
            <a:xfrm>
              <a:off x="7164678" y="5064691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3" name="Line 50"/>
            <p:cNvSpPr>
              <a:spLocks noChangeShapeType="1"/>
            </p:cNvSpPr>
            <p:nvPr/>
          </p:nvSpPr>
          <p:spPr bwMode="auto">
            <a:xfrm>
              <a:off x="7575528" y="5093207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4" name="Line 51"/>
            <p:cNvSpPr>
              <a:spLocks noChangeShapeType="1"/>
            </p:cNvSpPr>
            <p:nvPr/>
          </p:nvSpPr>
          <p:spPr bwMode="auto">
            <a:xfrm>
              <a:off x="7246848" y="5011015"/>
              <a:ext cx="1677" cy="1358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5" name="Line 52"/>
            <p:cNvSpPr>
              <a:spLocks noChangeShapeType="1"/>
            </p:cNvSpPr>
            <p:nvPr/>
          </p:nvSpPr>
          <p:spPr bwMode="auto">
            <a:xfrm>
              <a:off x="7657698" y="5011015"/>
              <a:ext cx="1677" cy="1643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6" name="Line 53"/>
            <p:cNvSpPr>
              <a:spLocks noChangeShapeType="1"/>
            </p:cNvSpPr>
            <p:nvPr/>
          </p:nvSpPr>
          <p:spPr bwMode="auto">
            <a:xfrm>
              <a:off x="8697398" y="5093207"/>
              <a:ext cx="162663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7" name="Line 54"/>
            <p:cNvSpPr>
              <a:spLocks noChangeShapeType="1"/>
            </p:cNvSpPr>
            <p:nvPr/>
          </p:nvSpPr>
          <p:spPr bwMode="auto">
            <a:xfrm>
              <a:off x="8777891" y="5011015"/>
              <a:ext cx="1677" cy="1643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8" name="Line 55"/>
            <p:cNvSpPr>
              <a:spLocks noChangeShapeType="1"/>
            </p:cNvSpPr>
            <p:nvPr/>
          </p:nvSpPr>
          <p:spPr bwMode="auto">
            <a:xfrm>
              <a:off x="7931038" y="5064691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89" name="Line 56"/>
            <p:cNvSpPr>
              <a:spLocks noChangeShapeType="1"/>
            </p:cNvSpPr>
            <p:nvPr/>
          </p:nvSpPr>
          <p:spPr bwMode="auto">
            <a:xfrm>
              <a:off x="8313380" y="5093207"/>
              <a:ext cx="164340" cy="167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0" name="Line 57"/>
            <p:cNvSpPr>
              <a:spLocks noChangeShapeType="1"/>
            </p:cNvSpPr>
            <p:nvPr/>
          </p:nvSpPr>
          <p:spPr bwMode="auto">
            <a:xfrm>
              <a:off x="8013208" y="5011015"/>
              <a:ext cx="1677" cy="13586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91" name="Line 58"/>
            <p:cNvSpPr>
              <a:spLocks noChangeShapeType="1"/>
            </p:cNvSpPr>
            <p:nvPr/>
          </p:nvSpPr>
          <p:spPr bwMode="auto">
            <a:xfrm>
              <a:off x="8395550" y="5011015"/>
              <a:ext cx="1677" cy="1643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7964844" y="2984500"/>
            <a:ext cx="273050" cy="384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/>
              <a:t>Easily stopped by clothes or paper</a:t>
            </a:r>
          </a:p>
          <a:p>
            <a:pPr eaLnBrk="1" hangingPunct="1"/>
            <a:r>
              <a:rPr lang="en-US" sz="3600"/>
              <a:t>Only travel several cm through air</a:t>
            </a:r>
          </a:p>
          <a:p>
            <a:pPr eaLnBrk="1" hangingPunct="1"/>
            <a:r>
              <a:rPr lang="en-US" sz="3600"/>
              <a:t>Usually does not pose a health risk unless the source of radiation enters the body</a:t>
            </a: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ea typeface="+mj-ea"/>
                <a:cs typeface="+mj-cs"/>
              </a:rPr>
              <a:t>Radioactive Decay – Alpha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Decay – Beta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en-US" sz="2800" dirty="0" smtClean="0"/>
              <a:t>Consists of a stream of high speed electrons</a:t>
            </a:r>
          </a:p>
          <a:p>
            <a:pPr marL="609600" indent="-609600"/>
            <a:r>
              <a:rPr lang="en-US" sz="2800" dirty="0" smtClean="0"/>
              <a:t>Is able to pass through clothing and damage skin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/>
              <a:t>Does not consist of particles</a:t>
            </a:r>
            <a:endParaRPr lang="en-US" sz="3200" dirty="0" smtClean="0"/>
          </a:p>
          <a:p>
            <a:pPr eaLnBrk="1" hangingPunct="1"/>
            <a:r>
              <a:rPr lang="en-US" sz="3200" dirty="0" smtClean="0"/>
              <a:t>Very </a:t>
            </a:r>
            <a:r>
              <a:rPr lang="en-US" sz="3200" dirty="0"/>
              <a:t>penetrating – only stopped by lead or concrete</a:t>
            </a:r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ea typeface="+mj-ea"/>
                <a:cs typeface="+mj-cs"/>
              </a:rPr>
              <a:t>Radioactive Decay – Gamma 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ea typeface="+mj-ea"/>
                <a:cs typeface="+mj-cs"/>
              </a:rPr>
              <a:t>Radioactive Decay – Alpha Decay</a:t>
            </a:r>
          </a:p>
        </p:txBody>
      </p:sp>
      <p:sp>
        <p:nvSpPr>
          <p:cNvPr id="13319" name="Rectangle 7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Heavy elements, such as Uranium and Thorium tend to undergo alpha decay</a:t>
            </a:r>
          </a:p>
          <a:p>
            <a:pPr eaLnBrk="1" hangingPunct="1"/>
            <a:r>
              <a:rPr lang="en-US" sz="2800"/>
              <a:t>Alpha decay relieves the nucleus of two protons and two neutrons or a mass of 4 amu</a:t>
            </a:r>
          </a:p>
        </p:txBody>
      </p:sp>
      <p:pic>
        <p:nvPicPr>
          <p:cNvPr id="13318" name="Picture 6" descr="alpha deca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l="-12595" r="-12595"/>
          <a:stretch>
            <a:fillRect/>
          </a:stretch>
        </p:blipFill>
        <p:spPr>
          <a:xfrm>
            <a:off x="4648200" y="1178718"/>
            <a:ext cx="4194175" cy="4498975"/>
          </a:xfrm>
          <a:noFill/>
        </p:spPr>
      </p:pic>
      <p:pic>
        <p:nvPicPr>
          <p:cNvPr id="5" name="Picture 8" descr="AlphaDec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2444" y="5465781"/>
            <a:ext cx="3566518" cy="133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79462" y="1882588"/>
            <a:ext cx="8149580" cy="3953436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n-US" sz="2800" dirty="0" smtClean="0"/>
              <a:t>A </a:t>
            </a:r>
            <a:r>
              <a:rPr lang="en-US" sz="2800" dirty="0"/>
              <a:t>neutron breaks down into one </a:t>
            </a:r>
            <a:r>
              <a:rPr lang="en-US" sz="2800" dirty="0" err="1"/>
              <a:t>p</a:t>
            </a:r>
            <a:r>
              <a:rPr lang="en-US" sz="2800" baseline="30000" dirty="0"/>
              <a:t>+</a:t>
            </a:r>
            <a:r>
              <a:rPr lang="en-US" sz="2800" dirty="0"/>
              <a:t> and one </a:t>
            </a:r>
            <a:r>
              <a:rPr lang="en-US" sz="2800" dirty="0" err="1"/>
              <a:t>e</a:t>
            </a:r>
            <a:r>
              <a:rPr lang="en-US" sz="2800" baseline="30000" dirty="0"/>
              <a:t>-</a:t>
            </a:r>
          </a:p>
          <a:p>
            <a:pPr marL="609600" indent="-609600" eaLnBrk="1" hangingPunct="1"/>
            <a:r>
              <a:rPr lang="en-US" sz="2800" dirty="0"/>
              <a:t>The </a:t>
            </a:r>
            <a:r>
              <a:rPr lang="en-US" sz="2800" dirty="0" err="1"/>
              <a:t>p</a:t>
            </a:r>
            <a:r>
              <a:rPr lang="en-US" sz="2800" baseline="30000" dirty="0"/>
              <a:t>+</a:t>
            </a:r>
            <a:r>
              <a:rPr lang="en-US" sz="2800" dirty="0"/>
              <a:t> stays in nucleus and </a:t>
            </a:r>
            <a:r>
              <a:rPr lang="en-US" sz="2800" dirty="0" err="1"/>
              <a:t>e</a:t>
            </a:r>
            <a:r>
              <a:rPr lang="en-US" sz="2800" baseline="30000" dirty="0"/>
              <a:t>-</a:t>
            </a:r>
            <a:r>
              <a:rPr lang="en-US" sz="2800" dirty="0"/>
              <a:t> leaves at high </a:t>
            </a:r>
            <a:r>
              <a:rPr lang="en-US" sz="2800" dirty="0" smtClean="0"/>
              <a:t>speed</a:t>
            </a:r>
            <a:endParaRPr lang="en-US" sz="2800" dirty="0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Radioactive Decay – Beta Decay</a:t>
            </a:r>
          </a:p>
        </p:txBody>
      </p:sp>
      <p:pic>
        <p:nvPicPr>
          <p:cNvPr id="4" name="Picture 9" descr="Beta-Dec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3260" y="4872037"/>
            <a:ext cx="3987616" cy="149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>
                <a:ea typeface="+mj-ea"/>
                <a:cs typeface="+mj-cs"/>
              </a:rPr>
              <a:t>Radioactive Decay – Beta Decay</a:t>
            </a:r>
          </a:p>
        </p:txBody>
      </p:sp>
      <p:pic>
        <p:nvPicPr>
          <p:cNvPr id="45059" name="Picture 5" descr="Iodine and Bet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1295400"/>
            <a:ext cx="8839200" cy="1720850"/>
          </a:xfrm>
          <a:noFill/>
        </p:spPr>
      </p:pic>
      <p:sp>
        <p:nvSpPr>
          <p:cNvPr id="26627" name="Rectangle 3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301625" y="3016250"/>
            <a:ext cx="8540750" cy="384175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Example – Iodine-131, which is used in the detection and treatment of thyroid cancer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Notice the mass number (131) remains the same, but the atomic number increases by one (53 </a:t>
            </a:r>
            <a:r>
              <a:rPr lang="en-US" sz="2800" dirty="0" err="1">
                <a:ea typeface="+mn-ea"/>
                <a:cs typeface="+mn-cs"/>
                <a:sym typeface="Wingdings" charset="2"/>
              </a:rPr>
              <a:t></a:t>
            </a:r>
            <a:r>
              <a:rPr lang="en-US" sz="2800" dirty="0">
                <a:ea typeface="+mn-ea"/>
                <a:cs typeface="+mn-cs"/>
                <a:sym typeface="Wingdings" charset="2"/>
              </a:rPr>
              <a:t> 54)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+mn-ea"/>
                <a:cs typeface="+mn-cs"/>
              </a:rPr>
              <a:t>This is the result of a neutron turning into a proton and an electron – the electron leaves (as beta radiation) and the proton remains in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 descr="Uranium Chain Reaction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143000"/>
            <a:ext cx="6934200" cy="5661025"/>
          </a:xfrm>
          <a:noFill/>
        </p:spPr>
      </p:pic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79462" y="107577"/>
            <a:ext cx="7581901" cy="103542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j-ea"/>
                <a:cs typeface="+mj-cs"/>
              </a:rPr>
              <a:t>Uranium</a:t>
            </a:r>
            <a:r>
              <a:rPr lang="en-US" dirty="0" smtClean="0">
                <a:ea typeface="+mj-ea"/>
                <a:cs typeface="+mj-cs"/>
              </a:rPr>
              <a:t> Decay Series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– 10/13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2665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Pick up new mini-packet (4 pages)</a:t>
            </a:r>
          </a:p>
          <a:p>
            <a:r>
              <a:rPr lang="en-US" dirty="0" smtClean="0"/>
              <a:t>Calculate the average atomic mass of this element, using the data.  Show your work: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Radioactive: </a:t>
            </a:r>
            <a:r>
              <a:rPr lang="en-US" dirty="0" smtClean="0">
                <a:hlinkClick r:id="rId2"/>
              </a:rPr>
              <a:t>http://www.youtube.com/watch?v=ktvTqknDobU</a:t>
            </a:r>
            <a:endParaRPr lang="en-US" dirty="0" smtClean="0"/>
          </a:p>
          <a:p>
            <a:r>
              <a:rPr lang="en-US" dirty="0" smtClean="0"/>
              <a:t>HW: pg. 8 3-3 Apply (old packet)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59011" y="3307179"/>
          <a:ext cx="497127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328"/>
                <a:gridCol w="32259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Isotope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Natural abundance (%)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19.9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80.1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779462" y="1882588"/>
            <a:ext cx="7581901" cy="3343185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/>
            <a:r>
              <a:rPr lang="en-US" sz="3600" dirty="0"/>
              <a:t>Is a form of light (energy) that our eyes don’t see</a:t>
            </a:r>
          </a:p>
          <a:p>
            <a:pPr marL="609600" indent="-609600" eaLnBrk="1" hangingPunct="1"/>
            <a:r>
              <a:rPr lang="en-US" sz="3600" dirty="0"/>
              <a:t>Similar to X-rays – high energy, short wavelength radiation</a:t>
            </a:r>
          </a:p>
          <a:p>
            <a:pPr marL="609600" indent="-609600" eaLnBrk="1" hangingPunct="1"/>
            <a:r>
              <a:rPr lang="en-US" sz="3600" dirty="0"/>
              <a:t>No mass change associated with gamma radiation</a:t>
            </a:r>
          </a:p>
          <a:p>
            <a:pPr marL="609600" indent="-609600" eaLnBrk="1" hangingPunct="1"/>
            <a:endParaRPr lang="en-US" dirty="0"/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ea typeface="+mj-ea"/>
                <a:cs typeface="+mj-cs"/>
              </a:rPr>
              <a:t>Radioactive Decay – Gamma Radiation</a:t>
            </a:r>
          </a:p>
        </p:txBody>
      </p:sp>
      <p:pic>
        <p:nvPicPr>
          <p:cNvPr id="4" name="Picture 10" descr="GammaDec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0422" y="5369718"/>
            <a:ext cx="3484944" cy="130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Fission and </a:t>
            </a:r>
            <a:r>
              <a:rPr lang="en-US" sz="4800" dirty="0" smtClean="0"/>
              <a:t>Fusion</a:t>
            </a:r>
            <a:br>
              <a:rPr lang="en-US" sz="4800" dirty="0" smtClean="0"/>
            </a:br>
            <a:r>
              <a:rPr lang="en-US" sz="4800" dirty="0" smtClean="0"/>
              <a:t>back to pg. 1</a:t>
            </a:r>
            <a:endParaRPr lang="en-US" sz="4800" dirty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79462" y="1892300"/>
            <a:ext cx="3657600" cy="4508289"/>
          </a:xfrm>
        </p:spPr>
        <p:txBody>
          <a:bodyPr>
            <a:normAutofit/>
          </a:bodyPr>
          <a:lstStyle/>
          <a:p>
            <a:r>
              <a:rPr lang="en-US" sz="2400" dirty="0"/>
              <a:t>Fission:</a:t>
            </a:r>
          </a:p>
          <a:p>
            <a:pPr lvl="1"/>
            <a:r>
              <a:rPr lang="en-US" sz="2000" dirty="0"/>
              <a:t>The splitting of the nucleus of an atom into fragments.</a:t>
            </a:r>
          </a:p>
          <a:p>
            <a:r>
              <a:rPr lang="en-US" sz="2400" dirty="0"/>
              <a:t>An atom must have sufficient mass for a fission chain reaction: </a:t>
            </a:r>
            <a:r>
              <a:rPr lang="en-US" sz="2400" i="1" dirty="0"/>
              <a:t>critical mass.</a:t>
            </a:r>
            <a:endParaRPr lang="en-US" sz="2400" dirty="0"/>
          </a:p>
          <a:p>
            <a:r>
              <a:rPr lang="en-US" sz="2400" dirty="0"/>
              <a:t>Examples: A-bomb, nuclear reactors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03763" y="1892300"/>
            <a:ext cx="3657600" cy="4508289"/>
          </a:xfrm>
        </p:spPr>
        <p:txBody>
          <a:bodyPr>
            <a:normAutofit/>
          </a:bodyPr>
          <a:lstStyle/>
          <a:p>
            <a:r>
              <a:rPr lang="en-US" sz="2400"/>
              <a:t>Fusion:</a:t>
            </a:r>
          </a:p>
          <a:p>
            <a:pPr lvl="1"/>
            <a:r>
              <a:rPr lang="en-US" sz="2000"/>
              <a:t>The combining of two or more atomic nuclei.</a:t>
            </a:r>
          </a:p>
          <a:p>
            <a:r>
              <a:rPr lang="en-US" sz="2400"/>
              <a:t>Examples: H-bomb, the sun, nuclear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Fusion Examples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7772400" cy="990600"/>
          </a:xfrm>
        </p:spPr>
        <p:txBody>
          <a:bodyPr/>
          <a:lstStyle/>
          <a:p>
            <a:r>
              <a:rPr lang="en-US" sz="2400"/>
              <a:t>Fusion occurs in the sun, with hydrogen combining to make helium, but also with larger atoms:</a:t>
            </a:r>
          </a:p>
        </p:txBody>
      </p:sp>
      <p:pic>
        <p:nvPicPr>
          <p:cNvPr id="3379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447800" y="2870200"/>
            <a:ext cx="6248400" cy="398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“Why does the sun shine?”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914400" y="1981200"/>
          <a:ext cx="2590800" cy="2451100"/>
        </p:xfrm>
        <a:graphic>
          <a:graphicData uri="http://schemas.openxmlformats.org/presentationml/2006/ole">
            <p:oleObj spid="_x0000_s46082" r:id="rId5" imgW="469392" imgH="445008" progId="">
              <p:embed/>
            </p:oleObj>
          </a:graphicData>
        </a:graphic>
      </p:graphicFrame>
      <p:sp>
        <p:nvSpPr>
          <p:cNvPr id="35844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2057400"/>
            <a:ext cx="3810000" cy="2895600"/>
          </a:xfrm>
        </p:spPr>
        <p:txBody>
          <a:bodyPr/>
          <a:lstStyle/>
          <a:p>
            <a:r>
              <a:rPr lang="en-US" sz="2800"/>
              <a:t>Here is a song performed by They Might Be Giants, called “Why Does the Sun Shine?”</a:t>
            </a: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04800" y="4419600"/>
            <a:ext cx="8153400" cy="2227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aseline="0"/>
              <a:t>SING ALONG -- Chorus:</a:t>
            </a:r>
          </a:p>
          <a:p>
            <a:pPr lvl="1"/>
            <a:r>
              <a:rPr lang="en-US" sz="2800" baseline="0"/>
              <a:t>The sun is a mass of incandescent gas, a gigantic nuclear furnace</a:t>
            </a:r>
          </a:p>
          <a:p>
            <a:pPr lvl="1"/>
            <a:r>
              <a:rPr lang="en-US" sz="2800" baseline="0"/>
              <a:t>Where hydrogen is changed into helium at a temperature of millions of degrees.</a:t>
            </a:r>
            <a:endParaRPr lang="en-US" sz="2800"/>
          </a:p>
        </p:txBody>
      </p:sp>
      <p:pic>
        <p:nvPicPr>
          <p:cNvPr id="8" name="09 Why Does The Sun Shin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458200" y="6248400"/>
            <a:ext cx="282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99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nuclear incidents do you know about?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90461" y="3693611"/>
            <a:ext cx="2438636" cy="12193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266506"/>
          </a:xfrm>
        </p:spPr>
        <p:txBody>
          <a:bodyPr>
            <a:normAutofit/>
          </a:bodyPr>
          <a:lstStyle/>
          <a:p>
            <a:r>
              <a:rPr lang="en-US" dirty="0" smtClean="0"/>
              <a:t>Pick up new mini-packet (4 pages)</a:t>
            </a:r>
            <a:endParaRPr lang="en-US" dirty="0" smtClean="0"/>
          </a:p>
          <a:p>
            <a:r>
              <a:rPr lang="en-US" dirty="0" smtClean="0"/>
              <a:t>List the number of protons, neutrons, </a:t>
            </a:r>
            <a:r>
              <a:rPr lang="en-US" dirty="0" smtClean="0"/>
              <a:t>and electrons, as well as mass number, atomic number, and the name-A for this atom.  Is anything missing?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</a:t>
            </a:r>
            <a:r>
              <a:rPr lang="en-US" dirty="0" smtClean="0"/>
              <a:t>: pg. 8 3-3 Apply (old packet)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0461" y="3693611"/>
          <a:ext cx="2438636" cy="1219318"/>
        </p:xfrm>
        <a:graphic>
          <a:graphicData uri="http://schemas.openxmlformats.org/presentationml/2006/ole">
            <p:oleObj spid="_x0000_s20482" name="Equation" r:id="rId3" imgW="431800" imgH="215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Define radioactivity, daughter atom, decay series, half-life, fission, and fusion.</a:t>
            </a:r>
          </a:p>
          <a:p>
            <a:pPr lvl="1"/>
            <a:r>
              <a:rPr lang="en-US" dirty="0" smtClean="0"/>
              <a:t>Differentiate between the composition and materials required to shield alpha, beta, and gamma emissions </a:t>
            </a:r>
          </a:p>
          <a:p>
            <a:pPr lvl="1"/>
            <a:r>
              <a:rPr lang="en-US" dirty="0" smtClean="0"/>
              <a:t>Correctly solve and balance radioactive equations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pg. 4 – let’s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Pencil/Pen</a:t>
            </a:r>
          </a:p>
          <a:p>
            <a:pPr lvl="1"/>
            <a:r>
              <a:rPr lang="en-US" dirty="0" smtClean="0"/>
              <a:t>CLEAN Periodic Table (no notes)</a:t>
            </a:r>
          </a:p>
          <a:p>
            <a:pPr lvl="1"/>
            <a:r>
              <a:rPr lang="en-US" dirty="0" smtClean="0"/>
              <a:t>Calculator, if you want it</a:t>
            </a:r>
          </a:p>
          <a:p>
            <a:pPr lvl="1"/>
            <a:r>
              <a:rPr lang="en-US" dirty="0" smtClean="0"/>
              <a:t>Phone in the bin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Radioactive Decay Notes – pg. 1 (new packet)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“radioactivity” mean?</a:t>
            </a:r>
          </a:p>
          <a:p>
            <a:r>
              <a:rPr lang="en-US" dirty="0" smtClean="0"/>
              <a:t>Radioactivity – When an unstable nucleus breaks down, accompanied by radiation, which could be particles or energy.</a:t>
            </a:r>
          </a:p>
          <a:p>
            <a:r>
              <a:rPr lang="en-US" dirty="0" smtClean="0"/>
              <a:t>Why are nuclei unstable?</a:t>
            </a:r>
          </a:p>
          <a:p>
            <a:r>
              <a:rPr lang="en-US" dirty="0" smtClean="0"/>
              <a:t>Generally, nuclei are unstable if they have too many or too few neutrons.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101600"/>
            <a:ext cx="4445000" cy="665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05000"/>
            <a:ext cx="3810000" cy="41148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When one atom turns into another sort of atom (called a daughter atom), it is called </a:t>
            </a:r>
            <a:r>
              <a:rPr lang="en-US" sz="2400" i="1" dirty="0" smtClean="0">
                <a:solidFill>
                  <a:schemeClr val="folHlink"/>
                </a:solidFill>
              </a:rPr>
              <a:t>transmutation</a:t>
            </a:r>
            <a:r>
              <a:rPr lang="en-US" sz="2400" i="1" dirty="0" smtClean="0">
                <a:solidFill>
                  <a:srgbClr val="FF9966"/>
                </a:solidFill>
              </a:rPr>
              <a:t>.</a:t>
            </a:r>
            <a:endParaRPr lang="en-US" sz="2400" b="1" dirty="0" smtClean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Daughter 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Atom</a:t>
            </a:r>
            <a:r>
              <a:rPr lang="en-US" sz="2400" dirty="0">
                <a:ea typeface="+mn-ea"/>
                <a:cs typeface="+mn-cs"/>
              </a:rPr>
              <a:t> -- The atom produced in a transmutation. 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2057400"/>
            <a:ext cx="49530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Half-Life</a:t>
            </a:r>
            <a:r>
              <a:rPr lang="en-US" sz="2400">
                <a:ea typeface="+mn-ea"/>
                <a:cs typeface="+mn-cs"/>
              </a:rPr>
              <a:t> -- The amount of time it takes for </a:t>
            </a:r>
            <a:r>
              <a:rPr lang="en-US" sz="2400" b="1">
                <a:ea typeface="+mn-ea"/>
                <a:cs typeface="+mn-cs"/>
              </a:rPr>
              <a:t>half</a:t>
            </a:r>
            <a:r>
              <a:rPr lang="en-US" sz="2400">
                <a:ea typeface="+mn-ea"/>
                <a:cs typeface="+mn-cs"/>
              </a:rPr>
              <a:t> of a radioactive substance to decay into daughter atoms.</a:t>
            </a:r>
          </a:p>
        </p:txBody>
      </p:sp>
      <p:pic>
        <p:nvPicPr>
          <p:cNvPr id="15365" name="Picture 5" descr="Beta-Dec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9462" y="5329237"/>
            <a:ext cx="22479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h1019v1_57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3886200"/>
            <a:ext cx="30670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FFFFFF"/>
      </a:dk1>
      <a:lt1>
        <a:srgbClr val="000000"/>
      </a:lt1>
      <a:dk2>
        <a:srgbClr val="212C28"/>
      </a:dk2>
      <a:lt2>
        <a:srgbClr val="7C9BA5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488</TotalTime>
  <Words>901</Words>
  <Application>Microsoft Macintosh PowerPoint</Application>
  <PresentationFormat>On-screen Show (4:3)</PresentationFormat>
  <Paragraphs>119</Paragraphs>
  <Slides>24</Slides>
  <Notes>14</Notes>
  <HiddenSlides>0</HiddenSlides>
  <MMClips>1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Orbit</vt:lpstr>
      <vt:lpstr>Microsoft Equation</vt:lpstr>
      <vt:lpstr>Radioactivity</vt:lpstr>
      <vt:lpstr>Drill – 10/13</vt:lpstr>
      <vt:lpstr>Drill</vt:lpstr>
      <vt:lpstr>Objectives</vt:lpstr>
      <vt:lpstr>HW Review</vt:lpstr>
      <vt:lpstr>Quiz #3</vt:lpstr>
      <vt:lpstr>Radioactive Decay Notes – pg. 1 (new packet)</vt:lpstr>
      <vt:lpstr>Slide 8</vt:lpstr>
      <vt:lpstr>A Few Definitions</vt:lpstr>
      <vt:lpstr>The Decay Series of Uranium-238</vt:lpstr>
      <vt:lpstr>The Decay Series of Uranium-238</vt:lpstr>
      <vt:lpstr>Radioactive Decay -  on back</vt:lpstr>
      <vt:lpstr>Radioactive Decay – Alpha Decay</vt:lpstr>
      <vt:lpstr>Radioactive Decay – Beta Particles</vt:lpstr>
      <vt:lpstr>Radioactive Decay – Gamma Radiation</vt:lpstr>
      <vt:lpstr>Radioactive Decay – Alpha Decay</vt:lpstr>
      <vt:lpstr>Radioactive Decay – Beta Decay</vt:lpstr>
      <vt:lpstr>Radioactive Decay – Beta Decay</vt:lpstr>
      <vt:lpstr>Uranium Decay Series</vt:lpstr>
      <vt:lpstr>Radioactive Decay – Gamma Radiation</vt:lpstr>
      <vt:lpstr>Fission and Fusion back to pg. 1</vt:lpstr>
      <vt:lpstr>Fusion Examples</vt:lpstr>
      <vt:lpstr>“Why does the sun shine?”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Radioactivity</dc:title>
  <dc:creator>Howard County Administrator</dc:creator>
  <cp:lastModifiedBy>Howard County Administrator</cp:lastModifiedBy>
  <cp:revision>5</cp:revision>
  <dcterms:created xsi:type="dcterms:W3CDTF">2014-10-10T11:00:24Z</dcterms:created>
  <dcterms:modified xsi:type="dcterms:W3CDTF">2014-10-10T18:28:06Z</dcterms:modified>
</cp:coreProperties>
</file>