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0" r:id="rId6"/>
    <p:sldId id="259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7D9C2-6A5E-2C4A-85A8-6229DBC97401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028A6-2B3B-BD49-899D-B74E9F9BB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E93C-6EA4-8541-9081-9A1CB63E722E}" type="slidenum">
              <a:rPr lang="en-US"/>
              <a:pPr/>
              <a:t>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BC2FB4-E737-FE44-BA2F-A8ECDA2449E0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F2DE3A-3678-AC49-AD2D-D0C5CA869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FB4-E737-FE44-BA2F-A8ECDA2449E0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DE3A-3678-AC49-AD2D-D0C5CA869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8BC2FB4-E737-FE44-BA2F-A8ECDA2449E0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DF2DE3A-3678-AC49-AD2D-D0C5CA869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FB4-E737-FE44-BA2F-A8ECDA2449E0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F2DE3A-3678-AC49-AD2D-D0C5CA869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FB4-E737-FE44-BA2F-A8ECDA2449E0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DF2DE3A-3678-AC49-AD2D-D0C5CA869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BC2FB4-E737-FE44-BA2F-A8ECDA2449E0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F2DE3A-3678-AC49-AD2D-D0C5CA869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BC2FB4-E737-FE44-BA2F-A8ECDA2449E0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F2DE3A-3678-AC49-AD2D-D0C5CA869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FB4-E737-FE44-BA2F-A8ECDA2449E0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F2DE3A-3678-AC49-AD2D-D0C5CA869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FB4-E737-FE44-BA2F-A8ECDA2449E0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F2DE3A-3678-AC49-AD2D-D0C5CA869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FB4-E737-FE44-BA2F-A8ECDA2449E0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F2DE3A-3678-AC49-AD2D-D0C5CA869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BC2FB4-E737-FE44-BA2F-A8ECDA2449E0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DF2DE3A-3678-AC49-AD2D-D0C5CA869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BC2FB4-E737-FE44-BA2F-A8ECDA2449E0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F2DE3A-3678-AC49-AD2D-D0C5CA869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Molecular Geometry &amp; Polarity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1/8/13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 an example of:</a:t>
            </a:r>
          </a:p>
          <a:p>
            <a:pPr lvl="1"/>
            <a:r>
              <a:rPr lang="en-US" dirty="0" smtClean="0"/>
              <a:t>A polar, linear molecule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nonpolar</a:t>
            </a:r>
            <a:r>
              <a:rPr lang="en-US" dirty="0" smtClean="0"/>
              <a:t>, linear molecule</a:t>
            </a:r>
          </a:p>
          <a:p>
            <a:pPr lvl="1"/>
            <a:r>
              <a:rPr lang="en-US" dirty="0" smtClean="0"/>
              <a:t>A polar, tetrahedral molecule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nonpolar</a:t>
            </a:r>
            <a:r>
              <a:rPr lang="en-US" dirty="0" smtClean="0"/>
              <a:t>, </a:t>
            </a:r>
            <a:r>
              <a:rPr lang="en-US" smtClean="0"/>
              <a:t>tetrahedral molecule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Draw a Lewis structure, a ball and stick model, classify by shape, and give bond angle for: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lvl="1"/>
            <a:r>
              <a:rPr lang="en-US" dirty="0" smtClean="0"/>
              <a:t>BF</a:t>
            </a:r>
            <a:r>
              <a:rPr lang="en-US" baseline="-25000" dirty="0" smtClean="0"/>
              <a:t>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HW:</a:t>
            </a:r>
            <a:r>
              <a:rPr lang="en-US" dirty="0" smtClean="0"/>
              <a:t> Study for 25 pt “Quest”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Define VSEPR theory.</a:t>
            </a:r>
          </a:p>
          <a:p>
            <a:pPr lvl="1"/>
            <a:r>
              <a:rPr lang="en-US" dirty="0" smtClean="0"/>
              <a:t>Identify and construct molecular shapes – linear, </a:t>
            </a:r>
            <a:r>
              <a:rPr lang="en-US" dirty="0" err="1" smtClean="0"/>
              <a:t>trigonal</a:t>
            </a:r>
            <a:r>
              <a:rPr lang="en-US" dirty="0" smtClean="0"/>
              <a:t> planar, tetrahedral, bent (</a:t>
            </a:r>
            <a:r>
              <a:rPr lang="en-US" dirty="0" err="1" smtClean="0"/>
              <a:t>trigonal</a:t>
            </a:r>
            <a:r>
              <a:rPr lang="en-US" dirty="0" smtClean="0"/>
              <a:t> planar), </a:t>
            </a:r>
            <a:r>
              <a:rPr lang="en-US" dirty="0" err="1" smtClean="0"/>
              <a:t>trigonal</a:t>
            </a:r>
            <a:r>
              <a:rPr lang="en-US" dirty="0" smtClean="0"/>
              <a:t> pyramidal (tetrahedral), bent (tetrahedral)</a:t>
            </a:r>
          </a:p>
          <a:p>
            <a:pPr lvl="1"/>
            <a:r>
              <a:rPr lang="en-US" dirty="0" smtClean="0"/>
              <a:t>Classify molecules as polar or </a:t>
            </a:r>
            <a:r>
              <a:rPr lang="en-US" dirty="0" err="1" smtClean="0"/>
              <a:t>nonpolar</a:t>
            </a:r>
            <a:r>
              <a:rPr lang="en-US" dirty="0" smtClean="0"/>
              <a:t> by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Finish Lab – 10-15 minutes</a:t>
            </a:r>
          </a:p>
          <a:p>
            <a:r>
              <a:rPr lang="en-US" dirty="0" smtClean="0"/>
              <a:t>Polarity Notes</a:t>
            </a:r>
          </a:p>
          <a:p>
            <a:r>
              <a:rPr lang="en-US" dirty="0" smtClean="0"/>
              <a:t>Polarity Practice</a:t>
            </a:r>
          </a:p>
          <a:p>
            <a:r>
              <a:rPr lang="en-US" dirty="0" smtClean="0"/>
              <a:t>Answer Qs for Quest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Model Kits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935324"/>
          </a:xfrm>
        </p:spPr>
        <p:txBody>
          <a:bodyPr>
            <a:normAutofit/>
          </a:bodyPr>
          <a:lstStyle/>
          <a:p>
            <a:r>
              <a:rPr lang="en-US" dirty="0" smtClean="0"/>
              <a:t>Molecular Shapes Lab</a:t>
            </a:r>
          </a:p>
          <a:p>
            <a:r>
              <a:rPr lang="en-US" dirty="0" smtClean="0"/>
              <a:t>The colors of the atoms are listed on the inside cover of the model kit box.</a:t>
            </a:r>
          </a:p>
          <a:p>
            <a:pPr lvl="1"/>
            <a:r>
              <a:rPr lang="en-US" dirty="0" smtClean="0"/>
              <a:t>Use Nitrogen for Boron</a:t>
            </a:r>
          </a:p>
          <a:p>
            <a:r>
              <a:rPr lang="en-US" dirty="0" smtClean="0"/>
              <a:t>Don’t put the model pieces in your mouth to remove anything that is stuck. </a:t>
            </a:r>
            <a:br>
              <a:rPr lang="en-US" dirty="0" smtClean="0"/>
            </a:br>
            <a:r>
              <a:rPr lang="en-US" dirty="0" smtClean="0"/>
              <a:t>I have pliers to remove “stuck” pieces.</a:t>
            </a:r>
          </a:p>
          <a:p>
            <a:r>
              <a:rPr lang="en-US" dirty="0" smtClean="0"/>
              <a:t>If pieces fall on the floor, please stop and go after them.</a:t>
            </a:r>
          </a:p>
          <a:p>
            <a:r>
              <a:rPr lang="en-US" dirty="0" smtClean="0"/>
              <a:t>You have 10 minutes to finish the lab.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2094"/>
          </a:xfrm>
        </p:spPr>
        <p:txBody>
          <a:bodyPr/>
          <a:lstStyle/>
          <a:p>
            <a:r>
              <a:rPr lang="en-US" dirty="0" smtClean="0"/>
              <a:t>We know already that a bond may be polar (such as polar covalent)</a:t>
            </a:r>
          </a:p>
          <a:p>
            <a:r>
              <a:rPr lang="en-US" dirty="0" smtClean="0"/>
              <a:t>A molecule can also be polar!</a:t>
            </a:r>
          </a:p>
          <a:p>
            <a:r>
              <a:rPr lang="en-US" dirty="0" smtClean="0"/>
              <a:t>What are the characteristics of polar molecules?</a:t>
            </a:r>
          </a:p>
          <a:p>
            <a:pPr lvl="1"/>
            <a:r>
              <a:rPr lang="en-US" dirty="0" smtClean="0"/>
              <a:t>Dissolve in water (</a:t>
            </a:r>
            <a:r>
              <a:rPr lang="en-US" dirty="0" err="1" smtClean="0"/>
              <a:t>nonpolar</a:t>
            </a:r>
            <a:r>
              <a:rPr lang="en-US" dirty="0" smtClean="0"/>
              <a:t> molecules do NOT)</a:t>
            </a:r>
          </a:p>
          <a:p>
            <a:pPr lvl="1"/>
            <a:r>
              <a:rPr lang="en-US" dirty="0" smtClean="0"/>
              <a:t>Higher melting and boiling points (as compared to </a:t>
            </a:r>
            <a:r>
              <a:rPr lang="en-US" dirty="0" err="1" smtClean="0"/>
              <a:t>nonpolar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Unequal sharing of electrons (as opposed to </a:t>
            </a:r>
            <a:r>
              <a:rPr lang="en-US" dirty="0" err="1" smtClean="0"/>
              <a:t>nonpolar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ID Polar molecules?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Polar molecules tend to:</a:t>
            </a:r>
          </a:p>
          <a:p>
            <a:pPr lvl="1"/>
            <a:r>
              <a:rPr lang="en-US" dirty="0" smtClean="0"/>
              <a:t>Have lone pairs on the central atom</a:t>
            </a:r>
          </a:p>
          <a:p>
            <a:pPr lvl="1">
              <a:buNone/>
            </a:pPr>
            <a:r>
              <a:rPr lang="en-US" dirty="0" smtClean="0"/>
              <a:t>AND/OR</a:t>
            </a:r>
          </a:p>
          <a:p>
            <a:pPr lvl="1"/>
            <a:r>
              <a:rPr lang="en-US" dirty="0" smtClean="0"/>
              <a:t>Be </a:t>
            </a:r>
            <a:r>
              <a:rPr lang="en-US" dirty="0" smtClean="0"/>
              <a:t>asymmetrical</a:t>
            </a:r>
          </a:p>
          <a:p>
            <a:pPr lvl="1">
              <a:buNone/>
            </a:pPr>
            <a:r>
              <a:rPr lang="en-US" dirty="0" smtClean="0"/>
              <a:t>AND/OR</a:t>
            </a:r>
          </a:p>
          <a:p>
            <a:pPr lvl="1"/>
            <a:r>
              <a:rPr lang="en-US" dirty="0" smtClean="0"/>
              <a:t>There are a large </a:t>
            </a:r>
            <a:r>
              <a:rPr lang="en-US" dirty="0" smtClean="0"/>
              <a:t>number of lone pairs on one side of the molecule, but not the other.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 – CO</a:t>
            </a:r>
            <a:r>
              <a:rPr lang="en-US" baseline="-25000" dirty="0" smtClean="0"/>
              <a:t>2</a:t>
            </a:r>
            <a:r>
              <a:rPr lang="en-US" dirty="0" smtClean="0"/>
              <a:t> vs. H</a:t>
            </a:r>
            <a:r>
              <a:rPr lang="en-US" baseline="-25000" dirty="0" smtClean="0"/>
              <a:t>2</a:t>
            </a:r>
            <a:r>
              <a:rPr lang="en-US" dirty="0" smtClean="0"/>
              <a:t>O, CH</a:t>
            </a:r>
            <a:r>
              <a:rPr lang="en-US" baseline="-25000" dirty="0" smtClean="0"/>
              <a:t>4</a:t>
            </a:r>
            <a:r>
              <a:rPr lang="en-US" dirty="0" smtClean="0"/>
              <a:t> vs.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classify!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 through the lab and classify the compounds as polar or </a:t>
            </a:r>
            <a:r>
              <a:rPr lang="en-US" dirty="0" err="1" smtClean="0"/>
              <a:t>nonpolar</a:t>
            </a:r>
            <a:r>
              <a:rPr lang="en-US" dirty="0" smtClean="0"/>
              <a:t>, based on their shapes.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pg. 12</a:t>
            </a:r>
          </a:p>
          <a:p>
            <a:pPr lvl="1"/>
            <a:r>
              <a:rPr lang="en-US" dirty="0" smtClean="0"/>
              <a:t>pg. </a:t>
            </a:r>
            <a:r>
              <a:rPr lang="en-US" smtClean="0"/>
              <a:t>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522</TotalTime>
  <Words>357</Words>
  <Application>Microsoft Macintosh PowerPoint</Application>
  <PresentationFormat>On-screen Show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Molecular Geometry &amp; Polarity</vt:lpstr>
      <vt:lpstr>Drill</vt:lpstr>
      <vt:lpstr>Objectives</vt:lpstr>
      <vt:lpstr>Agenda</vt:lpstr>
      <vt:lpstr>Using the Model Kits</vt:lpstr>
      <vt:lpstr>Polarity</vt:lpstr>
      <vt:lpstr>How can we ID Polar molecules?</vt:lpstr>
      <vt:lpstr>Let’s classify!</vt:lpstr>
      <vt:lpstr>HW Review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Geometry &amp; Polarity</dc:title>
  <dc:creator>Howard County Administrator</dc:creator>
  <cp:lastModifiedBy>Howard County Administrator</cp:lastModifiedBy>
  <cp:revision>4</cp:revision>
  <dcterms:created xsi:type="dcterms:W3CDTF">2014-01-08T12:18:22Z</dcterms:created>
  <dcterms:modified xsi:type="dcterms:W3CDTF">2014-01-08T20:49:12Z</dcterms:modified>
</cp:coreProperties>
</file>