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2" r:id="rId1"/>
    <p:sldMasterId id="2147483681" r:id="rId2"/>
    <p:sldMasterId id="2147483698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1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608E2-1C50-6643-88AA-1F88F9F0DC5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25AF-E55E-284D-8D48-6CB74D680D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34C1-AC9E-BA43-84EC-EEEA5E1166B7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313B1-01C9-D549-9DBB-3347F9777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The names of organic compounds are determined by the </a:t>
            </a:r>
            <a:r>
              <a:rPr lang="en-US" i="1"/>
              <a:t>IUPAC rules (International Union of Pure and Applied Chemistry).  </a:t>
            </a:r>
            <a:r>
              <a:rPr lang="en-US"/>
              <a:t>The stem of the name states the number of carbon atoms in the carbon chain of the compounds.  The suffix, in this case –ane, indicates the alkane family.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In methane, CH</a:t>
            </a:r>
            <a:r>
              <a:rPr lang="en-US" baseline="-25000"/>
              <a:t>4</a:t>
            </a:r>
            <a:r>
              <a:rPr lang="en-US"/>
              <a:t> the four valence electrons of carbon are shared with the single electrons of four hydrogen (H) atoms.  Each pair of electrons is a single bond, which can be drawn as a line.  When a structure is drawn to show each bond, it is called a </a:t>
            </a:r>
            <a:r>
              <a:rPr lang="en-US" b="1"/>
              <a:t>complete structural formula.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Timberlake LecturePLUS 1999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Timberlake LecturePLUS 1999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967530-F314-FD40-9551-3D3293DA79EB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A79CA5-B88F-4E44-A121-63FF0265A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Organic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 1/26/15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/>
              <a:t>Alkanes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34900" r="-34900"/>
          <a:stretch>
            <a:fillRect/>
          </a:stretch>
        </p:blipFill>
        <p:spPr>
          <a:noFill/>
        </p:spPr>
      </p:pic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7248525" cy="4530725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endParaRPr lang="en-US" sz="2000"/>
          </a:p>
          <a:p>
            <a:pPr algn="ctr" eaLnBrk="1" hangingPunct="1">
              <a:buFont typeface="Wingdings" charset="2"/>
              <a:buNone/>
            </a:pPr>
            <a:endParaRPr lang="en-US" sz="3200" b="1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2895600" y="5699125"/>
            <a:ext cx="30480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Copyright ©  2007  by Pearson Education, Inc. </a:t>
            </a:r>
          </a:p>
          <a:p>
            <a:r>
              <a:rPr lang="en-US" sz="1000" b="1"/>
              <a:t>Publishing as Benjamin Cummings</a:t>
            </a:r>
          </a:p>
          <a:p>
            <a:r>
              <a:rPr lang="en-US" sz="1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Names of Alkanes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/>
              <a:t>The </a:t>
            </a:r>
            <a:r>
              <a:rPr lang="en-US">
                <a:solidFill>
                  <a:schemeClr val="hlink"/>
                </a:solidFill>
              </a:rPr>
              <a:t>names of alkanes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Are determined by the IUPAC (International Union of Pure and Applied Chemistry) system.</a:t>
            </a:r>
          </a:p>
          <a:p>
            <a:pPr eaLnBrk="1" hangingPunct="1"/>
            <a:r>
              <a:rPr lang="en-US"/>
              <a:t>Use a prefix to indicate the number of carbons in a chain.</a:t>
            </a:r>
          </a:p>
          <a:p>
            <a:pPr eaLnBrk="1" hangingPunct="1"/>
            <a:r>
              <a:rPr lang="en-US"/>
              <a:t>End in –</a:t>
            </a:r>
            <a:r>
              <a:rPr lang="en-US" i="1"/>
              <a:t>ane</a:t>
            </a:r>
            <a:r>
              <a:rPr lang="en-US"/>
              <a:t>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IUPAC Names for </a:t>
            </a:r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idx="1"/>
          </p:nvPr>
        </p:nvSpPr>
        <p:spPr>
          <a:xfrm>
            <a:off x="739775" y="952500"/>
            <a:ext cx="7662864" cy="5905500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number of carbon atoms determines the name.  For </a:t>
            </a:r>
            <a:r>
              <a:rPr lang="en-US" dirty="0" err="1" smtClean="0"/>
              <a:t>alkanes</a:t>
            </a:r>
            <a:r>
              <a:rPr lang="en-US" dirty="0" smtClean="0"/>
              <a:t>, the general formula is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2n+2</a:t>
            </a:r>
          </a:p>
          <a:p>
            <a:pPr>
              <a:buNone/>
            </a:pPr>
            <a:r>
              <a:rPr lang="en-US" dirty="0" smtClean="0"/>
              <a:t>1	Meth-	Methane	CH</a:t>
            </a:r>
            <a:r>
              <a:rPr lang="en-US" baseline="-25000" dirty="0" smtClean="0"/>
              <a:t>4</a:t>
            </a:r>
          </a:p>
          <a:p>
            <a:pPr>
              <a:buNone/>
            </a:pPr>
            <a:r>
              <a:rPr lang="en-US" dirty="0" smtClean="0"/>
              <a:t>2	Eth-		Ethane		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</a:p>
          <a:p>
            <a:pPr>
              <a:buNone/>
            </a:pPr>
            <a:r>
              <a:rPr lang="en-US" dirty="0" smtClean="0"/>
              <a:t>3	Prop-	Propane		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</a:p>
          <a:p>
            <a:pPr>
              <a:buNone/>
            </a:pPr>
            <a:r>
              <a:rPr lang="en-US" dirty="0" smtClean="0"/>
              <a:t>4	But-		Butane		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</a:p>
          <a:p>
            <a:pPr>
              <a:buNone/>
            </a:pPr>
            <a:r>
              <a:rPr lang="en-US" dirty="0" smtClean="0"/>
              <a:t>5	Pent-		Pentane		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</a:p>
          <a:p>
            <a:pPr>
              <a:buNone/>
            </a:pPr>
            <a:r>
              <a:rPr lang="en-US" dirty="0" smtClean="0"/>
              <a:t>6	Hex-		Hexane		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</a:t>
            </a:r>
          </a:p>
          <a:p>
            <a:pPr>
              <a:buNone/>
            </a:pPr>
            <a:r>
              <a:rPr lang="en-US" dirty="0" smtClean="0"/>
              <a:t>7	</a:t>
            </a:r>
            <a:r>
              <a:rPr lang="en-US" dirty="0" err="1" smtClean="0"/>
              <a:t>Hept</a:t>
            </a:r>
            <a:r>
              <a:rPr lang="en-US" dirty="0" smtClean="0"/>
              <a:t>-	</a:t>
            </a:r>
            <a:r>
              <a:rPr lang="en-US" dirty="0" err="1" smtClean="0"/>
              <a:t>Heptane</a:t>
            </a:r>
            <a:r>
              <a:rPr lang="en-US" dirty="0" smtClean="0"/>
              <a:t>	C</a:t>
            </a:r>
            <a:r>
              <a:rPr lang="en-US" baseline="-25000" dirty="0" smtClean="0"/>
              <a:t>7</a:t>
            </a:r>
            <a:r>
              <a:rPr lang="en-US" dirty="0" smtClean="0"/>
              <a:t>H</a:t>
            </a:r>
            <a:r>
              <a:rPr lang="en-US" baseline="-25000" dirty="0" smtClean="0"/>
              <a:t>16</a:t>
            </a:r>
          </a:p>
          <a:p>
            <a:pPr>
              <a:buNone/>
            </a:pPr>
            <a:r>
              <a:rPr lang="en-US" dirty="0" smtClean="0"/>
              <a:t>8 	Oct-		Octane		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</a:t>
            </a:r>
          </a:p>
          <a:p>
            <a:pPr>
              <a:buNone/>
            </a:pPr>
            <a:r>
              <a:rPr lang="en-US" dirty="0" smtClean="0"/>
              <a:t>9	Non-		</a:t>
            </a:r>
            <a:r>
              <a:rPr lang="en-US" dirty="0" err="1" smtClean="0"/>
              <a:t>Nonane</a:t>
            </a:r>
            <a:r>
              <a:rPr lang="en-US" dirty="0" smtClean="0"/>
              <a:t>		C</a:t>
            </a:r>
            <a:r>
              <a:rPr lang="en-US" baseline="-25000" dirty="0" smtClean="0"/>
              <a:t>9</a:t>
            </a:r>
            <a:r>
              <a:rPr lang="en-US" dirty="0" smtClean="0"/>
              <a:t>H</a:t>
            </a:r>
            <a:r>
              <a:rPr lang="en-US" baseline="-25000" dirty="0" smtClean="0"/>
              <a:t>20</a:t>
            </a:r>
          </a:p>
          <a:p>
            <a:pPr>
              <a:buNone/>
            </a:pPr>
            <a:r>
              <a:rPr lang="en-US" dirty="0" smtClean="0"/>
              <a:t>10	Dec-		</a:t>
            </a:r>
            <a:r>
              <a:rPr lang="en-US" dirty="0" err="1" smtClean="0"/>
              <a:t>Decane</a:t>
            </a:r>
            <a:r>
              <a:rPr lang="en-US" dirty="0" smtClean="0"/>
              <a:t>		C</a:t>
            </a:r>
            <a:r>
              <a:rPr lang="en-US" baseline="-25000" dirty="0" smtClean="0"/>
              <a:t>10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2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Structural Formulas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dirty="0" err="1"/>
              <a:t>Alkanes</a:t>
            </a:r>
            <a:r>
              <a:rPr lang="en-US" dirty="0"/>
              <a:t> are written with </a:t>
            </a:r>
            <a:r>
              <a:rPr lang="en-US" dirty="0">
                <a:solidFill>
                  <a:schemeClr val="hlink"/>
                </a:solidFill>
              </a:rPr>
              <a:t>structural formulas</a:t>
            </a:r>
            <a:r>
              <a:rPr lang="en-US" dirty="0"/>
              <a:t> that are</a:t>
            </a:r>
          </a:p>
          <a:p>
            <a:pPr eaLnBrk="1" hangingPunct="1">
              <a:spcAft>
                <a:spcPct val="10000"/>
              </a:spcAft>
            </a:pPr>
            <a:r>
              <a:rPr lang="en-US" b="1" dirty="0"/>
              <a:t>Expanded</a:t>
            </a:r>
            <a:r>
              <a:rPr lang="en-US" dirty="0"/>
              <a:t> to</a:t>
            </a:r>
            <a:r>
              <a:rPr lang="en-US" b="1" dirty="0"/>
              <a:t> </a:t>
            </a:r>
            <a:r>
              <a:rPr lang="en-US" dirty="0"/>
              <a:t>show each bond.</a:t>
            </a:r>
          </a:p>
          <a:p>
            <a:pPr eaLnBrk="1" hangingPunct="1">
              <a:spcAft>
                <a:spcPct val="10000"/>
              </a:spcAft>
            </a:pPr>
            <a:r>
              <a:rPr lang="en-US" b="1" dirty="0"/>
              <a:t>Condensed</a:t>
            </a:r>
            <a:r>
              <a:rPr lang="en-US" dirty="0"/>
              <a:t> to show each carbon atom and its attached hydrogen atoms.</a:t>
            </a:r>
            <a:r>
              <a:rPr lang="en-US" dirty="0" smtClean="0"/>
              <a:t> </a:t>
            </a:r>
          </a:p>
          <a:p>
            <a:pPr eaLnBrk="1" hangingPunct="1">
              <a:spcAft>
                <a:spcPct val="10000"/>
              </a:spcAft>
            </a:pPr>
            <a:r>
              <a:rPr lang="en-US" dirty="0" smtClean="0"/>
              <a:t>Ms. Bloedorn will demonstrate on the board with propane.	</a:t>
            </a: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874713"/>
            <a:ext cx="9144000" cy="4916487"/>
            <a:chOff x="1091" y="912"/>
            <a:chExt cx="4333" cy="2330"/>
          </a:xfrm>
        </p:grpSpPr>
        <p:pic>
          <p:nvPicPr>
            <p:cNvPr id="84995" name="Picture 5"/>
            <p:cNvPicPr>
              <a:picLocks noChangeAspect="1" noChangeArrowheads="1"/>
            </p:cNvPicPr>
            <p:nvPr/>
          </p:nvPicPr>
          <p:blipFill>
            <a:blip r:embed="rId3"/>
            <a:srcRect l="42096" t="14546" b="7878"/>
            <a:stretch>
              <a:fillRect/>
            </a:stretch>
          </p:blipFill>
          <p:spPr bwMode="auto">
            <a:xfrm>
              <a:off x="1680" y="1008"/>
              <a:ext cx="3744" cy="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96" name="Picture 6"/>
            <p:cNvPicPr>
              <a:picLocks noChangeAspect="1" noChangeArrowheads="1"/>
            </p:cNvPicPr>
            <p:nvPr/>
          </p:nvPicPr>
          <p:blipFill>
            <a:blip r:embed="rId3"/>
            <a:srcRect t="11232" r="90834" b="8269"/>
            <a:stretch>
              <a:fillRect/>
            </a:stretch>
          </p:blipFill>
          <p:spPr bwMode="auto">
            <a:xfrm>
              <a:off x="1091" y="912"/>
              <a:ext cx="589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-20159" r="-20159"/>
          <a:stretch>
            <a:fillRect/>
          </a:stretch>
        </p:blipFill>
        <p:spPr>
          <a:xfrm>
            <a:off x="-1365250" y="100013"/>
            <a:ext cx="10846413" cy="4624387"/>
          </a:xfrm>
          <a:noFill/>
        </p:spPr>
      </p:pic>
      <p:sp>
        <p:nvSpPr>
          <p:cNvPr id="89092" name="AutoShape 8"/>
          <p:cNvSpPr>
            <a:spLocks noChangeArrowheads="1"/>
          </p:cNvSpPr>
          <p:nvPr/>
        </p:nvSpPr>
        <p:spPr bwMode="auto">
          <a:xfrm>
            <a:off x="8001000" y="3605212"/>
            <a:ext cx="457200" cy="1143000"/>
          </a:xfrm>
          <a:prstGeom prst="curvedLeftArrow">
            <a:avLst>
              <a:gd name="adj1" fmla="val 24306"/>
              <a:gd name="adj2" fmla="val 100000"/>
              <a:gd name="adj3" fmla="val 36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891" b="-7891"/>
          <a:stretch>
            <a:fillRect/>
          </a:stretch>
        </p:blipFill>
        <p:spPr>
          <a:xfrm>
            <a:off x="4462463" y="3605212"/>
            <a:ext cx="3767137" cy="3252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Learning Check 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39775" y="1488142"/>
            <a:ext cx="7662864" cy="536985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dirty="0"/>
              <a:t>A.  Write the condensed formula for:</a:t>
            </a:r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        </a:t>
            </a:r>
            <a:r>
              <a:rPr lang="en-US" dirty="0" smtClean="0"/>
              <a:t> H     H      </a:t>
            </a:r>
            <a:r>
              <a:rPr lang="en-US" dirty="0"/>
              <a:t>H      H       H</a:t>
            </a:r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Font typeface="Wingdings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H      C      C      C      C      C      H	</a:t>
            </a:r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 </a:t>
            </a:r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        H      H      H      H</a:t>
            </a:r>
            <a:r>
              <a:rPr lang="en-US" dirty="0" smtClean="0"/>
              <a:t>       H</a:t>
            </a:r>
            <a:r>
              <a:rPr lang="en-US" dirty="0"/>
              <a:t>	</a:t>
            </a:r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Font typeface="Wingdings" charset="2"/>
              <a:buNone/>
            </a:pPr>
            <a:r>
              <a:rPr lang="en-US" dirty="0"/>
              <a:t>B.  What is its molecular formula?</a:t>
            </a:r>
          </a:p>
          <a:p>
            <a:pPr eaLnBrk="1" hangingPunct="1">
              <a:buFont typeface="Wingdings" charset="2"/>
              <a:buNone/>
            </a:pPr>
            <a:r>
              <a:rPr lang="en-US" dirty="0"/>
              <a:t>C.  What is its name?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baseline="-25000" dirty="0"/>
          </a:p>
        </p:txBody>
      </p:sp>
      <p:grpSp>
        <p:nvGrpSpPr>
          <p:cNvPr id="2" name="Group 20"/>
          <p:cNvGrpSpPr/>
          <p:nvPr/>
        </p:nvGrpSpPr>
        <p:grpSpPr>
          <a:xfrm>
            <a:off x="1113182" y="2679540"/>
            <a:ext cx="3498443" cy="1925808"/>
            <a:chOff x="1276339" y="2970223"/>
            <a:chExt cx="4279510" cy="1455737"/>
          </a:xfrm>
        </p:grpSpPr>
        <p:sp>
          <p:nvSpPr>
            <p:cNvPr id="91140" name="Line 4"/>
            <p:cNvSpPr>
              <a:spLocks noChangeShapeType="1"/>
            </p:cNvSpPr>
            <p:nvPr/>
          </p:nvSpPr>
          <p:spPr bwMode="auto">
            <a:xfrm flipV="1">
              <a:off x="1276339" y="3676660"/>
              <a:ext cx="484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1" name="Line 5"/>
            <p:cNvSpPr>
              <a:spLocks noChangeShapeType="1"/>
            </p:cNvSpPr>
            <p:nvPr/>
          </p:nvSpPr>
          <p:spPr bwMode="auto">
            <a:xfrm>
              <a:off x="1991297" y="3676660"/>
              <a:ext cx="4576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>
              <a:off x="2771702" y="3676660"/>
              <a:ext cx="4576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4332510" y="3676660"/>
              <a:ext cx="430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>
              <a:off x="1922382" y="2974985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>
              <a:off x="1922382" y="3833823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2649181" y="3833823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7" name="Line 11"/>
            <p:cNvSpPr>
              <a:spLocks noChangeShapeType="1"/>
            </p:cNvSpPr>
            <p:nvPr/>
          </p:nvSpPr>
          <p:spPr bwMode="auto">
            <a:xfrm>
              <a:off x="2649181" y="2974985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>
              <a:off x="3421404" y="299139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>
              <a:off x="3412993" y="389256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>
              <a:off x="4183534" y="2974985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>
              <a:off x="4183534" y="3833823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>
              <a:off x="5086459" y="3676660"/>
              <a:ext cx="4693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>
              <a:off x="4991088" y="2970223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4" name="Line 18"/>
            <p:cNvSpPr>
              <a:spLocks noChangeShapeType="1"/>
            </p:cNvSpPr>
            <p:nvPr/>
          </p:nvSpPr>
          <p:spPr bwMode="auto">
            <a:xfrm>
              <a:off x="4991088" y="3870335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>
              <a:off x="3545145" y="3676660"/>
              <a:ext cx="4576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Learning Check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dirty="0"/>
              <a:t>Write the condensed structural formula for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marL="457200" indent="-457200" eaLnBrk="1" hangingPunct="1">
              <a:buFont typeface="Wingdings" charset="2"/>
              <a:buAutoNum type="alphaUcPeriod"/>
            </a:pPr>
            <a:r>
              <a:rPr lang="en-US" dirty="0" smtClean="0"/>
              <a:t>ethane</a:t>
            </a:r>
          </a:p>
          <a:p>
            <a:pPr marL="457200" indent="-457200" eaLnBrk="1" hangingPunct="1">
              <a:buFont typeface="Wingdings" charset="2"/>
              <a:buAutoNum type="alphaUcPeriod"/>
            </a:pPr>
            <a:r>
              <a:rPr lang="en-US" dirty="0" smtClean="0"/>
              <a:t> </a:t>
            </a:r>
            <a:r>
              <a:rPr lang="en-US" dirty="0" err="1"/>
              <a:t>heptane</a:t>
            </a:r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Draw a condensed structural formula for:</a:t>
            </a:r>
            <a:endParaRPr lang="en-US" dirty="0" smtClean="0"/>
          </a:p>
          <a:p>
            <a:r>
              <a:rPr lang="en-US" sz="2400" dirty="0" smtClean="0"/>
              <a:t>ethane</a:t>
            </a:r>
          </a:p>
          <a:p>
            <a:r>
              <a:rPr lang="en-US" sz="2400" dirty="0" smtClean="0"/>
              <a:t>butane</a:t>
            </a:r>
          </a:p>
          <a:p>
            <a:r>
              <a:rPr lang="en-US" sz="2400" dirty="0" smtClean="0"/>
              <a:t>hexane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seats!</a:t>
            </a:r>
          </a:p>
          <a:p>
            <a:r>
              <a:rPr lang="en-US" dirty="0" smtClean="0"/>
              <a:t>What does “organic” mean to you?  Write what comes to mind.</a:t>
            </a:r>
          </a:p>
          <a:p>
            <a:r>
              <a:rPr lang="en-US" dirty="0" smtClean="0"/>
              <a:t>Get a textbook—what does “organic” mean to a chemist?  </a:t>
            </a:r>
          </a:p>
          <a:p>
            <a:r>
              <a:rPr lang="en-US" dirty="0" smtClean="0"/>
              <a:t>Are these the same or different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IWBAT</a:t>
            </a:r>
          </a:p>
          <a:p>
            <a:pPr lvl="1"/>
            <a:r>
              <a:rPr lang="en-US" dirty="0" smtClean="0"/>
              <a:t>Differentiate between organic and inorganic compounds</a:t>
            </a:r>
          </a:p>
          <a:p>
            <a:pPr lvl="1"/>
            <a:r>
              <a:rPr lang="en-US" dirty="0" smtClean="0"/>
              <a:t>Differentiate between </a:t>
            </a:r>
            <a:r>
              <a:rPr lang="en-US" dirty="0" err="1" smtClean="0"/>
              <a:t>alkanes</a:t>
            </a:r>
            <a:r>
              <a:rPr lang="en-US" dirty="0" smtClean="0"/>
              <a:t>, alkenes, alkynes and cyclic hydrocarbons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“organic” mean to you?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639" y="3733654"/>
            <a:ext cx="2812028" cy="253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59" y="3733654"/>
            <a:ext cx="2624422" cy="2624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10076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Organic Compounds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/>
              <a:t>An </a:t>
            </a:r>
            <a:r>
              <a:rPr lang="en-US" dirty="0">
                <a:solidFill>
                  <a:schemeClr val="hlink"/>
                </a:solidFill>
              </a:rPr>
              <a:t>organic compound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Is a compound made from carbon</a:t>
            </a:r>
            <a:r>
              <a:rPr lang="en-US" dirty="0" smtClean="0"/>
              <a:t> and hydrogen atoms.</a:t>
            </a:r>
          </a:p>
          <a:p>
            <a:pPr eaLnBrk="1" hangingPunct="1"/>
            <a:r>
              <a:rPr lang="en-US" dirty="0"/>
              <a:t>May also contain O, S, N, and halogens.</a:t>
            </a:r>
          </a:p>
          <a:p>
            <a:pPr eaLnBrk="1" hangingPunct="1"/>
            <a:endParaRPr lang="en-US" dirty="0"/>
          </a:p>
          <a:p>
            <a:pPr eaLnBrk="1" hangingPunct="1">
              <a:buFont typeface="Wingdings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Organic Compounds</a:t>
            </a:r>
            <a:endParaRPr lang="en-US"/>
          </a:p>
        </p:txBody>
      </p:sp>
      <p:pic>
        <p:nvPicPr>
          <p:cNvPr id="7066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-26765" r="-26765"/>
          <a:stretch>
            <a:fillRect/>
          </a:stretch>
        </p:blipFill>
        <p:spPr/>
      </p:pic>
      <p:sp>
        <p:nvSpPr>
          <p:cNvPr id="358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083650" y="1649182"/>
            <a:ext cx="5060349" cy="508974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Clr>
                <a:schemeClr val="bg2"/>
              </a:buClr>
              <a:buFontTx/>
              <a:buNone/>
            </a:pPr>
            <a:r>
              <a:rPr lang="en-US" sz="2400" dirty="0"/>
              <a:t>Typical organic compounds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Contain </a:t>
            </a:r>
            <a:r>
              <a:rPr lang="en-US" sz="2400" dirty="0" smtClean="0"/>
              <a:t>carbon and hydrogen.</a:t>
            </a: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Have covalent bonds.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Have low melting points.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Have low boiling points.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Are flammable.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Are soluble in </a:t>
            </a:r>
            <a:r>
              <a:rPr lang="en-US" sz="2400" dirty="0" err="1"/>
              <a:t>nonpolar</a:t>
            </a:r>
            <a:r>
              <a:rPr lang="en-US" sz="2400" dirty="0"/>
              <a:t> solvents.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Are not soluble in water.</a:t>
            </a:r>
          </a:p>
        </p:txBody>
      </p:sp>
      <p:sp>
        <p:nvSpPr>
          <p:cNvPr id="70661" name="Text Box 9"/>
          <p:cNvSpPr txBox="1">
            <a:spLocks noChangeArrowheads="1"/>
          </p:cNvSpPr>
          <p:nvPr/>
        </p:nvSpPr>
        <p:spPr bwMode="auto">
          <a:xfrm>
            <a:off x="1655131" y="6037263"/>
            <a:ext cx="1905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Oil (organic) and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 water (inorganic)</a:t>
            </a:r>
          </a:p>
        </p:txBody>
      </p:sp>
      <p:sp>
        <p:nvSpPr>
          <p:cNvPr id="70662" name="Rectangle 11"/>
          <p:cNvSpPr>
            <a:spLocks noChangeArrowheads="1"/>
          </p:cNvSpPr>
          <p:nvPr/>
        </p:nvSpPr>
        <p:spPr bwMode="auto">
          <a:xfrm>
            <a:off x="-366430" y="6583362"/>
            <a:ext cx="30480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Copyright ©  2007  by Pearson Education, Inc. </a:t>
            </a:r>
          </a:p>
          <a:p>
            <a:r>
              <a:rPr lang="en-US" sz="1000" b="1" dirty="0"/>
              <a:t>Publishing as Benjamin Cummings</a:t>
            </a:r>
          </a:p>
          <a:p>
            <a:r>
              <a:rPr lang="en-US" sz="1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Organic vs. Inorganic</a:t>
            </a:r>
          </a:p>
        </p:txBody>
      </p:sp>
      <p:pic>
        <p:nvPicPr>
          <p:cNvPr id="7270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-5829" r="-5829"/>
          <a:stretch>
            <a:fillRect/>
          </a:stretch>
        </p:blipFill>
        <p:spPr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34753" y="2314801"/>
            <a:ext cx="4272106" cy="4275952"/>
          </a:xfrm>
        </p:spPr>
        <p:txBody>
          <a:bodyPr>
            <a:noAutofit/>
          </a:bodyPr>
          <a:lstStyle/>
          <a:p>
            <a:pPr eaLnBrk="1" hangingPunct="1">
              <a:spcAft>
                <a:spcPct val="10000"/>
              </a:spcAft>
            </a:pPr>
            <a:r>
              <a:rPr lang="en-US" sz="2400" dirty="0"/>
              <a:t>Propane, C</a:t>
            </a:r>
            <a:r>
              <a:rPr lang="en-US" sz="2400" baseline="-25000" dirty="0"/>
              <a:t>3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, is an organic compound used as a fuel.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 dirty="0" err="1"/>
              <a:t>NaCl</a:t>
            </a:r>
            <a:r>
              <a:rPr lang="en-US" sz="2400" dirty="0"/>
              <a:t>, salt, is an inorganic compound composed of Na</a:t>
            </a:r>
            <a:r>
              <a:rPr lang="en-US" sz="2400" baseline="30000" dirty="0"/>
              <a:t>+</a:t>
            </a:r>
            <a:r>
              <a:rPr lang="en-US" sz="2400" dirty="0"/>
              <a:t> and </a:t>
            </a:r>
            <a:r>
              <a:rPr lang="en-US" sz="2400" dirty="0" err="1"/>
              <a:t>Cl</a:t>
            </a:r>
            <a:r>
              <a:rPr lang="en-US" sz="2400" baseline="30000" dirty="0"/>
              <a:t>−</a:t>
            </a:r>
            <a:r>
              <a:rPr lang="en-US" sz="2400" dirty="0"/>
              <a:t> ions.</a:t>
            </a:r>
            <a:r>
              <a:rPr lang="en-US" sz="2400" dirty="0" smtClean="0"/>
              <a:t> </a:t>
            </a:r>
          </a:p>
          <a:p>
            <a:pPr eaLnBrk="1" hangingPunct="1">
              <a:buClr>
                <a:schemeClr val="bg2"/>
              </a:buClr>
              <a:buFontTx/>
              <a:buChar char="•"/>
            </a:pPr>
            <a:r>
              <a:rPr lang="en-US" sz="2400" dirty="0">
                <a:solidFill>
                  <a:schemeClr val="hlink"/>
                </a:solidFill>
              </a:rPr>
              <a:t>Why is propane an organic compound, but </a:t>
            </a:r>
            <a:r>
              <a:rPr lang="en-US" sz="2400" dirty="0" err="1">
                <a:solidFill>
                  <a:schemeClr val="hlink"/>
                </a:solidFill>
              </a:rPr>
              <a:t>NaCl</a:t>
            </a:r>
            <a:r>
              <a:rPr lang="en-US" sz="2400" dirty="0">
                <a:solidFill>
                  <a:schemeClr val="hlink"/>
                </a:solidFill>
              </a:rPr>
              <a:t> is not?</a:t>
            </a:r>
          </a:p>
        </p:txBody>
      </p:sp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1123071" y="6308725"/>
            <a:ext cx="30480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Copyright ©  2007  by Pearson Education, Inc. </a:t>
            </a:r>
          </a:p>
          <a:p>
            <a:r>
              <a:rPr lang="en-US" sz="1000" b="1" dirty="0"/>
              <a:t>Publishing as Benjamin Cummings</a:t>
            </a:r>
          </a:p>
          <a:p>
            <a:r>
              <a:rPr lang="en-US" sz="1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Formulas for Carbon Compounds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39775" y="1873250"/>
            <a:ext cx="7662864" cy="4842351"/>
          </a:xfr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In carbon compounds </a:t>
            </a:r>
          </a:p>
          <a:p>
            <a:r>
              <a:rPr lang="en-US" dirty="0" smtClean="0"/>
              <a:t>Carbon has 4 valence electrons and hydrogen has 1. </a:t>
            </a:r>
          </a:p>
          <a:p>
            <a:pPr>
              <a:buNone/>
            </a:pPr>
            <a:r>
              <a:rPr lang="en-US" dirty="0" smtClean="0"/>
              <a:t>	To achieve an octet, C forms four bonds.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None/>
            </a:pPr>
            <a:r>
              <a:rPr lang="en-US" dirty="0" smtClean="0"/>
              <a:t>  	      H 		       	        H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None/>
            </a:pPr>
            <a:r>
              <a:rPr lang="en-US" sz="2000" dirty="0" smtClean="0"/>
              <a:t>            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• •  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None/>
            </a:pPr>
            <a:r>
              <a:rPr lang="en-US" dirty="0" smtClean="0"/>
              <a:t>	H </a:t>
            </a:r>
            <a:r>
              <a:rPr lang="en-US" sz="3400" b="1" dirty="0" err="1" smtClean="0">
                <a:sym typeface="Symbol" charset="2"/>
              </a:rPr>
              <a:t></a:t>
            </a:r>
            <a:r>
              <a:rPr lang="en-US" dirty="0" smtClean="0"/>
              <a:t> C </a:t>
            </a:r>
            <a:r>
              <a:rPr lang="en-US" sz="3400" b="1" dirty="0" err="1" smtClean="0">
                <a:sym typeface="Symbol" charset="2"/>
              </a:rPr>
              <a:t>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 smtClean="0"/>
              <a:t> H			H     C     H		 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None/>
            </a:pPr>
            <a:r>
              <a:rPr lang="en-US" dirty="0" smtClean="0"/>
              <a:t>            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• •</a:t>
            </a:r>
            <a:r>
              <a:rPr lang="en-US" sz="2000" dirty="0" smtClean="0"/>
              <a:t> 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None/>
            </a:pPr>
            <a:r>
              <a:rPr lang="en-US" dirty="0" smtClean="0"/>
              <a:t>            H 	                         	         H         CH</a:t>
            </a:r>
            <a:r>
              <a:rPr lang="en-US" baseline="-25000" dirty="0" smtClean="0"/>
              <a:t>4</a:t>
            </a:r>
            <a:r>
              <a:rPr lang="en-US" dirty="0" smtClean="0"/>
              <a:t> , methane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8299" y="3872448"/>
            <a:ext cx="1042988" cy="1276350"/>
            <a:chOff x="3144" y="2832"/>
            <a:chExt cx="657" cy="804"/>
          </a:xfrm>
        </p:grpSpPr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3483" y="28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8" name="Line 6"/>
            <p:cNvSpPr>
              <a:spLocks noChangeShapeType="1"/>
            </p:cNvSpPr>
            <p:nvPr/>
          </p:nvSpPr>
          <p:spPr bwMode="auto">
            <a:xfrm>
              <a:off x="3483" y="33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>
              <a:off x="3144" y="322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>
              <a:off x="3561" y="322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Organic Compounds with More Carbon Atoms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39775" y="2428875"/>
            <a:ext cx="7662864" cy="415924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dirty="0"/>
              <a:t>In organic molecules with more carbon atoms,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dirty="0"/>
              <a:t>Valence electrons are shared.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dirty="0"/>
              <a:t>Covalent bonds form between carbon and carbon atoms.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dirty="0"/>
              <a:t>Covalent bonds form between carbon and hydrogen atoms.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       </a:t>
            </a:r>
            <a:r>
              <a:rPr lang="en-US" dirty="0"/>
              <a:t>H</a:t>
            </a:r>
            <a:r>
              <a:rPr lang="en-US" dirty="0" smtClean="0"/>
              <a:t>  </a:t>
            </a:r>
            <a:r>
              <a:rPr lang="en-US" dirty="0"/>
              <a:t>H		       	        H    H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sz="2000" dirty="0" smtClean="0"/>
              <a:t>            </a:t>
            </a:r>
            <a:r>
              <a:rPr lang="en-US" sz="2000" dirty="0">
                <a:ea typeface="Times New Roman" charset="0"/>
                <a:cs typeface="Times New Roman" charset="0"/>
              </a:rPr>
              <a:t>• •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  </a:t>
            </a:r>
            <a:r>
              <a:rPr lang="en-US" sz="2000" dirty="0">
                <a:ea typeface="Times New Roman" charset="0"/>
                <a:cs typeface="Times New Roman" charset="0"/>
              </a:rPr>
              <a:t>• •</a:t>
            </a: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dirty="0"/>
              <a:t>	H </a:t>
            </a:r>
            <a:r>
              <a:rPr lang="en-US" sz="3400" b="1" dirty="0" err="1">
                <a:sym typeface="Symbol" charset="2"/>
              </a:rPr>
              <a:t></a:t>
            </a:r>
            <a:r>
              <a:rPr lang="en-US" dirty="0"/>
              <a:t> C </a:t>
            </a:r>
            <a:r>
              <a:rPr lang="en-US" sz="3400" b="1" dirty="0" err="1">
                <a:sym typeface="Symbol" charset="2"/>
              </a:rPr>
              <a:t></a:t>
            </a:r>
            <a:r>
              <a:rPr lang="en-US" dirty="0"/>
              <a:t> C </a:t>
            </a:r>
            <a:r>
              <a:rPr lang="en-US" sz="3400" b="1" dirty="0" err="1">
                <a:sym typeface="Symbol" charset="2"/>
              </a:rPr>
              <a:t></a:t>
            </a:r>
            <a:r>
              <a:rPr lang="en-US" dirty="0"/>
              <a:t> H		H     C     </a:t>
            </a:r>
            <a:r>
              <a:rPr lang="en-US" dirty="0" smtClean="0"/>
              <a:t>C     </a:t>
            </a:r>
            <a:r>
              <a:rPr lang="en-US" dirty="0"/>
              <a:t>H		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dirty="0"/>
              <a:t>    </a:t>
            </a:r>
            <a:r>
              <a:rPr lang="en-US" dirty="0" smtClean="0"/>
              <a:t>        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• •</a:t>
            </a:r>
            <a:r>
              <a:rPr lang="en-US" sz="2000" dirty="0" smtClean="0"/>
              <a:t>   </a:t>
            </a:r>
            <a:r>
              <a:rPr lang="en-US" sz="2000" dirty="0">
                <a:ea typeface="Times New Roman" charset="0"/>
                <a:cs typeface="Times New Roman" charset="0"/>
              </a:rPr>
              <a:t>• •</a:t>
            </a: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dirty="0"/>
              <a:t>    </a:t>
            </a:r>
            <a:r>
              <a:rPr lang="en-US" dirty="0" smtClean="0"/>
              <a:t>        </a:t>
            </a:r>
            <a:r>
              <a:rPr lang="en-US" dirty="0"/>
              <a:t>H</a:t>
            </a:r>
            <a:r>
              <a:rPr lang="en-US" dirty="0" smtClean="0"/>
              <a:t>    H</a:t>
            </a:r>
            <a:r>
              <a:rPr lang="en-US" dirty="0"/>
              <a:t>	                        </a:t>
            </a:r>
            <a:r>
              <a:rPr lang="en-US" dirty="0" smtClean="0"/>
              <a:t> 	         </a:t>
            </a:r>
            <a:r>
              <a:rPr lang="en-US" dirty="0"/>
              <a:t>H    H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dirty="0"/>
              <a:t>					ethane, CH</a:t>
            </a:r>
            <a:r>
              <a:rPr lang="en-US" baseline="-25000" dirty="0"/>
              <a:t>3</a:t>
            </a:r>
            <a:r>
              <a:rPr lang="en-US" dirty="0"/>
              <a:t>─CH</a:t>
            </a:r>
            <a:r>
              <a:rPr lang="en-US" baseline="-25000" dirty="0"/>
              <a:t>3</a:t>
            </a: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18037" y="4476454"/>
            <a:ext cx="1624013" cy="960115"/>
            <a:chOff x="3024" y="2544"/>
            <a:chExt cx="1023" cy="816"/>
          </a:xfrm>
        </p:grpSpPr>
        <p:sp>
          <p:nvSpPr>
            <p:cNvPr id="76805" name="Line 4"/>
            <p:cNvSpPr>
              <a:spLocks noChangeShapeType="1"/>
            </p:cNvSpPr>
            <p:nvPr/>
          </p:nvSpPr>
          <p:spPr bwMode="auto">
            <a:xfrm>
              <a:off x="3024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6" name="Line 5"/>
            <p:cNvSpPr>
              <a:spLocks noChangeShapeType="1"/>
            </p:cNvSpPr>
            <p:nvPr/>
          </p:nvSpPr>
          <p:spPr bwMode="auto">
            <a:xfrm>
              <a:off x="3415" y="297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7" name="Line 6"/>
            <p:cNvSpPr>
              <a:spLocks noChangeShapeType="1"/>
            </p:cNvSpPr>
            <p:nvPr/>
          </p:nvSpPr>
          <p:spPr bwMode="auto">
            <a:xfrm>
              <a:off x="3807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8" name="Line 8"/>
            <p:cNvSpPr>
              <a:spLocks noChangeShapeType="1"/>
            </p:cNvSpPr>
            <p:nvPr/>
          </p:nvSpPr>
          <p:spPr bwMode="auto">
            <a:xfrm>
              <a:off x="3347" y="25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>
              <a:off x="3731" y="257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0" name="Line 10"/>
            <p:cNvSpPr>
              <a:spLocks noChangeShapeType="1"/>
            </p:cNvSpPr>
            <p:nvPr/>
          </p:nvSpPr>
          <p:spPr bwMode="auto">
            <a:xfrm>
              <a:off x="3347" y="31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3718" y="31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796</Words>
  <Application>Microsoft Macintosh PowerPoint</Application>
  <PresentationFormat>On-screen Show (4:3)</PresentationFormat>
  <Paragraphs>109</Paragraphs>
  <Slides>18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Genesis</vt:lpstr>
      <vt:lpstr>1_Genesis</vt:lpstr>
      <vt:lpstr>2_Genesis</vt:lpstr>
      <vt:lpstr>Intro to Organic Chem</vt:lpstr>
      <vt:lpstr>Drill</vt:lpstr>
      <vt:lpstr>Objectives</vt:lpstr>
      <vt:lpstr>Organic Chemistry</vt:lpstr>
      <vt:lpstr>Organic Compounds</vt:lpstr>
      <vt:lpstr>Properties of Organic Compounds</vt:lpstr>
      <vt:lpstr>Organic vs. Inorganic</vt:lpstr>
      <vt:lpstr>Writing Formulas for Carbon Compounds</vt:lpstr>
      <vt:lpstr>Organic Compounds with More Carbon Atoms </vt:lpstr>
      <vt:lpstr>Alkanes</vt:lpstr>
      <vt:lpstr>Names of Alkanes</vt:lpstr>
      <vt:lpstr>IUPAC Names for Alkanes</vt:lpstr>
      <vt:lpstr>Structural Formulas</vt:lpstr>
      <vt:lpstr>Slide 14</vt:lpstr>
      <vt:lpstr>Slide 15</vt:lpstr>
      <vt:lpstr>Learning Check </vt:lpstr>
      <vt:lpstr>Learning Check</vt:lpstr>
      <vt:lpstr>Closure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Organic Chem</dc:title>
  <dc:creator>Howard County Administrator</dc:creator>
  <cp:lastModifiedBy>Howard County Administrator</cp:lastModifiedBy>
  <cp:revision>2</cp:revision>
  <cp:lastPrinted>2015-01-28T11:53:28Z</cp:lastPrinted>
  <dcterms:created xsi:type="dcterms:W3CDTF">2015-01-28T11:51:31Z</dcterms:created>
  <dcterms:modified xsi:type="dcterms:W3CDTF">2015-01-28T20:02:53Z</dcterms:modified>
</cp:coreProperties>
</file>